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0"/>
  </p:notesMasterIdLst>
  <p:handoutMasterIdLst>
    <p:handoutMasterId r:id="rId31"/>
  </p:handoutMasterIdLst>
  <p:sldIdLst>
    <p:sldId id="281" r:id="rId3"/>
    <p:sldId id="282" r:id="rId4"/>
    <p:sldId id="308" r:id="rId5"/>
    <p:sldId id="283" r:id="rId6"/>
    <p:sldId id="284" r:id="rId7"/>
    <p:sldId id="285" r:id="rId8"/>
    <p:sldId id="286" r:id="rId9"/>
    <p:sldId id="294" r:id="rId10"/>
    <p:sldId id="293" r:id="rId11"/>
    <p:sldId id="292" r:id="rId12"/>
    <p:sldId id="291" r:id="rId13"/>
    <p:sldId id="290" r:id="rId14"/>
    <p:sldId id="289" r:id="rId15"/>
    <p:sldId id="287" r:id="rId16"/>
    <p:sldId id="288" r:id="rId17"/>
    <p:sldId id="295" r:id="rId18"/>
    <p:sldId id="301" r:id="rId19"/>
    <p:sldId id="300" r:id="rId20"/>
    <p:sldId id="298" r:id="rId21"/>
    <p:sldId id="297" r:id="rId22"/>
    <p:sldId id="296" r:id="rId23"/>
    <p:sldId id="302" r:id="rId24"/>
    <p:sldId id="303" r:id="rId25"/>
    <p:sldId id="305" r:id="rId26"/>
    <p:sldId id="309" r:id="rId27"/>
    <p:sldId id="307" r:id="rId28"/>
    <p:sldId id="306" r:id="rId29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1" autoAdjust="0"/>
    <p:restoredTop sz="94660"/>
  </p:normalViewPr>
  <p:slideViewPr>
    <p:cSldViewPr>
      <p:cViewPr varScale="1">
        <p:scale>
          <a:sx n="84" d="100"/>
          <a:sy n="84" d="100"/>
        </p:scale>
        <p:origin x="61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082" y="0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781BDCE6-18CA-4F2B-A4BE-77E17C374F04}" type="datetimeFigureOut">
              <a:rPr kumimoji="1" lang="ja-JP" altLang="en-US" smtClean="0"/>
              <a:t>2017/4/17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1814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082" y="9441814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A6EFE144-2C7C-44A4-940C-6886A06029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5753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C8CF590E-7E28-4B74-B1A3-DF302A4E3055}" type="datetimeFigureOut">
              <a:rPr lang="zh-TW" altLang="en-US" smtClean="0"/>
              <a:t>2017/4/17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1" y="4721186"/>
            <a:ext cx="5445760" cy="4472702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9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26019C70-207B-40BB-87B6-A0830CF5AA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8304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3FD6-C865-424A-8B7C-57DAC2409F42}" type="datetimeFigureOut">
              <a:rPr lang="zh-TW" altLang="en-US" smtClean="0"/>
              <a:t>2017/4/17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E465-6C99-4598-A233-B908FC3A54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2753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3FD6-C865-424A-8B7C-57DAC2409F42}" type="datetimeFigureOut">
              <a:rPr lang="zh-TW" altLang="en-US" smtClean="0"/>
              <a:t>2017/4/17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E465-6C99-4598-A233-B908FC3A54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5931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3FD6-C865-424A-8B7C-57DAC2409F42}" type="datetimeFigureOut">
              <a:rPr lang="zh-TW" altLang="en-US" smtClean="0"/>
              <a:t>2017/4/17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E465-6C99-4598-A233-B908FC3A54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6495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0B2542-5041-494E-8EA9-31553057B017}" type="datetimeFigureOut">
              <a:rPr lang="zh-TW" altLang="en-US" smtClean="0"/>
              <a:t>2017/4/17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A721C-8E53-4538-9411-70E4198F4B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2753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0B2542-5041-494E-8EA9-31553057B017}" type="datetimeFigureOut">
              <a:rPr lang="zh-TW" altLang="en-US" smtClean="0"/>
              <a:t>2017/4/17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A721C-8E53-4538-9411-70E4198F4B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5253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0B2542-5041-494E-8EA9-31553057B017}" type="datetimeFigureOut">
              <a:rPr lang="zh-TW" altLang="en-US" smtClean="0"/>
              <a:t>2017/4/17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A721C-8E53-4538-9411-70E4198F4B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2690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0B2542-5041-494E-8EA9-31553057B017}" type="datetimeFigureOut">
              <a:rPr lang="zh-TW" altLang="en-US" smtClean="0"/>
              <a:t>2017/4/17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A721C-8E53-4538-9411-70E4198F4B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1942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0B2542-5041-494E-8EA9-31553057B017}" type="datetimeFigureOut">
              <a:rPr lang="zh-TW" altLang="en-US" smtClean="0"/>
              <a:t>2017/4/17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A721C-8E53-4538-9411-70E4198F4B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2002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0B2542-5041-494E-8EA9-31553057B017}" type="datetimeFigureOut">
              <a:rPr lang="zh-TW" altLang="en-US" smtClean="0"/>
              <a:t>2017/4/17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A721C-8E53-4538-9411-70E4198F4B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5783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0B2542-5041-494E-8EA9-31553057B017}" type="datetimeFigureOut">
              <a:rPr lang="zh-TW" altLang="en-US" smtClean="0"/>
              <a:t>2017/4/17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A721C-8E53-4538-9411-70E4198F4B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4300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0B2542-5041-494E-8EA9-31553057B017}" type="datetimeFigureOut">
              <a:rPr lang="zh-TW" altLang="en-US" smtClean="0"/>
              <a:t>2017/4/17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A721C-8E53-4538-9411-70E4198F4B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4373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3FD6-C865-424A-8B7C-57DAC2409F42}" type="datetimeFigureOut">
              <a:rPr lang="zh-TW" altLang="en-US" smtClean="0"/>
              <a:t>2017/4/17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E465-6C99-4598-A233-B908FC3A54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5253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0B2542-5041-494E-8EA9-31553057B017}" type="datetimeFigureOut">
              <a:rPr lang="zh-TW" altLang="en-US" smtClean="0"/>
              <a:t>2017/4/17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A721C-8E53-4538-9411-70E4198F4B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198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0B2542-5041-494E-8EA9-31553057B017}" type="datetimeFigureOut">
              <a:rPr lang="zh-TW" altLang="en-US" smtClean="0"/>
              <a:t>2017/4/17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A721C-8E53-4538-9411-70E4198F4B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5931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0B2542-5041-494E-8EA9-31553057B017}" type="datetimeFigureOut">
              <a:rPr lang="zh-TW" altLang="en-US" smtClean="0"/>
              <a:t>2017/4/17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A721C-8E53-4538-9411-70E4198F4B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6495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>
          <a:xfrm>
            <a:off x="4355977" y="4005064"/>
            <a:ext cx="4608512" cy="576064"/>
          </a:xfrm>
        </p:spPr>
        <p:txBody>
          <a:bodyPr/>
          <a:lstStyle>
            <a:lvl1pPr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1"/>
          </p:nvPr>
        </p:nvSpPr>
        <p:spPr>
          <a:xfrm>
            <a:off x="5508104" y="3541484"/>
            <a:ext cx="3312368" cy="5760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2"/>
          </p:nvPr>
        </p:nvSpPr>
        <p:spPr>
          <a:xfrm>
            <a:off x="4139952" y="3037428"/>
            <a:ext cx="4680520" cy="5760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14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>
          <a:xfrm>
            <a:off x="4355977" y="4005064"/>
            <a:ext cx="4608512" cy="576064"/>
          </a:xfrm>
        </p:spPr>
        <p:txBody>
          <a:bodyPr/>
          <a:lstStyle>
            <a:lvl1pPr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1"/>
          </p:nvPr>
        </p:nvSpPr>
        <p:spPr>
          <a:xfrm>
            <a:off x="5508104" y="3541484"/>
            <a:ext cx="3312368" cy="5760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2"/>
          </p:nvPr>
        </p:nvSpPr>
        <p:spPr>
          <a:xfrm>
            <a:off x="4139952" y="3037428"/>
            <a:ext cx="4680520" cy="5760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57873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3FD6-C865-424A-8B7C-57DAC2409F42}" type="datetimeFigureOut">
              <a:rPr lang="zh-TW" altLang="en-US" smtClean="0"/>
              <a:t>2017/4/17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E465-6C99-4598-A233-B908FC3A54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2690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3FD6-C865-424A-8B7C-57DAC2409F42}" type="datetimeFigureOut">
              <a:rPr lang="zh-TW" altLang="en-US" smtClean="0"/>
              <a:t>2017/4/17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E465-6C99-4598-A233-B908FC3A54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194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3FD6-C865-424A-8B7C-57DAC2409F42}" type="datetimeFigureOut">
              <a:rPr lang="zh-TW" altLang="en-US" smtClean="0"/>
              <a:t>2017/4/17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E465-6C99-4598-A233-B908FC3A54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2002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3FD6-C865-424A-8B7C-57DAC2409F42}" type="datetimeFigureOut">
              <a:rPr lang="zh-TW" altLang="en-US" smtClean="0"/>
              <a:t>2017/4/17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E465-6C99-4598-A233-B908FC3A54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578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3FD6-C865-424A-8B7C-57DAC2409F42}" type="datetimeFigureOut">
              <a:rPr lang="zh-TW" altLang="en-US" smtClean="0"/>
              <a:t>2017/4/17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E465-6C99-4598-A233-B908FC3A54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4300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3FD6-C865-424A-8B7C-57DAC2409F42}" type="datetimeFigureOut">
              <a:rPr lang="zh-TW" altLang="en-US" smtClean="0"/>
              <a:t>2017/4/17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E465-6C99-4598-A233-B908FC3A54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4373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3FD6-C865-424A-8B7C-57DAC2409F42}" type="datetimeFigureOut">
              <a:rPr lang="zh-TW" altLang="en-US" smtClean="0"/>
              <a:t>2017/4/17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E465-6C99-4598-A233-B908FC3A54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19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23FD6-C865-424A-8B7C-57DAC2409F42}" type="datetimeFigureOut">
              <a:rPr lang="zh-TW" altLang="en-US" smtClean="0"/>
              <a:t>2017/4/17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8E465-6C99-4598-A233-B908FC3A54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67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135160" y="2996952"/>
            <a:ext cx="475732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5508104" y="3501008"/>
            <a:ext cx="3384376" cy="591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4267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JAPAN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err="1" smtClean="0"/>
              <a:t>Takeyasu</a:t>
            </a:r>
            <a:r>
              <a:rPr lang="en-US" altLang="zh-TW" dirty="0" smtClean="0"/>
              <a:t> Sakai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GNSS Implementation Team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39161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19672" y="260648"/>
            <a:ext cx="277249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200" i="1" dirty="0" smtClean="0">
                <a:solidFill>
                  <a:srgbClr val="0033CC"/>
                </a:solidFill>
              </a:rPr>
              <a:t>Near-Term Plan</a:t>
            </a:r>
            <a:endParaRPr lang="ja-JP" altLang="en-US" sz="3200" i="1" dirty="0">
              <a:solidFill>
                <a:srgbClr val="0033CC"/>
              </a:solidFill>
            </a:endParaRPr>
          </a:p>
        </p:txBody>
      </p:sp>
      <p:graphicFrame>
        <p:nvGraphicFramePr>
          <p:cNvPr id="3" name="Group 5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97783"/>
              </p:ext>
            </p:extLst>
          </p:nvPr>
        </p:nvGraphicFramePr>
        <p:xfrm>
          <a:off x="219076" y="980728"/>
          <a:ext cx="8705848" cy="5100774"/>
        </p:xfrm>
        <a:graphic>
          <a:graphicData uri="http://schemas.openxmlformats.org/drawingml/2006/table">
            <a:tbl>
              <a:tblPr/>
              <a:tblGrid>
                <a:gridCol w="1395535"/>
                <a:gridCol w="695390"/>
                <a:gridCol w="695390"/>
                <a:gridCol w="711231"/>
                <a:gridCol w="713698"/>
                <a:gridCol w="696091"/>
                <a:gridCol w="696707"/>
                <a:gridCol w="703578"/>
                <a:gridCol w="711230"/>
                <a:gridCol w="1686998"/>
              </a:tblGrid>
              <a:tr h="577254">
                <a:tc>
                  <a:txBody>
                    <a:bodyPr/>
                    <a:lstStyle>
                      <a:lvl1pPr marL="0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6973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3946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0919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7893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4865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1838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198811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5785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itchFamily="50" charset="-128"/>
                        </a:rPr>
                        <a:t>Fiscal Year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HGP創英角ｺﾞｼｯｸUB" pitchFamily="50" charset="-128"/>
                      </a:endParaRPr>
                    </a:p>
                  </a:txBody>
                  <a:tcPr marL="90000" marR="90000" marT="53981" marB="53981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itchFamily="50" charset="-128"/>
                        </a:rPr>
                        <a:t>2015</a:t>
                      </a:r>
                    </a:p>
                  </a:txBody>
                  <a:tcPr marL="36000" marR="36000" marT="53981" marB="5398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6973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3946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0919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7893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4865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1838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198811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5785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itchFamily="50" charset="-128"/>
                        </a:rPr>
                        <a:t>2016</a:t>
                      </a:r>
                    </a:p>
                  </a:txBody>
                  <a:tcPr marL="36000" marR="36000" marT="53981" marB="5398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6973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3946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0919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7893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4865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1838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198811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5785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itchFamily="50" charset="-128"/>
                        </a:rPr>
                        <a:t>2017</a:t>
                      </a:r>
                    </a:p>
                  </a:txBody>
                  <a:tcPr marL="36000" marR="36000" marT="53981" marB="5398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6973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3946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0919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7893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4865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1838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198811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5785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itchFamily="50" charset="-128"/>
                        </a:rPr>
                        <a:t>2018</a:t>
                      </a:r>
                    </a:p>
                  </a:txBody>
                  <a:tcPr marL="36000" marR="36000" marT="53981" marB="5398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6973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3946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0919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7893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4865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1838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198811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5785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itchFamily="50" charset="-128"/>
                        </a:rPr>
                        <a:t>2019</a:t>
                      </a:r>
                    </a:p>
                  </a:txBody>
                  <a:tcPr marL="36000" marR="36000" marT="53981" marB="5398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6973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3946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0919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7893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4865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1838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198811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5785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HGP創英角ｺﾞｼｯｸUB" pitchFamily="50" charset="-128"/>
                          <a:cs typeface="+mn-cs"/>
                        </a:rPr>
                        <a:t>2020</a:t>
                      </a:r>
                    </a:p>
                  </a:txBody>
                  <a:tcPr marL="36000" marR="36000" marT="53981" marB="5398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6973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3946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0919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7893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4865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1838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198811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5785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HGP創英角ｺﾞｼｯｸUB" pitchFamily="50" charset="-128"/>
                          <a:cs typeface="+mn-cs"/>
                        </a:rPr>
                        <a:t>2021</a:t>
                      </a:r>
                    </a:p>
                  </a:txBody>
                  <a:tcPr marL="36000" marR="36000" marT="53981" marB="5398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6973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3946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0919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7893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4865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1838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198811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5785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HGP創英角ｺﾞｼｯｸUB" pitchFamily="50" charset="-128"/>
                          <a:cs typeface="+mn-cs"/>
                        </a:rPr>
                        <a:t>2022</a:t>
                      </a:r>
                    </a:p>
                  </a:txBody>
                  <a:tcPr marL="36000" marR="36000" marT="53981" marB="5398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6973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3946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0919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7893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4865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1838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198811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5785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itchFamily="50" charset="-128"/>
                        </a:rPr>
                        <a:t>2023 and Later</a:t>
                      </a:r>
                    </a:p>
                  </a:txBody>
                  <a:tcPr marL="90000" marR="90000" marT="53981" marB="53981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215196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HGP創英角ｺﾞｼｯｸUB" pitchFamily="50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itchFamily="50" charset="-128"/>
                        </a:rPr>
                        <a:t>1st </a:t>
                      </a:r>
                      <a:r>
                        <a:rPr kumimoji="1" lang="en-US" altLang="ja-JP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itchFamily="50" charset="-128"/>
                        </a:rPr>
                        <a:t>Michibiki</a:t>
                      </a: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HGP創英角ｺﾞｼｯｸUB" pitchFamily="50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HGP創英角ｺﾞｼｯｸUB" pitchFamily="50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HGP創英角ｺﾞｼｯｸUB" pitchFamily="50" charset="-128"/>
                      </a:endParaRPr>
                    </a:p>
                  </a:txBody>
                  <a:tcPr marL="90000" marR="90000" marT="46784" marB="46784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marL="90000" marR="90000" marT="46784" marB="46784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marL="90000" marR="90000" marT="46784" marB="46784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marL="90000" marR="90000" marT="46784" marB="46784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marL="90000" marR="90000" marT="46784" marB="46784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marL="90000" marR="90000" marT="46784" marB="46784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marL="90000" marR="90000" marT="46784" marB="46784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marL="90000" marR="90000" marT="46784" marB="46784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marL="90000" marR="90000" marT="46784" marB="46784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marL="90000" marR="90000" marT="46784" marB="46784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1800393">
                <a:tc>
                  <a:txBody>
                    <a:bodyPr/>
                    <a:lstStyle>
                      <a:lvl1pPr marL="0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6973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3946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0919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7893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4865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1838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198811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5785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HGP創英角ｺﾞｼｯｸUB" pitchFamily="50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itchFamily="50" charset="-128"/>
                        </a:rPr>
                        <a:t>QZSS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itchFamily="50" charset="-128"/>
                        </a:rPr>
                        <a:t>4-Satellite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itchFamily="50" charset="-128"/>
                        </a:rPr>
                        <a:t>Constellation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HGP創英角ｺﾞｼｯｸUB" pitchFamily="50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HGP創英角ｺﾞｼｯｸUB" pitchFamily="50" charset="-128"/>
                      </a:endParaRPr>
                    </a:p>
                  </a:txBody>
                  <a:tcPr marL="90000" marR="90000" marT="46784" marB="46784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marL="90000" marR="90000" marT="46784" marB="46784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6973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3946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0919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7893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4865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1838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198811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5785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marL="90000" marR="90000" marT="46784" marB="46784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6973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3946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0919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7893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4865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1838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198811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5785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marL="90000" marR="90000" marT="46784" marB="46784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6973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3946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0919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7893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4865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1838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198811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5785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marL="90000" marR="90000" marT="46784" marB="46784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6973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3946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0919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7893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4865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1838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198811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5785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marL="90000" marR="90000" marT="46784" marB="46784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6973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3946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0919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7893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4865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1838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198811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5785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marL="90000" marR="90000" marT="46784" marB="46784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6973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3946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0919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7893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4865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1838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198811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5785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marL="90000" marR="90000" marT="46784" marB="46784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6973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3946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0919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7893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4865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1838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198811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5785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marL="90000" marR="90000" marT="46784" marB="46784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6973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3946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0919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7893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4865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1838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198811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5785" algn="l" defTabSz="913946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marL="90000" marR="90000" marT="46784" marB="46784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150779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HGP創英角ｺﾞｼｯｸUB" pitchFamily="50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itchFamily="50" charset="-128"/>
                        </a:rPr>
                        <a:t>QZSS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itchFamily="50" charset="-128"/>
                        </a:rPr>
                        <a:t>7-Satellite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itchFamily="50" charset="-128"/>
                        </a:rPr>
                        <a:t>Constellation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HGP創英角ｺﾞｼｯｸUB" pitchFamily="50" charset="-128"/>
                      </a:endParaRPr>
                    </a:p>
                  </a:txBody>
                  <a:tcPr marL="90000" marR="90000" marT="46784" marB="46784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marL="90000" marR="90000" marT="46784" marB="46784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marL="90000" marR="90000" marT="46784" marB="46784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marL="90000" marR="90000" marT="46784" marB="46784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marL="90000" marR="90000" marT="46784" marB="46784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marL="90000" marR="90000" marT="46784" marB="46784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marL="90000" marR="90000" marT="46784" marB="46784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marL="90000" marR="90000" marT="46784" marB="46784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marL="90000" marR="90000" marT="46784" marB="46784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marL="90000" marR="90000" marT="46784" marB="46784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</a:tbl>
          </a:graphicData>
        </a:graphic>
      </p:graphicFrame>
      <p:sp>
        <p:nvSpPr>
          <p:cNvPr id="4" name="AutoShape 114"/>
          <p:cNvSpPr>
            <a:spLocks noChangeArrowheads="1"/>
          </p:cNvSpPr>
          <p:nvPr/>
        </p:nvSpPr>
        <p:spPr bwMode="gray">
          <a:xfrm>
            <a:off x="3729039" y="3504853"/>
            <a:ext cx="5164137" cy="355600"/>
          </a:xfrm>
          <a:prstGeom prst="homePlate">
            <a:avLst>
              <a:gd name="adj" fmla="val 54870"/>
            </a:avLst>
          </a:prstGeom>
          <a:solidFill>
            <a:srgbClr val="92D050"/>
          </a:solidFill>
          <a:ln>
            <a:noFill/>
          </a:ln>
          <a:effectLst>
            <a:prstShdw prst="shdw17" dist="17961" dir="2700000">
              <a:srgbClr val="7A997A"/>
            </a:prstShdw>
          </a:effectLst>
        </p:spPr>
        <p:txBody>
          <a:bodyPr wrap="none" lIns="288000" tIns="90000" rIns="288000" bIns="90000"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b="1" kern="0" dirty="0">
                <a:ea typeface="HGP創英角ｺﾞｼｯｸUB" pitchFamily="50" charset="-128"/>
                <a:cs typeface="Arial" panose="020B0604020202020204" pitchFamily="34" charset="0"/>
              </a:rPr>
              <a:t>Service</a:t>
            </a:r>
            <a:endParaRPr kumimoji="0" lang="ja-JP" altLang="en-US" b="1" kern="0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5" name="AutoShape 114"/>
          <p:cNvSpPr>
            <a:spLocks/>
          </p:cNvSpPr>
          <p:nvPr/>
        </p:nvSpPr>
        <p:spPr bwMode="auto">
          <a:xfrm>
            <a:off x="2987676" y="5084415"/>
            <a:ext cx="4224338" cy="411163"/>
          </a:xfrm>
          <a:custGeom>
            <a:avLst/>
            <a:gdLst>
              <a:gd name="T0" fmla="*/ 17020519 w 1944993"/>
              <a:gd name="T1" fmla="*/ 0 h 207278"/>
              <a:gd name="T2" fmla="*/ 34040924 w 1944993"/>
              <a:gd name="T3" fmla="*/ 5846474 h 207278"/>
              <a:gd name="T4" fmla="*/ 17020519 w 1944993"/>
              <a:gd name="T5" fmla="*/ 11693217 h 207278"/>
              <a:gd name="T6" fmla="*/ 0 w 1944993"/>
              <a:gd name="T7" fmla="*/ 5846474 h 207278"/>
              <a:gd name="T8" fmla="*/ 16269009 w 1944993"/>
              <a:gd name="T9" fmla="*/ 0 h 207278"/>
              <a:gd name="T10" fmla="*/ 16269009 w 1944993"/>
              <a:gd name="T11" fmla="*/ 11693217 h 207278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0 w 1944993"/>
              <a:gd name="T19" fmla="*/ 0 h 207278"/>
              <a:gd name="T20" fmla="*/ 1902064 w 1944993"/>
              <a:gd name="T21" fmla="*/ 207278 h 20727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44993" h="207278">
                <a:moveTo>
                  <a:pt x="0" y="0"/>
                </a:moveTo>
                <a:lnTo>
                  <a:pt x="1859134" y="0"/>
                </a:lnTo>
                <a:lnTo>
                  <a:pt x="1944993" y="103639"/>
                </a:lnTo>
                <a:lnTo>
                  <a:pt x="1859134" y="207278"/>
                </a:lnTo>
                <a:lnTo>
                  <a:pt x="0" y="207278"/>
                </a:lnTo>
                <a:lnTo>
                  <a:pt x="0" y="0"/>
                </a:lnTo>
                <a:close/>
              </a:path>
            </a:pathLst>
          </a:custGeom>
          <a:solidFill>
            <a:srgbClr val="FFFF66"/>
          </a:solidFill>
          <a:ln>
            <a:noFill/>
          </a:ln>
          <a:effectLst>
            <a:outerShdw dist="17962" dir="2700000" algn="tl" rotWithShape="0">
              <a:srgbClr val="7A997A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87999" tIns="90004" rIns="287999" bIns="90004" anchor="ctr" anchorCtr="1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>
                <a:latin typeface="+mn-lt"/>
                <a:ea typeface="HGP創英角ｺﾞｼｯｸUB" panose="020B0900000000000000" pitchFamily="50" charset="-128"/>
                <a:cs typeface="Arial" panose="020B0604020202020204" pitchFamily="34" charset="0"/>
              </a:rPr>
              <a:t>Development/Launch (Additional 3 satellites) </a:t>
            </a:r>
          </a:p>
        </p:txBody>
      </p:sp>
      <p:sp>
        <p:nvSpPr>
          <p:cNvPr id="6" name="AutoShape 114"/>
          <p:cNvSpPr>
            <a:spLocks noChangeArrowheads="1"/>
          </p:cNvSpPr>
          <p:nvPr/>
        </p:nvSpPr>
        <p:spPr bwMode="gray">
          <a:xfrm>
            <a:off x="7212014" y="5084415"/>
            <a:ext cx="1670050" cy="411163"/>
          </a:xfrm>
          <a:prstGeom prst="homePlate">
            <a:avLst>
              <a:gd name="adj" fmla="val 54870"/>
            </a:avLst>
          </a:prstGeom>
          <a:solidFill>
            <a:srgbClr val="92D050"/>
          </a:solidFill>
          <a:ln>
            <a:noFill/>
          </a:ln>
          <a:effectLst>
            <a:prstShdw prst="shdw17" dist="17961" dir="2700000">
              <a:srgbClr val="7A997A"/>
            </a:prstShdw>
          </a:effectLst>
        </p:spPr>
        <p:txBody>
          <a:bodyPr wrap="none" lIns="288000" tIns="90000" rIns="288000" bIns="90000"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b="1" kern="0" dirty="0">
                <a:ea typeface="HGP創英角ｺﾞｼｯｸUB" pitchFamily="50" charset="-128"/>
                <a:cs typeface="Arial" panose="020B0604020202020204" pitchFamily="34" charset="0"/>
              </a:rPr>
              <a:t>Service</a:t>
            </a:r>
            <a:endParaRPr kumimoji="0" lang="ja-JP" altLang="en-US" b="1" kern="0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7" name="AutoShape 114"/>
          <p:cNvSpPr>
            <a:spLocks/>
          </p:cNvSpPr>
          <p:nvPr/>
        </p:nvSpPr>
        <p:spPr bwMode="auto">
          <a:xfrm>
            <a:off x="1619251" y="2204690"/>
            <a:ext cx="2120900" cy="358775"/>
          </a:xfrm>
          <a:custGeom>
            <a:avLst/>
            <a:gdLst>
              <a:gd name="T0" fmla="*/ 1626918 w 1944993"/>
              <a:gd name="T1" fmla="*/ 0 h 207278"/>
              <a:gd name="T2" fmla="*/ 3253831 w 1944993"/>
              <a:gd name="T3" fmla="*/ 2432116 h 207278"/>
              <a:gd name="T4" fmla="*/ 1626918 w 1944993"/>
              <a:gd name="T5" fmla="*/ 4864295 h 207278"/>
              <a:gd name="T6" fmla="*/ 0 w 1944993"/>
              <a:gd name="T7" fmla="*/ 2432116 h 207278"/>
              <a:gd name="T8" fmla="*/ 1555094 w 1944993"/>
              <a:gd name="T9" fmla="*/ 0 h 207278"/>
              <a:gd name="T10" fmla="*/ 1555094 w 1944993"/>
              <a:gd name="T11" fmla="*/ 4864295 h 207278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0 w 1944993"/>
              <a:gd name="T19" fmla="*/ 0 h 207278"/>
              <a:gd name="T20" fmla="*/ 1902064 w 1944993"/>
              <a:gd name="T21" fmla="*/ 207278 h 20727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44993" h="207278">
                <a:moveTo>
                  <a:pt x="0" y="0"/>
                </a:moveTo>
                <a:lnTo>
                  <a:pt x="1859134" y="0"/>
                </a:lnTo>
                <a:lnTo>
                  <a:pt x="1944993" y="103639"/>
                </a:lnTo>
                <a:lnTo>
                  <a:pt x="1859134" y="207278"/>
                </a:lnTo>
                <a:lnTo>
                  <a:pt x="0" y="207278"/>
                </a:lnTo>
                <a:lnTo>
                  <a:pt x="0" y="0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ffectLst>
            <a:outerShdw dist="17962" dir="2700000" algn="tl" rotWithShape="0">
              <a:srgbClr val="7A997A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87999" tIns="90004" rIns="287999" bIns="90004" anchor="ctr" anchorCtr="1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>
                <a:latin typeface="+mn-lt"/>
                <a:ea typeface="HGP創英角ｺﾞｼｯｸUB" panose="020B0900000000000000" pitchFamily="50" charset="-128"/>
                <a:cs typeface="Arial" panose="020B0604020202020204" pitchFamily="34" charset="0"/>
              </a:rPr>
              <a:t>Experiment/Test</a:t>
            </a:r>
          </a:p>
        </p:txBody>
      </p:sp>
      <p:sp>
        <p:nvSpPr>
          <p:cNvPr id="8" name="AutoShape 197"/>
          <p:cNvSpPr>
            <a:spLocks noChangeArrowheads="1"/>
          </p:cNvSpPr>
          <p:nvPr/>
        </p:nvSpPr>
        <p:spPr bwMode="auto">
          <a:xfrm>
            <a:off x="3132139" y="3496915"/>
            <a:ext cx="155575" cy="9683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kumimoji="0" lang="ja-JP" altLang="ja-JP" sz="1000" kern="0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9" name="AutoShape 197"/>
          <p:cNvSpPr>
            <a:spLocks noChangeArrowheads="1"/>
          </p:cNvSpPr>
          <p:nvPr/>
        </p:nvSpPr>
        <p:spPr bwMode="auto">
          <a:xfrm>
            <a:off x="3060701" y="3284190"/>
            <a:ext cx="142875" cy="984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kumimoji="0" lang="ja-JP" altLang="ja-JP" sz="1000" kern="0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10" name="AutoShape 197"/>
          <p:cNvSpPr>
            <a:spLocks noChangeArrowheads="1"/>
          </p:cNvSpPr>
          <p:nvPr/>
        </p:nvSpPr>
        <p:spPr bwMode="auto">
          <a:xfrm>
            <a:off x="5397501" y="1988790"/>
            <a:ext cx="142875" cy="984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kumimoji="0" lang="ja-JP" altLang="ja-JP" sz="1000" kern="0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11" name="テキスト ボックス 18"/>
          <p:cNvSpPr txBox="1">
            <a:spLocks noChangeArrowheads="1"/>
          </p:cNvSpPr>
          <p:nvPr/>
        </p:nvSpPr>
        <p:spPr bwMode="auto">
          <a:xfrm>
            <a:off x="2555876" y="1701453"/>
            <a:ext cx="2303463" cy="2143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400" kern="0" dirty="0">
                <a:ea typeface="HGP創英角ｺﾞｼｯｸUB" pitchFamily="50" charset="-128"/>
                <a:cs typeface="Arial" panose="020B0604020202020204" pitchFamily="34" charset="0"/>
              </a:rPr>
              <a:t>Replenish Satellite</a:t>
            </a:r>
            <a:endParaRPr kumimoji="0" lang="ja-JP" altLang="en-US" sz="1400" kern="0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cxnSp>
        <p:nvCxnSpPr>
          <p:cNvPr id="12" name="直線矢印コネクタ 800"/>
          <p:cNvCxnSpPr>
            <a:cxnSpLocks noChangeShapeType="1"/>
          </p:cNvCxnSpPr>
          <p:nvPr/>
        </p:nvCxnSpPr>
        <p:spPr bwMode="auto">
          <a:xfrm>
            <a:off x="5467351" y="2087215"/>
            <a:ext cx="0" cy="1417638"/>
          </a:xfrm>
          <a:prstGeom prst="straightConnector1">
            <a:avLst/>
          </a:prstGeom>
          <a:noFill/>
          <a:ln w="31750" algn="ctr">
            <a:solidFill>
              <a:srgbClr val="808080"/>
            </a:solidFill>
            <a:prstDash val="sys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テキスト ボックス 18"/>
          <p:cNvSpPr txBox="1">
            <a:spLocks noChangeArrowheads="1"/>
          </p:cNvSpPr>
          <p:nvPr/>
        </p:nvSpPr>
        <p:spPr bwMode="auto">
          <a:xfrm>
            <a:off x="5683251" y="1915765"/>
            <a:ext cx="1524000" cy="246063"/>
          </a:xfrm>
          <a:prstGeom prst="rect">
            <a:avLst/>
          </a:prstGeom>
          <a:solidFill>
            <a:srgbClr val="FF6699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600" kern="0" dirty="0">
                <a:ea typeface="HGP創英角ｺﾞｼｯｸUB" pitchFamily="50" charset="-128"/>
                <a:cs typeface="Arial" panose="020B0604020202020204" pitchFamily="34" charset="0"/>
              </a:rPr>
              <a:t>Launch #1-R</a:t>
            </a:r>
            <a:endParaRPr kumimoji="0" lang="ja-JP" altLang="en-US" sz="1600" kern="0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cxnSp>
        <p:nvCxnSpPr>
          <p:cNvPr id="14" name="直線矢印コネクタ 802"/>
          <p:cNvCxnSpPr>
            <a:cxnSpLocks noChangeShapeType="1"/>
          </p:cNvCxnSpPr>
          <p:nvPr/>
        </p:nvCxnSpPr>
        <p:spPr bwMode="auto">
          <a:xfrm>
            <a:off x="2011364" y="1988790"/>
            <a:ext cx="3386137" cy="0"/>
          </a:xfrm>
          <a:prstGeom prst="straightConnector1">
            <a:avLst/>
          </a:prstGeom>
          <a:noFill/>
          <a:ln w="38100" algn="ctr">
            <a:solidFill>
              <a:srgbClr val="808080"/>
            </a:solidFill>
            <a:prstDash val="sys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下矢印 14"/>
          <p:cNvSpPr/>
          <p:nvPr/>
        </p:nvSpPr>
        <p:spPr>
          <a:xfrm>
            <a:off x="3667126" y="2384078"/>
            <a:ext cx="160338" cy="1079500"/>
          </a:xfrm>
          <a:prstGeom prst="downArrow">
            <a:avLst/>
          </a:prstGeom>
          <a:solidFill>
            <a:srgbClr val="BBE0E3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200" kern="0"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6" name="テキスト ボックス 18"/>
          <p:cNvSpPr txBox="1">
            <a:spLocks noChangeArrowheads="1"/>
          </p:cNvSpPr>
          <p:nvPr/>
        </p:nvSpPr>
        <p:spPr bwMode="auto">
          <a:xfrm>
            <a:off x="2052639" y="3857278"/>
            <a:ext cx="1582737" cy="246062"/>
          </a:xfrm>
          <a:prstGeom prst="rect">
            <a:avLst/>
          </a:prstGeom>
          <a:solidFill>
            <a:srgbClr val="FF6699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600" kern="0" dirty="0">
                <a:ea typeface="HGP創英角ｺﾞｼｯｸUB" pitchFamily="50" charset="-128"/>
                <a:cs typeface="Arial" panose="020B0604020202020204" pitchFamily="34" charset="0"/>
              </a:rPr>
              <a:t>Launch</a:t>
            </a:r>
            <a:r>
              <a:rPr kumimoji="0" lang="ja-JP" altLang="en-US" sz="1600" kern="0" dirty="0">
                <a:ea typeface="HGP創英角ｺﾞｼｯｸUB" pitchFamily="50" charset="-128"/>
                <a:cs typeface="Arial" panose="020B0604020202020204" pitchFamily="34" charset="0"/>
              </a:rPr>
              <a:t>　</a:t>
            </a:r>
            <a:r>
              <a:rPr kumimoji="0" lang="en-US" altLang="ja-JP" sz="1600" kern="0" dirty="0">
                <a:ea typeface="HGP創英角ｺﾞｼｯｸUB" pitchFamily="50" charset="-128"/>
                <a:cs typeface="Arial" panose="020B0604020202020204" pitchFamily="34" charset="0"/>
              </a:rPr>
              <a:t>#2,3,4</a:t>
            </a:r>
            <a:endParaRPr kumimoji="0" lang="ja-JP" altLang="en-US" sz="1600" kern="0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17" name="AutoShape 114"/>
          <p:cNvSpPr>
            <a:spLocks noChangeArrowheads="1"/>
          </p:cNvSpPr>
          <p:nvPr/>
        </p:nvSpPr>
        <p:spPr bwMode="gray">
          <a:xfrm>
            <a:off x="5148264" y="4012853"/>
            <a:ext cx="3776662" cy="355600"/>
          </a:xfrm>
          <a:prstGeom prst="homePlate">
            <a:avLst>
              <a:gd name="adj" fmla="val 54870"/>
            </a:avLst>
          </a:prstGeom>
          <a:solidFill>
            <a:srgbClr val="00B0F0"/>
          </a:solidFill>
          <a:ln w="25400">
            <a:noFill/>
            <a:prstDash val="sysDash"/>
          </a:ln>
          <a:effectLst>
            <a:prstShdw prst="shdw17" dist="17961" dir="2700000">
              <a:srgbClr val="7A997A"/>
            </a:prstShdw>
          </a:effectLst>
        </p:spPr>
        <p:txBody>
          <a:bodyPr wrap="none" lIns="288000" tIns="90000" rIns="288000" bIns="90000"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kern="0" dirty="0">
                <a:ea typeface="HGP創英角ｺﾞｼｯｸUB" pitchFamily="50" charset="-128"/>
                <a:cs typeface="Arial" panose="020B0604020202020204" pitchFamily="34" charset="0"/>
              </a:rPr>
              <a:t>SBAS</a:t>
            </a:r>
            <a:r>
              <a:rPr kumimoji="0" lang="ja-JP" altLang="en-US" kern="0" dirty="0">
                <a:ea typeface="HGP創英角ｺﾞｼｯｸUB" pitchFamily="50" charset="-128"/>
                <a:cs typeface="Arial" panose="020B0604020202020204" pitchFamily="34" charset="0"/>
              </a:rPr>
              <a:t>　</a:t>
            </a:r>
            <a:r>
              <a:rPr kumimoji="0" lang="en-US" altLang="ja-JP" kern="0" dirty="0">
                <a:ea typeface="HGP創英角ｺﾞｼｯｸUB" pitchFamily="50" charset="-128"/>
                <a:cs typeface="Arial" panose="020B0604020202020204" pitchFamily="34" charset="0"/>
              </a:rPr>
              <a:t>Service</a:t>
            </a:r>
            <a:endParaRPr kumimoji="0" lang="ja-JP" altLang="en-US" kern="0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18" name="AutoShape 197"/>
          <p:cNvSpPr>
            <a:spLocks noChangeArrowheads="1"/>
          </p:cNvSpPr>
          <p:nvPr/>
        </p:nvSpPr>
        <p:spPr bwMode="auto">
          <a:xfrm>
            <a:off x="3263901" y="3711228"/>
            <a:ext cx="155575" cy="96837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kumimoji="0" lang="ja-JP" altLang="ja-JP" sz="1000" kern="0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170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19672" y="260648"/>
            <a:ext cx="435484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200" i="1" dirty="0" smtClean="0">
                <a:solidFill>
                  <a:srgbClr val="0033CC"/>
                </a:solidFill>
              </a:rPr>
              <a:t>QZSS Satellites #2 and #4</a:t>
            </a:r>
            <a:endParaRPr lang="ja-JP" altLang="en-US" sz="3200" i="1" dirty="0">
              <a:solidFill>
                <a:srgbClr val="0033CC"/>
              </a:solidFill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372268" y="881657"/>
            <a:ext cx="8445500" cy="5427663"/>
            <a:chOff x="372268" y="881657"/>
            <a:chExt cx="8445500" cy="5427663"/>
          </a:xfrm>
        </p:grpSpPr>
        <p:pic>
          <p:nvPicPr>
            <p:cNvPr id="4" name="図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268" y="881657"/>
              <a:ext cx="8445500" cy="542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正方形/長方形 5"/>
            <p:cNvSpPr/>
            <p:nvPr/>
          </p:nvSpPr>
          <p:spPr>
            <a:xfrm>
              <a:off x="6732240" y="5805264"/>
              <a:ext cx="1440160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6624228" y="5759387"/>
              <a:ext cx="1656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139 degree</a:t>
              </a:r>
              <a:endParaRPr kumimoji="1" lang="ja-JP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正方形/長方形 4"/>
          <p:cNvSpPr/>
          <p:nvPr/>
        </p:nvSpPr>
        <p:spPr>
          <a:xfrm>
            <a:off x="251520" y="5945495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Satellite #2 Launch: June </a:t>
            </a:r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1, 2017.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405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19672" y="260648"/>
            <a:ext cx="402603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200" i="1" dirty="0" smtClean="0">
                <a:solidFill>
                  <a:srgbClr val="0033CC"/>
                </a:solidFill>
              </a:rPr>
              <a:t>QZSS Satellite #3 (GEO)</a:t>
            </a:r>
            <a:endParaRPr lang="ja-JP" altLang="en-US" sz="3200" i="1" dirty="0">
              <a:solidFill>
                <a:srgbClr val="0033CC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" y="980728"/>
            <a:ext cx="8639175" cy="4067175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755576" y="5301208"/>
            <a:ext cx="69483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Additional S-band antenna for two-way communication for emergency safety report.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L1b signal for SBAS service.</a:t>
            </a:r>
            <a:endParaRPr lang="en-US" altLang="ja-JP" dirty="0">
              <a:solidFill>
                <a:srgbClr val="FF0000"/>
              </a:solidFill>
              <a:latin typeface="Arial" panose="020B0604020202020204" pitchFamily="34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861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19672" y="260648"/>
            <a:ext cx="373987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200" i="1" dirty="0" smtClean="0">
                <a:solidFill>
                  <a:srgbClr val="0033CC"/>
                </a:solidFill>
              </a:rPr>
              <a:t>QZSS Master Stations</a:t>
            </a:r>
            <a:endParaRPr lang="ja-JP" altLang="en-US" sz="3200" i="1" dirty="0">
              <a:solidFill>
                <a:srgbClr val="0033CC"/>
              </a:solidFill>
            </a:endParaRPr>
          </a:p>
        </p:txBody>
      </p:sp>
      <p:pic>
        <p:nvPicPr>
          <p:cNvPr id="4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" y="890602"/>
            <a:ext cx="8715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214312" y="3861048"/>
            <a:ext cx="255748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QZSS Control Center</a:t>
            </a:r>
          </a:p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Kobe (Backup)</a:t>
            </a:r>
            <a:endParaRPr kumimoji="1" lang="ja-JP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55576" y="5661248"/>
            <a:ext cx="266429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QZSS Control Center</a:t>
            </a:r>
          </a:p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Hitachi-Ota (Primary)</a:t>
            </a:r>
            <a:endParaRPr kumimoji="1" lang="ja-JP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710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19672" y="260648"/>
            <a:ext cx="316541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200" i="1" dirty="0" smtClean="0">
                <a:solidFill>
                  <a:srgbClr val="0033CC"/>
                </a:solidFill>
              </a:rPr>
              <a:t>QZSS TTC Stations</a:t>
            </a:r>
            <a:endParaRPr lang="ja-JP" altLang="en-US" sz="3200" i="1" dirty="0">
              <a:solidFill>
                <a:srgbClr val="0033CC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980728"/>
            <a:ext cx="8134350" cy="443865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55576" y="5569511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7 TTC (Telemetry, Tracking, and Command) stations: Most are at the southern part of Japan for satellite visibility.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All TTC stations were built and set operational by the end of 2016.</a:t>
            </a:r>
            <a:endParaRPr kumimoji="1" lang="ja-JP" altLang="en-US" dirty="0"/>
          </a:p>
        </p:txBody>
      </p:sp>
      <p:cxnSp>
        <p:nvCxnSpPr>
          <p:cNvPr id="5" name="直線矢印コネクタ 5"/>
          <p:cNvCxnSpPr>
            <a:cxnSpLocks noChangeShapeType="1"/>
          </p:cNvCxnSpPr>
          <p:nvPr/>
        </p:nvCxnSpPr>
        <p:spPr bwMode="auto">
          <a:xfrm flipH="1" flipV="1">
            <a:off x="7222357" y="3932907"/>
            <a:ext cx="792162" cy="576263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直線矢印コネクタ 11"/>
          <p:cNvCxnSpPr>
            <a:cxnSpLocks noChangeShapeType="1"/>
          </p:cNvCxnSpPr>
          <p:nvPr/>
        </p:nvCxnSpPr>
        <p:spPr bwMode="auto">
          <a:xfrm flipV="1">
            <a:off x="8014519" y="3356645"/>
            <a:ext cx="144463" cy="1152525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テキスト ボックス 13"/>
          <p:cNvSpPr txBox="1">
            <a:spLocks noChangeArrowheads="1"/>
          </p:cNvSpPr>
          <p:nvPr/>
        </p:nvSpPr>
        <p:spPr bwMode="auto">
          <a:xfrm>
            <a:off x="7550969" y="4496470"/>
            <a:ext cx="9255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sz="1600">
                <a:solidFill>
                  <a:srgbClr val="FF0000"/>
                </a:solidFill>
              </a:rPr>
              <a:t>Master</a:t>
            </a:r>
          </a:p>
          <a:p>
            <a:pPr algn="ctr"/>
            <a:r>
              <a:rPr lang="en-US" altLang="ja-JP" sz="1600">
                <a:solidFill>
                  <a:srgbClr val="FF0000"/>
                </a:solidFill>
              </a:rPr>
              <a:t>Stations</a:t>
            </a:r>
            <a:endParaRPr lang="ja-JP" altLang="en-US" sz="1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70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19672" y="260648"/>
            <a:ext cx="390260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200" i="1" dirty="0" smtClean="0">
                <a:solidFill>
                  <a:srgbClr val="0033CC"/>
                </a:solidFill>
              </a:rPr>
              <a:t>QZSS Monitor Stations</a:t>
            </a:r>
            <a:endParaRPr lang="ja-JP" altLang="en-US" sz="3200" i="1" dirty="0">
              <a:solidFill>
                <a:srgbClr val="0033CC"/>
              </a:solidFill>
            </a:endParaRPr>
          </a:p>
        </p:txBody>
      </p:sp>
      <p:pic>
        <p:nvPicPr>
          <p:cNvPr id="4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" y="1033780"/>
            <a:ext cx="8601075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499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19672" y="260648"/>
            <a:ext cx="357181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200" i="1" dirty="0" smtClean="0">
                <a:solidFill>
                  <a:srgbClr val="0033CC"/>
                </a:solidFill>
              </a:rPr>
              <a:t>QZS-1 Signal Quality</a:t>
            </a:r>
            <a:endParaRPr lang="ja-JP" altLang="en-US" sz="3200" i="1" dirty="0">
              <a:solidFill>
                <a:srgbClr val="0033CC"/>
              </a:solidFill>
            </a:endParaRPr>
          </a:p>
        </p:txBody>
      </p:sp>
      <p:sp>
        <p:nvSpPr>
          <p:cNvPr id="3" name="テキスト ボックス 26"/>
          <p:cNvSpPr txBox="1">
            <a:spLocks noChangeArrowheads="1"/>
          </p:cNvSpPr>
          <p:nvPr/>
        </p:nvSpPr>
        <p:spPr bwMode="auto">
          <a:xfrm>
            <a:off x="6607146" y="5377949"/>
            <a:ext cx="20685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kern="0" dirty="0" smtClean="0">
                <a:latin typeface="+mj-lt"/>
              </a:rPr>
              <a:t>(Courtesy: (c) JAXA)</a:t>
            </a:r>
            <a:endParaRPr lang="ja-JP" altLang="en-US" sz="1600" kern="0" dirty="0">
              <a:latin typeface="+mj-lt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1335" y="5689823"/>
            <a:ext cx="7261026" cy="646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ja-JP" i="1" dirty="0">
                <a:latin typeface="+mj-lt"/>
                <a:ea typeface="HGP創英角ｺﾞｼｯｸUB" pitchFamily="50" charset="-128"/>
              </a:rPr>
              <a:t>Since June, 2011, QZSS have provided navigation signals with good qualities, satisfying with their performance specifications, continuously.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0" y="3512160"/>
            <a:ext cx="2401887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lvl="1" algn="ctr" eaLnBrk="1" hangingPunct="1">
              <a:defRPr/>
            </a:pPr>
            <a:r>
              <a:rPr lang="en-US" altLang="ja-JP" kern="0" dirty="0">
                <a:latin typeface="+mj-lt"/>
                <a:ea typeface="HGP創英角ｺﾞｼｯｸUB" pitchFamily="50" charset="-128"/>
              </a:rPr>
              <a:t>For this month</a:t>
            </a:r>
          </a:p>
          <a:p>
            <a:pPr marL="0" lvl="1" algn="ctr" eaLnBrk="1" hangingPunct="1">
              <a:defRPr/>
            </a:pPr>
            <a:r>
              <a:rPr lang="en-US" altLang="ja-JP" kern="0" dirty="0">
                <a:latin typeface="+mj-lt"/>
                <a:ea typeface="HGP創英角ｺﾞｼｯｸUB" pitchFamily="50" charset="-128"/>
              </a:rPr>
              <a:t>of </a:t>
            </a:r>
            <a:r>
              <a:rPr lang="en-US" altLang="ja-JP" kern="0" dirty="0" smtClean="0">
                <a:latin typeface="+mj-lt"/>
                <a:ea typeface="HGP創英角ｺﾞｼｯｸUB" pitchFamily="50" charset="-128"/>
              </a:rPr>
              <a:t>Januar</a:t>
            </a:r>
            <a:r>
              <a:rPr lang="en-US" altLang="ja-JP" kern="0" dirty="0">
                <a:latin typeface="+mj-lt"/>
                <a:ea typeface="HGP創英角ｺﾞｼｯｸUB" pitchFamily="50" charset="-128"/>
              </a:rPr>
              <a:t>y</a:t>
            </a:r>
            <a:r>
              <a:rPr lang="en-US" altLang="ja-JP" kern="0" dirty="0" smtClean="0">
                <a:latin typeface="+mj-lt"/>
                <a:ea typeface="HGP創英角ｺﾞｼｯｸUB" pitchFamily="50" charset="-128"/>
              </a:rPr>
              <a:t> 2017,</a:t>
            </a:r>
            <a:endParaRPr lang="en-US" altLang="ja-JP" kern="0" dirty="0">
              <a:latin typeface="+mj-lt"/>
              <a:ea typeface="HGP創英角ｺﾞｼｯｸUB" pitchFamily="50" charset="-128"/>
            </a:endParaRPr>
          </a:p>
          <a:p>
            <a:pPr marL="0" lvl="1" algn="ctr" eaLnBrk="1" hangingPunct="1">
              <a:defRPr/>
            </a:pPr>
            <a:r>
              <a:rPr lang="en-US" altLang="ja-JP" kern="0" dirty="0">
                <a:latin typeface="+mj-lt"/>
                <a:ea typeface="HGP創英角ｺﾞｼｯｸUB" pitchFamily="50" charset="-128"/>
              </a:rPr>
              <a:t>SIS-URE was just</a:t>
            </a:r>
          </a:p>
          <a:p>
            <a:pPr marL="0" lvl="1" algn="ctr" eaLnBrk="1" hangingPunct="1">
              <a:defRPr/>
            </a:pPr>
            <a:r>
              <a:rPr lang="en-US" altLang="ja-JP" u="sng" kern="0" dirty="0" smtClean="0">
                <a:latin typeface="+mj-lt"/>
                <a:ea typeface="HGP創英角ｺﾞｼｯｸUB" pitchFamily="50" charset="-128"/>
              </a:rPr>
              <a:t>0.315m </a:t>
            </a:r>
            <a:r>
              <a:rPr lang="en-US" altLang="ja-JP" u="sng" kern="0" dirty="0">
                <a:latin typeface="+mj-lt"/>
                <a:ea typeface="HGP創英角ｺﾞｼｯｸUB" pitchFamily="50" charset="-128"/>
              </a:rPr>
              <a:t>RMS.</a:t>
            </a:r>
          </a:p>
        </p:txBody>
      </p:sp>
      <p:grpSp>
        <p:nvGrpSpPr>
          <p:cNvPr id="34" name="グループ化 33"/>
          <p:cNvGrpSpPr/>
          <p:nvPr/>
        </p:nvGrpSpPr>
        <p:grpSpPr>
          <a:xfrm>
            <a:off x="2267744" y="830859"/>
            <a:ext cx="6817489" cy="4470349"/>
            <a:chOff x="2267744" y="744337"/>
            <a:chExt cx="6817489" cy="4470349"/>
          </a:xfrm>
        </p:grpSpPr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27784" y="1556792"/>
              <a:ext cx="6171858" cy="3530761"/>
            </a:xfrm>
            <a:prstGeom prst="rect">
              <a:avLst/>
            </a:prstGeom>
          </p:spPr>
        </p:pic>
        <p:sp>
          <p:nvSpPr>
            <p:cNvPr id="4" name="テキスト ボックス 3"/>
            <p:cNvSpPr txBox="1"/>
            <p:nvPr/>
          </p:nvSpPr>
          <p:spPr>
            <a:xfrm rot="16200000">
              <a:off x="8468489" y="3177742"/>
              <a:ext cx="8636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altLang="ja-JP" dirty="0">
                  <a:latin typeface="+mj-lt"/>
                  <a:ea typeface="HGP創英角ｺﾞｼｯｸUB" pitchFamily="50" charset="-128"/>
                </a:rPr>
                <a:t>10 m</a:t>
              </a:r>
              <a:endParaRPr lang="ja-JP" altLang="en-US" dirty="0">
                <a:latin typeface="+mj-lt"/>
                <a:ea typeface="HGP創英角ｺﾞｼｯｸUB" pitchFamily="50" charset="-128"/>
              </a:endParaRPr>
            </a:p>
          </p:txBody>
        </p:sp>
        <p:cxnSp>
          <p:nvCxnSpPr>
            <p:cNvPr id="9" name="直線コネクタ 12"/>
            <p:cNvCxnSpPr>
              <a:cxnSpLocks noChangeShapeType="1"/>
            </p:cNvCxnSpPr>
            <p:nvPr/>
          </p:nvCxnSpPr>
          <p:spPr bwMode="auto">
            <a:xfrm>
              <a:off x="8731220" y="1556792"/>
              <a:ext cx="0" cy="3312368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テキスト ボックス 9"/>
            <p:cNvSpPr txBox="1"/>
            <p:nvPr/>
          </p:nvSpPr>
          <p:spPr>
            <a:xfrm>
              <a:off x="4702145" y="1988840"/>
              <a:ext cx="381158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altLang="ja-JP" sz="1600" dirty="0">
                  <a:solidFill>
                    <a:srgbClr val="FF0000"/>
                  </a:solidFill>
                  <a:latin typeface="+mj-lt"/>
                  <a:ea typeface="HGP創英角ｺﾞｼｯｸUB" pitchFamily="50" charset="-128"/>
                </a:rPr>
                <a:t>Specification on SIS-URE = 2.6m (95%)</a:t>
              </a:r>
              <a:endParaRPr lang="ja-JP" altLang="en-US" sz="1600" dirty="0">
                <a:solidFill>
                  <a:srgbClr val="FF0000"/>
                </a:solidFill>
                <a:latin typeface="+mj-lt"/>
                <a:ea typeface="HGP創英角ｺﾞｼｯｸUB" pitchFamily="50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2267744" y="4906909"/>
              <a:ext cx="108012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/>
                <a:t>2017/01/01</a:t>
              </a:r>
              <a:endParaRPr kumimoji="1" lang="ja-JP" altLang="en-US" sz="1400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139952" y="4906909"/>
              <a:ext cx="108012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/>
                <a:t>2017/01/11</a:t>
              </a:r>
              <a:endParaRPr kumimoji="1" lang="ja-JP" altLang="en-US" sz="1400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6012160" y="4906909"/>
              <a:ext cx="108012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/>
                <a:t>2017/01/21</a:t>
              </a:r>
              <a:endParaRPr kumimoji="1" lang="ja-JP" altLang="en-US" sz="1400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7956376" y="4906909"/>
              <a:ext cx="108012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/>
                <a:t>2017/01/31</a:t>
              </a:r>
              <a:endParaRPr kumimoji="1" lang="ja-JP" altLang="en-US" sz="1400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2532481" y="1487815"/>
              <a:ext cx="31132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200" dirty="0" smtClean="0"/>
                <a:t>5</a:t>
              </a:r>
              <a:endParaRPr kumimoji="1" lang="ja-JP" altLang="en-US" sz="1200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2532481" y="1805450"/>
              <a:ext cx="31132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200" dirty="0" smtClean="0"/>
                <a:t>4</a:t>
              </a:r>
              <a:endParaRPr kumimoji="1" lang="ja-JP" altLang="en-US" sz="1200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2532481" y="2123085"/>
              <a:ext cx="31132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200" dirty="0"/>
                <a:t>3</a:t>
              </a:r>
              <a:endParaRPr kumimoji="1" lang="ja-JP" altLang="en-US" sz="1200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2532481" y="2440720"/>
              <a:ext cx="31132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200" dirty="0" smtClean="0"/>
                <a:t>2</a:t>
              </a:r>
              <a:endParaRPr kumimoji="1" lang="ja-JP" altLang="en-US" sz="1200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2532481" y="2758355"/>
              <a:ext cx="31132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200" dirty="0"/>
                <a:t>1</a:t>
              </a:r>
              <a:endParaRPr kumimoji="1" lang="ja-JP" altLang="en-US" sz="1200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2532481" y="3075990"/>
              <a:ext cx="31132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200" dirty="0" smtClean="0"/>
                <a:t>0</a:t>
              </a:r>
              <a:endParaRPr kumimoji="1" lang="ja-JP" altLang="en-US" sz="1200" dirty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2532481" y="3393625"/>
              <a:ext cx="31132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200" dirty="0"/>
                <a:t>-1</a:t>
              </a:r>
              <a:endParaRPr kumimoji="1" lang="ja-JP" altLang="en-US" sz="1200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2532481" y="3711260"/>
              <a:ext cx="31132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200" dirty="0" smtClean="0"/>
                <a:t>-2</a:t>
              </a:r>
              <a:endParaRPr kumimoji="1" lang="ja-JP" altLang="en-US" sz="1200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2532481" y="4028895"/>
              <a:ext cx="31132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200" dirty="0" smtClean="0"/>
                <a:t>-3</a:t>
              </a:r>
              <a:endParaRPr kumimoji="1" lang="ja-JP" altLang="en-US" sz="1200" dirty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2532481" y="4346530"/>
              <a:ext cx="31132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200" dirty="0" smtClean="0"/>
                <a:t>-4</a:t>
              </a:r>
              <a:endParaRPr kumimoji="1" lang="ja-JP" altLang="en-US" sz="1200" dirty="0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2532481" y="4664169"/>
              <a:ext cx="31132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200" dirty="0" smtClean="0"/>
                <a:t>-5</a:t>
              </a:r>
              <a:endParaRPr kumimoji="1" lang="ja-JP" altLang="en-US" sz="1200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4810186" y="744337"/>
              <a:ext cx="421535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/>
                <a:t>Average			-0.065 [m]</a:t>
              </a:r>
            </a:p>
            <a:p>
              <a:r>
                <a:rPr kumimoji="1" lang="en-US" altLang="ja-JP" sz="1400" dirty="0" smtClean="0"/>
                <a:t>RMS			0.315 [m]</a:t>
              </a:r>
            </a:p>
            <a:p>
              <a:r>
                <a:rPr kumimoji="1" lang="en-US" altLang="ja-JP" sz="1400" dirty="0" smtClean="0"/>
                <a:t>Percentage of time (|URE| </a:t>
              </a:r>
              <a:r>
                <a:rPr kumimoji="1" lang="ja-JP" altLang="en-US" sz="1400" dirty="0" smtClean="0"/>
                <a:t>≦</a:t>
              </a:r>
              <a:r>
                <a:rPr kumimoji="1" lang="en-US" altLang="ja-JP" sz="1400" dirty="0" smtClean="0"/>
                <a:t>2.6</a:t>
              </a:r>
              <a:r>
                <a:rPr kumimoji="1" lang="ja-JP" altLang="en-US" sz="1400" dirty="0"/>
                <a:t> </a:t>
              </a:r>
              <a:r>
                <a:rPr kumimoji="1" lang="en-US" altLang="ja-JP" sz="1400" dirty="0" smtClean="0"/>
                <a:t>[m])  100.0%</a:t>
              </a:r>
            </a:p>
            <a:p>
              <a:r>
                <a:rPr kumimoji="1" lang="en-US" altLang="ja-JP" sz="1400" dirty="0"/>
                <a:t>	</a:t>
              </a:r>
              <a:r>
                <a:rPr kumimoji="1" lang="en-US" altLang="ja-JP" sz="1400" dirty="0" smtClean="0"/>
                <a:t>		</a:t>
              </a:r>
              <a:r>
                <a:rPr kumimoji="1" lang="en-US" altLang="ja-JP" sz="1200" dirty="0" smtClean="0"/>
                <a:t>{Spec: </a:t>
              </a:r>
              <a:r>
                <a:rPr kumimoji="1" lang="ja-JP" altLang="en-US" sz="1200" dirty="0" smtClean="0"/>
                <a:t>≧</a:t>
              </a:r>
              <a:r>
                <a:rPr kumimoji="1" lang="en-US" altLang="ja-JP" sz="1200" dirty="0" smtClean="0"/>
                <a:t>95%}</a:t>
              </a:r>
              <a:r>
                <a:rPr kumimoji="1" lang="en-US" altLang="ja-JP" sz="1400" dirty="0" smtClean="0"/>
                <a:t>	</a:t>
              </a:r>
              <a:endParaRPr kumimoji="1" lang="ja-JP" altLang="en-US" sz="1400" dirty="0"/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147271" y="1268760"/>
            <a:ext cx="2400300" cy="1754326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ja-JP" kern="0" dirty="0">
                <a:latin typeface="+mj-lt"/>
                <a:ea typeface="HGP創英角ｺﾞｼｯｸUB" pitchFamily="50" charset="-128"/>
              </a:rPr>
              <a:t>SIS-URE of QZS-1 L1C/A is 0.4m RMS level </a:t>
            </a: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ja-JP" kern="0" dirty="0">
                <a:latin typeface="+mj-lt"/>
                <a:ea typeface="HGP創英角ｺﾞｼｯｸUB" pitchFamily="50" charset="-128"/>
              </a:rPr>
              <a:t>Comparable </a:t>
            </a:r>
            <a:r>
              <a:rPr kumimoji="0" lang="en-US" altLang="ja-JP" kern="0" dirty="0" smtClean="0">
                <a:latin typeface="+mj-lt"/>
                <a:ea typeface="HGP創英角ｺﾞｼｯｸUB" pitchFamily="50" charset="-128"/>
              </a:rPr>
              <a:t>to </a:t>
            </a:r>
            <a:r>
              <a:rPr kumimoji="0" lang="en-US" altLang="ja-JP" kern="0" dirty="0">
                <a:latin typeface="+mj-lt"/>
                <a:ea typeface="HGP創英角ｺﾞｼｯｸUB" pitchFamily="50" charset="-128"/>
              </a:rPr>
              <a:t>those for GPS Block IIRM and IIF satellites</a:t>
            </a:r>
          </a:p>
        </p:txBody>
      </p:sp>
    </p:spTree>
    <p:extLst>
      <p:ext uri="{BB962C8B-B14F-4D97-AF65-F5344CB8AC3E}">
        <p14:creationId xmlns:p14="http://schemas.microsoft.com/office/powerpoint/2010/main" val="2018810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913870" y="2636912"/>
            <a:ext cx="5316264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3200" dirty="0">
                <a:solidFill>
                  <a:srgbClr val="0033CC"/>
                </a:solidFill>
              </a:rPr>
              <a:t>Part </a:t>
            </a:r>
            <a:r>
              <a:rPr lang="en-US" altLang="ja-JP" sz="3200" dirty="0" smtClean="0">
                <a:solidFill>
                  <a:srgbClr val="0033CC"/>
                </a:solidFill>
              </a:rPr>
              <a:t>II</a:t>
            </a:r>
            <a:endParaRPr lang="en-US" altLang="ja-JP" sz="3200" dirty="0">
              <a:solidFill>
                <a:srgbClr val="0033CC"/>
              </a:solidFill>
            </a:endParaRPr>
          </a:p>
          <a:p>
            <a:pPr algn="ctr">
              <a:defRPr/>
            </a:pPr>
            <a:endParaRPr lang="en-US" altLang="ja-JP" sz="1600" dirty="0">
              <a:solidFill>
                <a:srgbClr val="0033CC"/>
              </a:solidFill>
            </a:endParaRPr>
          </a:p>
          <a:p>
            <a:pPr algn="ctr">
              <a:defRPr/>
            </a:pPr>
            <a:r>
              <a:rPr lang="en-US" altLang="ja-JP" sz="3200" dirty="0" smtClean="0">
                <a:solidFill>
                  <a:srgbClr val="0033CC"/>
                </a:solidFill>
              </a:rPr>
              <a:t>MSAS: Japanese SBAS Program</a:t>
            </a:r>
            <a:endParaRPr lang="ja-JP" altLang="en-US" sz="32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21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19672" y="260648"/>
            <a:ext cx="268798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200" i="1" dirty="0" smtClean="0">
                <a:solidFill>
                  <a:srgbClr val="0033CC"/>
                </a:solidFill>
              </a:rPr>
              <a:t>MSAS Program</a:t>
            </a:r>
            <a:endParaRPr lang="ja-JP" altLang="en-US" sz="3200" i="1" dirty="0">
              <a:solidFill>
                <a:srgbClr val="0033CC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29768" y="959651"/>
            <a:ext cx="8193318" cy="524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p"/>
              <a:defRPr/>
            </a:pPr>
            <a:r>
              <a:rPr lang="en-US" altLang="ja-JP" sz="2000" dirty="0">
                <a:solidFill>
                  <a:schemeClr val="tx2"/>
                </a:solidFill>
              </a:rPr>
              <a:t>Beginning of SBAS Program in Japan:</a:t>
            </a:r>
          </a:p>
          <a:p>
            <a:pPr marL="800100" lvl="1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n"/>
              <a:defRPr/>
            </a:pPr>
            <a:r>
              <a:rPr lang="en-US" altLang="ja-JP" dirty="0"/>
              <a:t>JCAB (Japan Civil Aviation Bureau) of Ministry of Land, Infrastructure, Transport and Tourism decided the development of its own SBAS in 1993.</a:t>
            </a:r>
          </a:p>
          <a:p>
            <a:pPr marL="800100" lvl="1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n"/>
              <a:defRPr/>
            </a:pPr>
            <a:r>
              <a:rPr lang="en-US" altLang="ja-JP" dirty="0"/>
              <a:t>The system named MSAS, or MTSAT Satellite-based Augmentation System, was originally planned to be operational in 2000. </a:t>
            </a:r>
            <a:endParaRPr lang="en-US" altLang="ja-JP" sz="20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p"/>
              <a:defRPr/>
            </a:pPr>
            <a:r>
              <a:rPr lang="en-US" altLang="ja-JP" sz="2000" dirty="0">
                <a:solidFill>
                  <a:schemeClr val="tx2"/>
                </a:solidFill>
              </a:rPr>
              <a:t>MSAS GEO Satellites:</a:t>
            </a:r>
          </a:p>
          <a:p>
            <a:pPr marL="800100" lvl="1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n"/>
              <a:defRPr/>
            </a:pPr>
            <a:r>
              <a:rPr lang="en-US" altLang="ja-JP" dirty="0"/>
              <a:t>MTSAT (Multi-functional Transport Satellite): Aviation and weather missions.</a:t>
            </a:r>
          </a:p>
          <a:p>
            <a:pPr marL="1257300" lvl="2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ja-JP" i="1" dirty="0"/>
              <a:t>MTSAT works for AMSS and SBAS services for aviation.</a:t>
            </a:r>
          </a:p>
          <a:p>
            <a:pPr marL="800100" lvl="1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n"/>
              <a:defRPr/>
            </a:pPr>
            <a:r>
              <a:rPr lang="en-US" altLang="ja-JP" dirty="0"/>
              <a:t>Launch of the MTSAT-1 was unfortunately failed in 1999.</a:t>
            </a:r>
          </a:p>
          <a:p>
            <a:pPr marL="1257300" lvl="2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ja-JP" i="1" dirty="0"/>
              <a:t>Spare </a:t>
            </a:r>
            <a:r>
              <a:rPr lang="en-US" altLang="ja-JP" i="1" dirty="0" smtClean="0"/>
              <a:t>satellite: </a:t>
            </a:r>
            <a:r>
              <a:rPr lang="en-US" altLang="ja-JP" i="1" dirty="0"/>
              <a:t>MTSAT-1R was launched in February 2005.</a:t>
            </a:r>
          </a:p>
          <a:p>
            <a:pPr marL="800100" lvl="1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n"/>
              <a:defRPr/>
            </a:pPr>
            <a:r>
              <a:rPr lang="en-US" altLang="ja-JP" dirty="0"/>
              <a:t>2nd GEO: MTSAT-2 on the orbit in February 2006.</a:t>
            </a:r>
          </a:p>
          <a:p>
            <a:pPr marL="342900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p"/>
              <a:defRPr/>
            </a:pPr>
            <a:r>
              <a:rPr lang="en-US" altLang="ja-JP" sz="2000" dirty="0" smtClean="0">
                <a:solidFill>
                  <a:schemeClr val="tx2"/>
                </a:solidFill>
              </a:rPr>
              <a:t>Ground </a:t>
            </a:r>
            <a:r>
              <a:rPr lang="en-US" altLang="ja-JP" sz="2000" dirty="0">
                <a:solidFill>
                  <a:schemeClr val="tx2"/>
                </a:solidFill>
              </a:rPr>
              <a:t>facilities:</a:t>
            </a:r>
          </a:p>
          <a:p>
            <a:pPr marL="800100" lvl="1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n"/>
              <a:defRPr/>
            </a:pPr>
            <a:r>
              <a:rPr lang="en-US" altLang="ja-JP" dirty="0"/>
              <a:t>Consists of 2 MCS (KASC and HASC), </a:t>
            </a:r>
            <a:r>
              <a:rPr lang="en-US" altLang="ja-JP" dirty="0" smtClean="0"/>
              <a:t>6 </a:t>
            </a:r>
            <a:r>
              <a:rPr lang="en-US" altLang="ja-JP" dirty="0"/>
              <a:t>GMS, and 2 MRS.</a:t>
            </a:r>
          </a:p>
          <a:p>
            <a:pPr marL="342900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p"/>
              <a:defRPr/>
            </a:pPr>
            <a:r>
              <a:rPr lang="en-US" altLang="ja-JP" sz="2000" dirty="0" smtClean="0">
                <a:solidFill>
                  <a:schemeClr val="tx2"/>
                </a:solidFill>
              </a:rPr>
              <a:t>Beginning </a:t>
            </a:r>
            <a:r>
              <a:rPr lang="en-US" altLang="ja-JP" sz="2000" dirty="0">
                <a:solidFill>
                  <a:schemeClr val="tx2"/>
                </a:solidFill>
              </a:rPr>
              <a:t>Operation:</a:t>
            </a:r>
          </a:p>
          <a:p>
            <a:pPr marL="800100" lvl="1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n"/>
              <a:defRPr/>
            </a:pPr>
            <a:r>
              <a:rPr lang="en-US" altLang="ja-JP" dirty="0"/>
              <a:t>Broadcast test signal since summer 2005.</a:t>
            </a:r>
          </a:p>
          <a:p>
            <a:pPr marL="800100" lvl="1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n"/>
              <a:defRPr/>
            </a:pPr>
            <a:r>
              <a:rPr lang="en-US" altLang="ja-JP" dirty="0"/>
              <a:t>Finally, MSAS began its operation in September 27, 2007 after certification</a:t>
            </a:r>
            <a:r>
              <a:rPr lang="en-US" altLang="ja-JP" dirty="0" smtClean="0"/>
              <a:t>.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36609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63" y="4365104"/>
            <a:ext cx="3212469" cy="121244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003473" y="5435932"/>
            <a:ext cx="2168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MRJ  (Courtesy: MHI)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619672" y="260648"/>
            <a:ext cx="256666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200" i="1" dirty="0" smtClean="0">
                <a:solidFill>
                  <a:srgbClr val="0033CC"/>
                </a:solidFill>
              </a:rPr>
              <a:t>Current Status</a:t>
            </a:r>
            <a:endParaRPr lang="ja-JP" altLang="en-US" sz="3200" i="1" dirty="0">
              <a:solidFill>
                <a:srgbClr val="0033CC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29768" y="959651"/>
            <a:ext cx="8193318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p"/>
              <a:defRPr/>
            </a:pPr>
            <a:r>
              <a:rPr lang="en-US" altLang="ja-JP" sz="2000" dirty="0">
                <a:solidFill>
                  <a:schemeClr val="tx2"/>
                </a:solidFill>
              </a:rPr>
              <a:t>MSAS: Japanese SBAS in operation.</a:t>
            </a:r>
          </a:p>
          <a:p>
            <a:pPr marL="800100" lvl="1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n"/>
              <a:defRPr/>
            </a:pPr>
            <a:r>
              <a:rPr lang="en-US" altLang="ja-JP" dirty="0" smtClean="0"/>
              <a:t>Operational </a:t>
            </a:r>
            <a:r>
              <a:rPr lang="en-US" altLang="ja-JP" dirty="0"/>
              <a:t>since Sept. 27, 2007.</a:t>
            </a:r>
          </a:p>
          <a:p>
            <a:pPr marL="800100" lvl="1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n"/>
              <a:defRPr/>
            </a:pPr>
            <a:r>
              <a:rPr lang="en-US" altLang="ja-JP" dirty="0"/>
              <a:t>Continue operation with 2 signals via 1 GEO.</a:t>
            </a:r>
          </a:p>
          <a:p>
            <a:pPr marL="1200150" lvl="2" indent="-28575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ja-JP" i="1" dirty="0"/>
              <a:t>MTSAT-1R decommissioned in Dec. 2015.</a:t>
            </a:r>
          </a:p>
          <a:p>
            <a:pPr marL="1200150" lvl="2" indent="-28575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ja-JP" i="1" dirty="0"/>
              <a:t>Hawaii and Australia MRS sites </a:t>
            </a:r>
            <a:r>
              <a:rPr lang="en-US" altLang="ja-JP" i="1" dirty="0" smtClean="0"/>
              <a:t>are</a:t>
            </a:r>
          </a:p>
          <a:p>
            <a:pPr marL="1165225" lvl="2">
              <a:lnSpc>
                <a:spcPct val="105000"/>
              </a:lnSpc>
              <a:spcBef>
                <a:spcPct val="10000"/>
              </a:spcBef>
              <a:defRPr/>
            </a:pPr>
            <a:r>
              <a:rPr lang="en-US" altLang="ja-JP" i="1" dirty="0" smtClean="0"/>
              <a:t>removed </a:t>
            </a:r>
            <a:r>
              <a:rPr lang="en-US" altLang="ja-JP" i="1" dirty="0"/>
              <a:t>in Feb. 2015.</a:t>
            </a:r>
          </a:p>
          <a:p>
            <a:pPr marL="342900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p"/>
              <a:defRPr/>
            </a:pPr>
            <a:r>
              <a:rPr lang="en-US" altLang="ja-JP" sz="2000" dirty="0" smtClean="0">
                <a:solidFill>
                  <a:schemeClr val="tx2"/>
                </a:solidFill>
              </a:rPr>
              <a:t>Service </a:t>
            </a:r>
            <a:r>
              <a:rPr lang="en-US" altLang="ja-JP" sz="2000" dirty="0">
                <a:solidFill>
                  <a:schemeClr val="tx2"/>
                </a:solidFill>
              </a:rPr>
              <a:t>for Air Navigation</a:t>
            </a:r>
          </a:p>
          <a:p>
            <a:pPr marL="800100" lvl="1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n"/>
              <a:defRPr/>
            </a:pPr>
            <a:r>
              <a:rPr lang="en-US" altLang="ja-JP" dirty="0"/>
              <a:t>GPS Augmentation Information for </a:t>
            </a:r>
            <a:r>
              <a:rPr lang="en-US" altLang="ja-JP" dirty="0" smtClean="0"/>
              <a:t>RNAV,</a:t>
            </a:r>
          </a:p>
          <a:p>
            <a:pPr marL="811213" lvl="1">
              <a:lnSpc>
                <a:spcPct val="105000"/>
              </a:lnSpc>
              <a:spcBef>
                <a:spcPct val="10000"/>
              </a:spcBef>
              <a:defRPr/>
            </a:pPr>
            <a:r>
              <a:rPr lang="en-US" altLang="ja-JP" dirty="0" smtClean="0"/>
              <a:t>from </a:t>
            </a:r>
            <a:r>
              <a:rPr lang="en-US" altLang="ja-JP" dirty="0" err="1"/>
              <a:t>En</a:t>
            </a:r>
            <a:r>
              <a:rPr lang="en-US" altLang="ja-JP" dirty="0"/>
              <a:t>-route  through NPA (RNP 0.3 performance).</a:t>
            </a:r>
          </a:p>
          <a:p>
            <a:pPr marL="1257300" lvl="2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ja-JP" i="1" dirty="0"/>
              <a:t>Within Fukuoka FIR.</a:t>
            </a:r>
          </a:p>
          <a:p>
            <a:pPr marL="1257300" lvl="2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ja-JP" i="1" dirty="0"/>
              <a:t>Only horizontal navigation due to ionosphere activities.</a:t>
            </a:r>
          </a:p>
          <a:p>
            <a:pPr marL="800100" lvl="1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n"/>
              <a:defRPr/>
            </a:pPr>
            <a:r>
              <a:rPr lang="en-US" altLang="ja-JP" dirty="0"/>
              <a:t>NOTAM is available to MSAS users.</a:t>
            </a:r>
          </a:p>
          <a:p>
            <a:pPr marL="1257300" lvl="2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ja-JP" i="1" dirty="0"/>
              <a:t>Alert for Service Interruption.</a:t>
            </a:r>
          </a:p>
          <a:p>
            <a:pPr marL="1257300" lvl="2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ja-JP" i="1" dirty="0"/>
              <a:t>Alert for Predicted Service Outage</a:t>
            </a:r>
            <a:r>
              <a:rPr lang="en-US" altLang="ja-JP" i="1" dirty="0" smtClean="0"/>
              <a:t>.</a:t>
            </a:r>
            <a:endParaRPr lang="en-US" altLang="ja-JP" sz="20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p"/>
              <a:defRPr/>
            </a:pPr>
            <a:r>
              <a:rPr lang="en-US" altLang="ja-JP" sz="2000" dirty="0" smtClean="0">
                <a:solidFill>
                  <a:schemeClr val="tx2"/>
                </a:solidFill>
              </a:rPr>
              <a:t>Expanding Users</a:t>
            </a:r>
            <a:endParaRPr lang="en-US" altLang="ja-JP" sz="2000" dirty="0">
              <a:solidFill>
                <a:schemeClr val="tx2"/>
              </a:solidFill>
            </a:endParaRPr>
          </a:p>
          <a:p>
            <a:pPr marL="800100" lvl="1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n"/>
              <a:defRPr/>
            </a:pPr>
            <a:r>
              <a:rPr lang="en-US" altLang="ja-JP" dirty="0" smtClean="0"/>
              <a:t>Most small/regional jets equip SBAS-capable avionics.</a:t>
            </a:r>
          </a:p>
          <a:p>
            <a:pPr marL="800100" lvl="1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n"/>
              <a:defRPr/>
            </a:pPr>
            <a:r>
              <a:rPr lang="en-US" altLang="ja-JP" dirty="0" smtClean="0"/>
              <a:t>Japanese new regional jet, MRJ will also be capable of SBAS.</a:t>
            </a:r>
            <a:endParaRPr lang="en-US" altLang="ja-JP" i="1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5700963" y="845423"/>
            <a:ext cx="3335534" cy="2732030"/>
            <a:chOff x="5779062" y="832867"/>
            <a:chExt cx="2939027" cy="2407263"/>
          </a:xfrm>
        </p:grpSpPr>
        <p:pic>
          <p:nvPicPr>
            <p:cNvPr id="8" name="Picture 5" descr="Satellite7-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9062" y="832867"/>
              <a:ext cx="2939027" cy="2374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6871259" y="2978520"/>
              <a:ext cx="184683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ja-JP" sz="1100" dirty="0" smtClean="0">
                  <a:solidFill>
                    <a:srgbClr val="FFFF99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(c) Mitsubishi Electric Corp.</a:t>
              </a:r>
              <a:endParaRPr lang="ja-JP" altLang="en-US" sz="1100" dirty="0">
                <a:solidFill>
                  <a:srgbClr val="FFFF99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5779062" y="832867"/>
              <a:ext cx="224516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dirty="0" smtClean="0">
                  <a:solidFill>
                    <a:srgbClr val="FFFF99"/>
                  </a:solidFill>
                  <a:latin typeface="Arial" panose="020B0604020202020204" pitchFamily="34" charset="0"/>
                  <a:ea typeface="HGSｺﾞｼｯｸE" panose="020B0900000000000000" pitchFamily="50" charset="-128"/>
                  <a:cs typeface="Arial" panose="020B0604020202020204" pitchFamily="34" charset="0"/>
                </a:rPr>
                <a:t>MSAS GEO: MTSAT-2</a:t>
              </a:r>
              <a:endParaRPr lang="ja-JP" altLang="en-US" sz="1600" dirty="0">
                <a:solidFill>
                  <a:srgbClr val="FFFF99"/>
                </a:solidFill>
                <a:latin typeface="Arial" panose="020B0604020202020204" pitchFamily="34" charset="0"/>
                <a:ea typeface="HGSｺﾞｼｯｸE" panose="020B0900000000000000" pitchFamily="50" charset="-128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78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891072" y="4365104"/>
            <a:ext cx="7361855" cy="1816524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ja-JP" sz="2800" dirty="0" smtClean="0">
                <a:latin typeface="+mn-lt"/>
              </a:rPr>
              <a:t>Presented by: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ja-JP" sz="2800" dirty="0" err="1" smtClean="0">
                <a:latin typeface="+mn-lt"/>
              </a:rPr>
              <a:t>Takeyasu</a:t>
            </a:r>
            <a:r>
              <a:rPr lang="en-US" altLang="ja-JP" sz="2800" dirty="0" smtClean="0">
                <a:latin typeface="+mn-lt"/>
              </a:rPr>
              <a:t> </a:t>
            </a:r>
            <a:r>
              <a:rPr lang="en-US" altLang="ja-JP" sz="2800" dirty="0">
                <a:latin typeface="+mn-lt"/>
              </a:rPr>
              <a:t>Sakai</a:t>
            </a:r>
            <a:endParaRPr lang="en-US" altLang="ja-JP" sz="2800" i="1" dirty="0">
              <a:latin typeface="+mn-lt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ja-JP" sz="2800" i="1" dirty="0">
                <a:latin typeface="+mn-lt"/>
              </a:rPr>
              <a:t>National Institute of Maritime, Port and Aviation Technology, Japan</a:t>
            </a:r>
            <a:endParaRPr lang="en-US" altLang="ja-JP" sz="2000" i="1" dirty="0">
              <a:latin typeface="+mn-lt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611560" y="1196752"/>
            <a:ext cx="7920879" cy="9547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800" i="1" dirty="0" smtClean="0">
                <a:latin typeface="+mn-lt"/>
              </a:rPr>
              <a:t>Agenda 9: Update on Satellite Constellations and Plans</a:t>
            </a:r>
            <a:endParaRPr lang="en-US" altLang="ja-JP" sz="2800" i="1" dirty="0">
              <a:latin typeface="+mn-l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11560" y="2637651"/>
            <a:ext cx="7920879" cy="1200971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3600" dirty="0" smtClean="0">
                <a:solidFill>
                  <a:schemeClr val="tx2"/>
                </a:solidFill>
                <a:latin typeface="+mn-lt"/>
              </a:rPr>
              <a:t>Status of Japanese QZSS </a:t>
            </a:r>
            <a:r>
              <a:rPr lang="en-US" altLang="ja-JP" sz="3600" dirty="0">
                <a:solidFill>
                  <a:schemeClr val="tx2"/>
                </a:solidFill>
                <a:latin typeface="+mn-lt"/>
              </a:rPr>
              <a:t>and SBAS </a:t>
            </a:r>
            <a:r>
              <a:rPr lang="en-US" altLang="ja-JP" sz="3600" dirty="0" smtClean="0">
                <a:solidFill>
                  <a:schemeClr val="tx2"/>
                </a:solidFill>
                <a:latin typeface="+mn-lt"/>
              </a:rPr>
              <a:t>Programs</a:t>
            </a:r>
            <a:endParaRPr lang="en-US" altLang="ja-JP" sz="36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141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19672" y="260648"/>
            <a:ext cx="38130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200" i="1" dirty="0" smtClean="0">
                <a:solidFill>
                  <a:srgbClr val="0033CC"/>
                </a:solidFill>
              </a:rPr>
              <a:t>Current Configuration</a:t>
            </a:r>
            <a:endParaRPr lang="ja-JP" altLang="en-US" sz="3200" i="1" dirty="0">
              <a:solidFill>
                <a:srgbClr val="0033CC"/>
              </a:solidFill>
            </a:endParaRPr>
          </a:p>
        </p:txBody>
      </p:sp>
      <p:sp>
        <p:nvSpPr>
          <p:cNvPr id="763" name="Text Box 1112"/>
          <p:cNvSpPr txBox="1">
            <a:spLocks noChangeArrowheads="1"/>
          </p:cNvSpPr>
          <p:nvPr/>
        </p:nvSpPr>
        <p:spPr bwMode="auto">
          <a:xfrm>
            <a:off x="6250007" y="4463985"/>
            <a:ext cx="23526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dirty="0"/>
              <a:t>MSAS Monitor Stations</a:t>
            </a:r>
          </a:p>
        </p:txBody>
      </p:sp>
      <p:grpSp>
        <p:nvGrpSpPr>
          <p:cNvPr id="767" name="グループ化 766"/>
          <p:cNvGrpSpPr/>
          <p:nvPr/>
        </p:nvGrpSpPr>
        <p:grpSpPr>
          <a:xfrm>
            <a:off x="186356" y="966700"/>
            <a:ext cx="5937762" cy="4383802"/>
            <a:chOff x="186356" y="966700"/>
            <a:chExt cx="5937762" cy="4383802"/>
          </a:xfrm>
        </p:grpSpPr>
        <p:sp>
          <p:nvSpPr>
            <p:cNvPr id="5" name="AutoShape 1082"/>
            <p:cNvSpPr>
              <a:spLocks noChangeArrowheads="1"/>
            </p:cNvSpPr>
            <p:nvPr/>
          </p:nvSpPr>
          <p:spPr bwMode="auto">
            <a:xfrm>
              <a:off x="186356" y="966700"/>
              <a:ext cx="5937762" cy="4383802"/>
            </a:xfrm>
            <a:prstGeom prst="roundRect">
              <a:avLst>
                <a:gd name="adj" fmla="val 10731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2159662" y="1510958"/>
              <a:ext cx="710806" cy="364326"/>
              <a:chOff x="2067" y="706"/>
              <a:chExt cx="546" cy="292"/>
            </a:xfrm>
          </p:grpSpPr>
          <p:sp>
            <p:nvSpPr>
              <p:cNvPr id="719" name="Freeform 12"/>
              <p:cNvSpPr>
                <a:spLocks/>
              </p:cNvSpPr>
              <p:nvPr/>
            </p:nvSpPr>
            <p:spPr bwMode="auto">
              <a:xfrm>
                <a:off x="2294" y="853"/>
                <a:ext cx="138" cy="89"/>
              </a:xfrm>
              <a:custGeom>
                <a:avLst/>
                <a:gdLst>
                  <a:gd name="T0" fmla="*/ 0 w 140"/>
                  <a:gd name="T1" fmla="*/ 53 h 89"/>
                  <a:gd name="T2" fmla="*/ 4 w 140"/>
                  <a:gd name="T3" fmla="*/ 51 h 89"/>
                  <a:gd name="T4" fmla="*/ 7 w 140"/>
                  <a:gd name="T5" fmla="*/ 47 h 89"/>
                  <a:gd name="T6" fmla="*/ 13 w 140"/>
                  <a:gd name="T7" fmla="*/ 42 h 89"/>
                  <a:gd name="T8" fmla="*/ 18 w 140"/>
                  <a:gd name="T9" fmla="*/ 40 h 89"/>
                  <a:gd name="T10" fmla="*/ 22 w 140"/>
                  <a:gd name="T11" fmla="*/ 36 h 89"/>
                  <a:gd name="T12" fmla="*/ 29 w 140"/>
                  <a:gd name="T13" fmla="*/ 33 h 89"/>
                  <a:gd name="T14" fmla="*/ 33 w 140"/>
                  <a:gd name="T15" fmla="*/ 29 h 89"/>
                  <a:gd name="T16" fmla="*/ 40 w 140"/>
                  <a:gd name="T17" fmla="*/ 27 h 89"/>
                  <a:gd name="T18" fmla="*/ 47 w 140"/>
                  <a:gd name="T19" fmla="*/ 22 h 89"/>
                  <a:gd name="T20" fmla="*/ 54 w 140"/>
                  <a:gd name="T21" fmla="*/ 20 h 89"/>
                  <a:gd name="T22" fmla="*/ 62 w 140"/>
                  <a:gd name="T23" fmla="*/ 16 h 89"/>
                  <a:gd name="T24" fmla="*/ 74 w 140"/>
                  <a:gd name="T25" fmla="*/ 11 h 89"/>
                  <a:gd name="T26" fmla="*/ 82 w 140"/>
                  <a:gd name="T27" fmla="*/ 9 h 89"/>
                  <a:gd name="T28" fmla="*/ 91 w 140"/>
                  <a:gd name="T29" fmla="*/ 7 h 89"/>
                  <a:gd name="T30" fmla="*/ 103 w 140"/>
                  <a:gd name="T31" fmla="*/ 4 h 89"/>
                  <a:gd name="T32" fmla="*/ 111 w 140"/>
                  <a:gd name="T33" fmla="*/ 2 h 89"/>
                  <a:gd name="T34" fmla="*/ 127 w 140"/>
                  <a:gd name="T35" fmla="*/ 0 h 89"/>
                  <a:gd name="T36" fmla="*/ 140 w 140"/>
                  <a:gd name="T37" fmla="*/ 36 h 89"/>
                  <a:gd name="T38" fmla="*/ 131 w 140"/>
                  <a:gd name="T39" fmla="*/ 36 h 89"/>
                  <a:gd name="T40" fmla="*/ 120 w 140"/>
                  <a:gd name="T41" fmla="*/ 38 h 89"/>
                  <a:gd name="T42" fmla="*/ 109 w 140"/>
                  <a:gd name="T43" fmla="*/ 40 h 89"/>
                  <a:gd name="T44" fmla="*/ 98 w 140"/>
                  <a:gd name="T45" fmla="*/ 44 h 89"/>
                  <a:gd name="T46" fmla="*/ 89 w 140"/>
                  <a:gd name="T47" fmla="*/ 47 h 89"/>
                  <a:gd name="T48" fmla="*/ 80 w 140"/>
                  <a:gd name="T49" fmla="*/ 49 h 89"/>
                  <a:gd name="T50" fmla="*/ 74 w 140"/>
                  <a:gd name="T51" fmla="*/ 51 h 89"/>
                  <a:gd name="T52" fmla="*/ 67 w 140"/>
                  <a:gd name="T53" fmla="*/ 56 h 89"/>
                  <a:gd name="T54" fmla="*/ 60 w 140"/>
                  <a:gd name="T55" fmla="*/ 58 h 89"/>
                  <a:gd name="T56" fmla="*/ 54 w 140"/>
                  <a:gd name="T57" fmla="*/ 60 h 89"/>
                  <a:gd name="T58" fmla="*/ 47 w 140"/>
                  <a:gd name="T59" fmla="*/ 64 h 89"/>
                  <a:gd name="T60" fmla="*/ 42 w 140"/>
                  <a:gd name="T61" fmla="*/ 67 h 89"/>
                  <a:gd name="T62" fmla="*/ 36 w 140"/>
                  <a:gd name="T63" fmla="*/ 71 h 89"/>
                  <a:gd name="T64" fmla="*/ 31 w 140"/>
                  <a:gd name="T65" fmla="*/ 73 h 89"/>
                  <a:gd name="T66" fmla="*/ 27 w 140"/>
                  <a:gd name="T67" fmla="*/ 76 h 89"/>
                  <a:gd name="T68" fmla="*/ 22 w 140"/>
                  <a:gd name="T69" fmla="*/ 80 h 89"/>
                  <a:gd name="T70" fmla="*/ 20 w 140"/>
                  <a:gd name="T71" fmla="*/ 82 h 89"/>
                  <a:gd name="T72" fmla="*/ 18 w 140"/>
                  <a:gd name="T73" fmla="*/ 85 h 89"/>
                  <a:gd name="T74" fmla="*/ 13 w 140"/>
                  <a:gd name="T75" fmla="*/ 89 h 89"/>
                  <a:gd name="T76" fmla="*/ 0 w 140"/>
                  <a:gd name="T77" fmla="*/ 5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0" h="89">
                    <a:moveTo>
                      <a:pt x="0" y="53"/>
                    </a:moveTo>
                    <a:lnTo>
                      <a:pt x="4" y="51"/>
                    </a:lnTo>
                    <a:lnTo>
                      <a:pt x="7" y="47"/>
                    </a:lnTo>
                    <a:lnTo>
                      <a:pt x="13" y="42"/>
                    </a:lnTo>
                    <a:lnTo>
                      <a:pt x="18" y="40"/>
                    </a:lnTo>
                    <a:lnTo>
                      <a:pt x="22" y="36"/>
                    </a:lnTo>
                    <a:lnTo>
                      <a:pt x="29" y="33"/>
                    </a:lnTo>
                    <a:lnTo>
                      <a:pt x="33" y="29"/>
                    </a:lnTo>
                    <a:lnTo>
                      <a:pt x="40" y="27"/>
                    </a:lnTo>
                    <a:lnTo>
                      <a:pt x="47" y="22"/>
                    </a:lnTo>
                    <a:lnTo>
                      <a:pt x="54" y="20"/>
                    </a:lnTo>
                    <a:lnTo>
                      <a:pt x="62" y="16"/>
                    </a:lnTo>
                    <a:lnTo>
                      <a:pt x="74" y="11"/>
                    </a:lnTo>
                    <a:lnTo>
                      <a:pt x="82" y="9"/>
                    </a:lnTo>
                    <a:lnTo>
                      <a:pt x="91" y="7"/>
                    </a:lnTo>
                    <a:lnTo>
                      <a:pt x="103" y="4"/>
                    </a:lnTo>
                    <a:lnTo>
                      <a:pt x="111" y="2"/>
                    </a:lnTo>
                    <a:lnTo>
                      <a:pt x="127" y="0"/>
                    </a:lnTo>
                    <a:lnTo>
                      <a:pt x="140" y="36"/>
                    </a:lnTo>
                    <a:lnTo>
                      <a:pt x="131" y="36"/>
                    </a:lnTo>
                    <a:lnTo>
                      <a:pt x="120" y="38"/>
                    </a:lnTo>
                    <a:lnTo>
                      <a:pt x="109" y="40"/>
                    </a:lnTo>
                    <a:lnTo>
                      <a:pt x="98" y="44"/>
                    </a:lnTo>
                    <a:lnTo>
                      <a:pt x="89" y="47"/>
                    </a:lnTo>
                    <a:lnTo>
                      <a:pt x="80" y="49"/>
                    </a:lnTo>
                    <a:lnTo>
                      <a:pt x="74" y="51"/>
                    </a:lnTo>
                    <a:lnTo>
                      <a:pt x="67" y="56"/>
                    </a:lnTo>
                    <a:lnTo>
                      <a:pt x="60" y="58"/>
                    </a:lnTo>
                    <a:lnTo>
                      <a:pt x="54" y="60"/>
                    </a:lnTo>
                    <a:lnTo>
                      <a:pt x="47" y="64"/>
                    </a:lnTo>
                    <a:lnTo>
                      <a:pt x="42" y="67"/>
                    </a:lnTo>
                    <a:lnTo>
                      <a:pt x="36" y="71"/>
                    </a:lnTo>
                    <a:lnTo>
                      <a:pt x="31" y="73"/>
                    </a:lnTo>
                    <a:lnTo>
                      <a:pt x="27" y="76"/>
                    </a:lnTo>
                    <a:lnTo>
                      <a:pt x="22" y="80"/>
                    </a:lnTo>
                    <a:lnTo>
                      <a:pt x="20" y="82"/>
                    </a:lnTo>
                    <a:lnTo>
                      <a:pt x="18" y="85"/>
                    </a:lnTo>
                    <a:lnTo>
                      <a:pt x="13" y="89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9F9F9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720" name="Line 13"/>
              <p:cNvSpPr>
                <a:spLocks noChangeShapeType="1"/>
              </p:cNvSpPr>
              <p:nvPr/>
            </p:nvSpPr>
            <p:spPr bwMode="auto">
              <a:xfrm flipH="1">
                <a:off x="2330" y="834"/>
                <a:ext cx="55" cy="6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721" name="Line 14"/>
              <p:cNvSpPr>
                <a:spLocks noChangeShapeType="1"/>
              </p:cNvSpPr>
              <p:nvPr/>
            </p:nvSpPr>
            <p:spPr bwMode="auto">
              <a:xfrm flipH="1" flipV="1">
                <a:off x="2323" y="853"/>
                <a:ext cx="70" cy="2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722" name="Line 15"/>
              <p:cNvSpPr>
                <a:spLocks noChangeShapeType="1"/>
              </p:cNvSpPr>
              <p:nvPr/>
            </p:nvSpPr>
            <p:spPr bwMode="auto">
              <a:xfrm>
                <a:off x="2385" y="831"/>
                <a:ext cx="8" cy="4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723" name="Line 16"/>
              <p:cNvSpPr>
                <a:spLocks noChangeShapeType="1"/>
              </p:cNvSpPr>
              <p:nvPr/>
            </p:nvSpPr>
            <p:spPr bwMode="auto">
              <a:xfrm flipH="1">
                <a:off x="2327" y="873"/>
                <a:ext cx="65" cy="2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724" name="Line 17"/>
              <p:cNvSpPr>
                <a:spLocks noChangeShapeType="1"/>
              </p:cNvSpPr>
              <p:nvPr/>
            </p:nvSpPr>
            <p:spPr bwMode="auto">
              <a:xfrm flipH="1" flipV="1">
                <a:off x="2323" y="853"/>
                <a:ext cx="7" cy="4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725" name="Line 18"/>
              <p:cNvSpPr>
                <a:spLocks noChangeShapeType="1"/>
              </p:cNvSpPr>
              <p:nvPr/>
            </p:nvSpPr>
            <p:spPr bwMode="auto">
              <a:xfrm flipV="1">
                <a:off x="2252" y="814"/>
                <a:ext cx="172" cy="75"/>
              </a:xfrm>
              <a:prstGeom prst="line">
                <a:avLst/>
              </a:prstGeom>
              <a:noFill/>
              <a:ln w="11113">
                <a:solidFill>
                  <a:srgbClr val="BFBFB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726" name="Line 19"/>
              <p:cNvSpPr>
                <a:spLocks noChangeShapeType="1"/>
              </p:cNvSpPr>
              <p:nvPr/>
            </p:nvSpPr>
            <p:spPr bwMode="auto">
              <a:xfrm flipV="1">
                <a:off x="2249" y="813"/>
                <a:ext cx="176" cy="7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727" name="Freeform 20"/>
              <p:cNvSpPr>
                <a:spLocks/>
              </p:cNvSpPr>
              <p:nvPr/>
            </p:nvSpPr>
            <p:spPr bwMode="auto">
              <a:xfrm>
                <a:off x="2247" y="773"/>
                <a:ext cx="105" cy="76"/>
              </a:xfrm>
              <a:custGeom>
                <a:avLst/>
                <a:gdLst>
                  <a:gd name="T0" fmla="*/ 0 w 105"/>
                  <a:gd name="T1" fmla="*/ 35 h 76"/>
                  <a:gd name="T2" fmla="*/ 76 w 105"/>
                  <a:gd name="T3" fmla="*/ 0 h 76"/>
                  <a:gd name="T4" fmla="*/ 105 w 105"/>
                  <a:gd name="T5" fmla="*/ 40 h 76"/>
                  <a:gd name="T6" fmla="*/ 29 w 105"/>
                  <a:gd name="T7" fmla="*/ 76 h 76"/>
                  <a:gd name="T8" fmla="*/ 0 w 105"/>
                  <a:gd name="T9" fmla="*/ 35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6">
                    <a:moveTo>
                      <a:pt x="0" y="35"/>
                    </a:moveTo>
                    <a:lnTo>
                      <a:pt x="76" y="0"/>
                    </a:lnTo>
                    <a:lnTo>
                      <a:pt x="105" y="40"/>
                    </a:lnTo>
                    <a:lnTo>
                      <a:pt x="29" y="76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BFD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728" name="Freeform 21"/>
              <p:cNvSpPr>
                <a:spLocks/>
              </p:cNvSpPr>
              <p:nvPr/>
            </p:nvSpPr>
            <p:spPr bwMode="auto">
              <a:xfrm>
                <a:off x="2323" y="773"/>
                <a:ext cx="58" cy="44"/>
              </a:xfrm>
              <a:custGeom>
                <a:avLst/>
                <a:gdLst>
                  <a:gd name="T0" fmla="*/ 0 w 58"/>
                  <a:gd name="T1" fmla="*/ 0 h 44"/>
                  <a:gd name="T2" fmla="*/ 42 w 58"/>
                  <a:gd name="T3" fmla="*/ 22 h 44"/>
                  <a:gd name="T4" fmla="*/ 58 w 58"/>
                  <a:gd name="T5" fmla="*/ 44 h 44"/>
                  <a:gd name="T6" fmla="*/ 29 w 58"/>
                  <a:gd name="T7" fmla="*/ 40 h 44"/>
                  <a:gd name="T8" fmla="*/ 0 w 58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44">
                    <a:moveTo>
                      <a:pt x="0" y="0"/>
                    </a:moveTo>
                    <a:lnTo>
                      <a:pt x="42" y="22"/>
                    </a:lnTo>
                    <a:lnTo>
                      <a:pt x="58" y="44"/>
                    </a:lnTo>
                    <a:lnTo>
                      <a:pt x="29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729" name="Freeform 22"/>
              <p:cNvSpPr>
                <a:spLocks/>
              </p:cNvSpPr>
              <p:nvPr/>
            </p:nvSpPr>
            <p:spPr bwMode="auto">
              <a:xfrm>
                <a:off x="2276" y="813"/>
                <a:ext cx="105" cy="36"/>
              </a:xfrm>
              <a:custGeom>
                <a:avLst/>
                <a:gdLst>
                  <a:gd name="T0" fmla="*/ 0 w 105"/>
                  <a:gd name="T1" fmla="*/ 36 h 36"/>
                  <a:gd name="T2" fmla="*/ 76 w 105"/>
                  <a:gd name="T3" fmla="*/ 0 h 36"/>
                  <a:gd name="T4" fmla="*/ 105 w 105"/>
                  <a:gd name="T5" fmla="*/ 4 h 36"/>
                  <a:gd name="T6" fmla="*/ 47 w 105"/>
                  <a:gd name="T7" fmla="*/ 29 h 36"/>
                  <a:gd name="T8" fmla="*/ 0 w 105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36">
                    <a:moveTo>
                      <a:pt x="0" y="36"/>
                    </a:moveTo>
                    <a:lnTo>
                      <a:pt x="76" y="0"/>
                    </a:lnTo>
                    <a:lnTo>
                      <a:pt x="105" y="4"/>
                    </a:lnTo>
                    <a:lnTo>
                      <a:pt x="47" y="29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9F9F9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730" name="Oval 23"/>
              <p:cNvSpPr>
                <a:spLocks noChangeArrowheads="1"/>
              </p:cNvSpPr>
              <p:nvPr/>
            </p:nvSpPr>
            <p:spPr bwMode="auto">
              <a:xfrm>
                <a:off x="2271" y="803"/>
                <a:ext cx="24" cy="20"/>
              </a:xfrm>
              <a:prstGeom prst="ellipse">
                <a:avLst/>
              </a:prstGeom>
              <a:solidFill>
                <a:srgbClr val="3F7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731" name="Oval 24"/>
              <p:cNvSpPr>
                <a:spLocks noChangeArrowheads="1"/>
              </p:cNvSpPr>
              <p:nvPr/>
            </p:nvSpPr>
            <p:spPr bwMode="auto">
              <a:xfrm>
                <a:off x="2299" y="789"/>
                <a:ext cx="27" cy="19"/>
              </a:xfrm>
              <a:prstGeom prst="ellipse">
                <a:avLst/>
              </a:prstGeom>
              <a:solidFill>
                <a:srgbClr val="3F7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732" name="Freeform 25"/>
              <p:cNvSpPr>
                <a:spLocks/>
              </p:cNvSpPr>
              <p:nvPr/>
            </p:nvSpPr>
            <p:spPr bwMode="auto">
              <a:xfrm>
                <a:off x="2067" y="842"/>
                <a:ext cx="220" cy="156"/>
              </a:xfrm>
              <a:custGeom>
                <a:avLst/>
                <a:gdLst>
                  <a:gd name="T0" fmla="*/ 0 w 220"/>
                  <a:gd name="T1" fmla="*/ 73 h 156"/>
                  <a:gd name="T2" fmla="*/ 158 w 220"/>
                  <a:gd name="T3" fmla="*/ 0 h 156"/>
                  <a:gd name="T4" fmla="*/ 220 w 220"/>
                  <a:gd name="T5" fmla="*/ 84 h 156"/>
                  <a:gd name="T6" fmla="*/ 62 w 220"/>
                  <a:gd name="T7" fmla="*/ 156 h 156"/>
                  <a:gd name="T8" fmla="*/ 0 w 220"/>
                  <a:gd name="T9" fmla="*/ 7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" h="156">
                    <a:moveTo>
                      <a:pt x="0" y="73"/>
                    </a:moveTo>
                    <a:lnTo>
                      <a:pt x="158" y="0"/>
                    </a:lnTo>
                    <a:lnTo>
                      <a:pt x="220" y="84"/>
                    </a:lnTo>
                    <a:lnTo>
                      <a:pt x="62" y="156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7F7F7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733" name="Line 26"/>
              <p:cNvSpPr>
                <a:spLocks noChangeShapeType="1"/>
              </p:cNvSpPr>
              <p:nvPr/>
            </p:nvSpPr>
            <p:spPr bwMode="auto">
              <a:xfrm>
                <a:off x="2198" y="855"/>
                <a:ext cx="63" cy="8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734" name="Line 27"/>
              <p:cNvSpPr>
                <a:spLocks noChangeShapeType="1"/>
              </p:cNvSpPr>
              <p:nvPr/>
            </p:nvSpPr>
            <p:spPr bwMode="auto">
              <a:xfrm>
                <a:off x="2171" y="869"/>
                <a:ext cx="63" cy="8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735" name="Line 28"/>
              <p:cNvSpPr>
                <a:spLocks noChangeShapeType="1"/>
              </p:cNvSpPr>
              <p:nvPr/>
            </p:nvSpPr>
            <p:spPr bwMode="auto">
              <a:xfrm>
                <a:off x="2147" y="880"/>
                <a:ext cx="62" cy="8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736" name="Line 29"/>
              <p:cNvSpPr>
                <a:spLocks noChangeShapeType="1"/>
              </p:cNvSpPr>
              <p:nvPr/>
            </p:nvSpPr>
            <p:spPr bwMode="auto">
              <a:xfrm>
                <a:off x="2118" y="891"/>
                <a:ext cx="65" cy="8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737" name="Line 30"/>
              <p:cNvSpPr>
                <a:spLocks noChangeShapeType="1"/>
              </p:cNvSpPr>
              <p:nvPr/>
            </p:nvSpPr>
            <p:spPr bwMode="auto">
              <a:xfrm>
                <a:off x="2093" y="901"/>
                <a:ext cx="63" cy="8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738" name="Line 31"/>
              <p:cNvSpPr>
                <a:spLocks noChangeShapeType="1"/>
              </p:cNvSpPr>
              <p:nvPr/>
            </p:nvSpPr>
            <p:spPr bwMode="auto">
              <a:xfrm flipV="1">
                <a:off x="2080" y="862"/>
                <a:ext cx="156" cy="6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739" name="Line 32"/>
              <p:cNvSpPr>
                <a:spLocks noChangeShapeType="1"/>
              </p:cNvSpPr>
              <p:nvPr/>
            </p:nvSpPr>
            <p:spPr bwMode="auto">
              <a:xfrm flipV="1">
                <a:off x="2093" y="876"/>
                <a:ext cx="154" cy="6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740" name="Line 33"/>
              <p:cNvSpPr>
                <a:spLocks noChangeShapeType="1"/>
              </p:cNvSpPr>
              <p:nvPr/>
            </p:nvSpPr>
            <p:spPr bwMode="auto">
              <a:xfrm flipV="1">
                <a:off x="2105" y="893"/>
                <a:ext cx="159" cy="7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741" name="Line 34"/>
              <p:cNvSpPr>
                <a:spLocks noChangeShapeType="1"/>
              </p:cNvSpPr>
              <p:nvPr/>
            </p:nvSpPr>
            <p:spPr bwMode="auto">
              <a:xfrm flipV="1">
                <a:off x="2118" y="909"/>
                <a:ext cx="153" cy="7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742" name="Freeform 35"/>
              <p:cNvSpPr>
                <a:spLocks/>
              </p:cNvSpPr>
              <p:nvPr/>
            </p:nvSpPr>
            <p:spPr bwMode="auto">
              <a:xfrm>
                <a:off x="2393" y="706"/>
                <a:ext cx="220" cy="154"/>
              </a:xfrm>
              <a:custGeom>
                <a:avLst/>
                <a:gdLst>
                  <a:gd name="T0" fmla="*/ 0 w 221"/>
                  <a:gd name="T1" fmla="*/ 71 h 154"/>
                  <a:gd name="T2" fmla="*/ 158 w 221"/>
                  <a:gd name="T3" fmla="*/ 0 h 154"/>
                  <a:gd name="T4" fmla="*/ 221 w 221"/>
                  <a:gd name="T5" fmla="*/ 82 h 154"/>
                  <a:gd name="T6" fmla="*/ 62 w 221"/>
                  <a:gd name="T7" fmla="*/ 154 h 154"/>
                  <a:gd name="T8" fmla="*/ 0 w 221"/>
                  <a:gd name="T9" fmla="*/ 71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154">
                    <a:moveTo>
                      <a:pt x="0" y="71"/>
                    </a:moveTo>
                    <a:lnTo>
                      <a:pt x="158" y="0"/>
                    </a:lnTo>
                    <a:lnTo>
                      <a:pt x="221" y="82"/>
                    </a:lnTo>
                    <a:lnTo>
                      <a:pt x="62" y="154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7F7F7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743" name="Line 36"/>
              <p:cNvSpPr>
                <a:spLocks noChangeShapeType="1"/>
              </p:cNvSpPr>
              <p:nvPr/>
            </p:nvSpPr>
            <p:spPr bwMode="auto">
              <a:xfrm>
                <a:off x="2524" y="717"/>
                <a:ext cx="62" cy="8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744" name="Line 37"/>
              <p:cNvSpPr>
                <a:spLocks noChangeShapeType="1"/>
              </p:cNvSpPr>
              <p:nvPr/>
            </p:nvSpPr>
            <p:spPr bwMode="auto">
              <a:xfrm>
                <a:off x="2496" y="731"/>
                <a:ext cx="63" cy="8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745" name="Line 38"/>
              <p:cNvSpPr>
                <a:spLocks noChangeShapeType="1"/>
              </p:cNvSpPr>
              <p:nvPr/>
            </p:nvSpPr>
            <p:spPr bwMode="auto">
              <a:xfrm>
                <a:off x="2470" y="742"/>
                <a:ext cx="62" cy="8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746" name="Line 39"/>
              <p:cNvSpPr>
                <a:spLocks noChangeShapeType="1"/>
              </p:cNvSpPr>
              <p:nvPr/>
            </p:nvSpPr>
            <p:spPr bwMode="auto">
              <a:xfrm>
                <a:off x="2443" y="752"/>
                <a:ext cx="65" cy="8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747" name="Line 40"/>
              <p:cNvSpPr>
                <a:spLocks noChangeShapeType="1"/>
              </p:cNvSpPr>
              <p:nvPr/>
            </p:nvSpPr>
            <p:spPr bwMode="auto">
              <a:xfrm>
                <a:off x="2419" y="766"/>
                <a:ext cx="62" cy="8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748" name="Line 41"/>
              <p:cNvSpPr>
                <a:spLocks noChangeShapeType="1"/>
              </p:cNvSpPr>
              <p:nvPr/>
            </p:nvSpPr>
            <p:spPr bwMode="auto">
              <a:xfrm flipV="1">
                <a:off x="2405" y="724"/>
                <a:ext cx="155" cy="6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749" name="Line 42"/>
              <p:cNvSpPr>
                <a:spLocks noChangeShapeType="1"/>
              </p:cNvSpPr>
              <p:nvPr/>
            </p:nvSpPr>
            <p:spPr bwMode="auto">
              <a:xfrm flipV="1">
                <a:off x="2419" y="739"/>
                <a:ext cx="154" cy="7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750" name="Line 43"/>
              <p:cNvSpPr>
                <a:spLocks noChangeShapeType="1"/>
              </p:cNvSpPr>
              <p:nvPr/>
            </p:nvSpPr>
            <p:spPr bwMode="auto">
              <a:xfrm flipV="1">
                <a:off x="2430" y="755"/>
                <a:ext cx="154" cy="7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751" name="Line 44"/>
              <p:cNvSpPr>
                <a:spLocks noChangeShapeType="1"/>
              </p:cNvSpPr>
              <p:nvPr/>
            </p:nvSpPr>
            <p:spPr bwMode="auto">
              <a:xfrm flipV="1">
                <a:off x="2443" y="772"/>
                <a:ext cx="156" cy="7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752" name="Freeform 45"/>
              <p:cNvSpPr>
                <a:spLocks/>
              </p:cNvSpPr>
              <p:nvPr/>
            </p:nvSpPr>
            <p:spPr bwMode="auto">
              <a:xfrm>
                <a:off x="2294" y="824"/>
                <a:ext cx="50" cy="69"/>
              </a:xfrm>
              <a:custGeom>
                <a:avLst/>
                <a:gdLst>
                  <a:gd name="T0" fmla="*/ 18 w 51"/>
                  <a:gd name="T1" fmla="*/ 0 h 69"/>
                  <a:gd name="T2" fmla="*/ 51 w 51"/>
                  <a:gd name="T3" fmla="*/ 0 h 69"/>
                  <a:gd name="T4" fmla="*/ 45 w 51"/>
                  <a:gd name="T5" fmla="*/ 9 h 69"/>
                  <a:gd name="T6" fmla="*/ 42 w 51"/>
                  <a:gd name="T7" fmla="*/ 18 h 69"/>
                  <a:gd name="T8" fmla="*/ 38 w 51"/>
                  <a:gd name="T9" fmla="*/ 29 h 69"/>
                  <a:gd name="T10" fmla="*/ 38 w 51"/>
                  <a:gd name="T11" fmla="*/ 38 h 69"/>
                  <a:gd name="T12" fmla="*/ 38 w 51"/>
                  <a:gd name="T13" fmla="*/ 47 h 69"/>
                  <a:gd name="T14" fmla="*/ 38 w 51"/>
                  <a:gd name="T15" fmla="*/ 53 h 69"/>
                  <a:gd name="T16" fmla="*/ 38 w 51"/>
                  <a:gd name="T17" fmla="*/ 58 h 69"/>
                  <a:gd name="T18" fmla="*/ 38 w 51"/>
                  <a:gd name="T19" fmla="*/ 65 h 69"/>
                  <a:gd name="T20" fmla="*/ 40 w 51"/>
                  <a:gd name="T21" fmla="*/ 69 h 69"/>
                  <a:gd name="T22" fmla="*/ 4 w 51"/>
                  <a:gd name="T23" fmla="*/ 69 h 69"/>
                  <a:gd name="T24" fmla="*/ 2 w 51"/>
                  <a:gd name="T25" fmla="*/ 65 h 69"/>
                  <a:gd name="T26" fmla="*/ 2 w 51"/>
                  <a:gd name="T27" fmla="*/ 60 h 69"/>
                  <a:gd name="T28" fmla="*/ 2 w 51"/>
                  <a:gd name="T29" fmla="*/ 53 h 69"/>
                  <a:gd name="T30" fmla="*/ 0 w 51"/>
                  <a:gd name="T31" fmla="*/ 49 h 69"/>
                  <a:gd name="T32" fmla="*/ 2 w 51"/>
                  <a:gd name="T33" fmla="*/ 42 h 69"/>
                  <a:gd name="T34" fmla="*/ 2 w 51"/>
                  <a:gd name="T35" fmla="*/ 38 h 69"/>
                  <a:gd name="T36" fmla="*/ 2 w 51"/>
                  <a:gd name="T37" fmla="*/ 33 h 69"/>
                  <a:gd name="T38" fmla="*/ 4 w 51"/>
                  <a:gd name="T39" fmla="*/ 27 h 69"/>
                  <a:gd name="T40" fmla="*/ 7 w 51"/>
                  <a:gd name="T41" fmla="*/ 22 h 69"/>
                  <a:gd name="T42" fmla="*/ 9 w 51"/>
                  <a:gd name="T43" fmla="*/ 16 h 69"/>
                  <a:gd name="T44" fmla="*/ 11 w 51"/>
                  <a:gd name="T45" fmla="*/ 11 h 69"/>
                  <a:gd name="T46" fmla="*/ 16 w 51"/>
                  <a:gd name="T47" fmla="*/ 4 h 69"/>
                  <a:gd name="T48" fmla="*/ 18 w 51"/>
                  <a:gd name="T4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1" h="69">
                    <a:moveTo>
                      <a:pt x="18" y="0"/>
                    </a:moveTo>
                    <a:lnTo>
                      <a:pt x="51" y="0"/>
                    </a:lnTo>
                    <a:lnTo>
                      <a:pt x="45" y="9"/>
                    </a:lnTo>
                    <a:lnTo>
                      <a:pt x="42" y="18"/>
                    </a:lnTo>
                    <a:lnTo>
                      <a:pt x="38" y="29"/>
                    </a:lnTo>
                    <a:lnTo>
                      <a:pt x="38" y="38"/>
                    </a:lnTo>
                    <a:lnTo>
                      <a:pt x="38" y="47"/>
                    </a:lnTo>
                    <a:lnTo>
                      <a:pt x="38" y="53"/>
                    </a:lnTo>
                    <a:lnTo>
                      <a:pt x="38" y="58"/>
                    </a:lnTo>
                    <a:lnTo>
                      <a:pt x="38" y="65"/>
                    </a:lnTo>
                    <a:lnTo>
                      <a:pt x="40" y="69"/>
                    </a:lnTo>
                    <a:lnTo>
                      <a:pt x="4" y="69"/>
                    </a:lnTo>
                    <a:lnTo>
                      <a:pt x="2" y="65"/>
                    </a:lnTo>
                    <a:lnTo>
                      <a:pt x="2" y="60"/>
                    </a:lnTo>
                    <a:lnTo>
                      <a:pt x="2" y="53"/>
                    </a:lnTo>
                    <a:lnTo>
                      <a:pt x="0" y="49"/>
                    </a:lnTo>
                    <a:lnTo>
                      <a:pt x="2" y="42"/>
                    </a:lnTo>
                    <a:lnTo>
                      <a:pt x="2" y="38"/>
                    </a:lnTo>
                    <a:lnTo>
                      <a:pt x="2" y="33"/>
                    </a:lnTo>
                    <a:lnTo>
                      <a:pt x="4" y="27"/>
                    </a:lnTo>
                    <a:lnTo>
                      <a:pt x="7" y="22"/>
                    </a:lnTo>
                    <a:lnTo>
                      <a:pt x="9" y="16"/>
                    </a:lnTo>
                    <a:lnTo>
                      <a:pt x="11" y="11"/>
                    </a:lnTo>
                    <a:lnTo>
                      <a:pt x="16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5F5F5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753" name="Freeform 46"/>
              <p:cNvSpPr>
                <a:spLocks/>
              </p:cNvSpPr>
              <p:nvPr/>
            </p:nvSpPr>
            <p:spPr bwMode="auto">
              <a:xfrm>
                <a:off x="2316" y="797"/>
                <a:ext cx="85" cy="74"/>
              </a:xfrm>
              <a:custGeom>
                <a:avLst/>
                <a:gdLst>
                  <a:gd name="T0" fmla="*/ 0 w 85"/>
                  <a:gd name="T1" fmla="*/ 63 h 72"/>
                  <a:gd name="T2" fmla="*/ 3 w 85"/>
                  <a:gd name="T3" fmla="*/ 58 h 72"/>
                  <a:gd name="T4" fmla="*/ 5 w 85"/>
                  <a:gd name="T5" fmla="*/ 52 h 72"/>
                  <a:gd name="T6" fmla="*/ 7 w 85"/>
                  <a:gd name="T7" fmla="*/ 45 h 72"/>
                  <a:gd name="T8" fmla="*/ 11 w 85"/>
                  <a:gd name="T9" fmla="*/ 38 h 72"/>
                  <a:gd name="T10" fmla="*/ 16 w 85"/>
                  <a:gd name="T11" fmla="*/ 31 h 72"/>
                  <a:gd name="T12" fmla="*/ 20 w 85"/>
                  <a:gd name="T13" fmla="*/ 27 h 72"/>
                  <a:gd name="T14" fmla="*/ 25 w 85"/>
                  <a:gd name="T15" fmla="*/ 23 h 72"/>
                  <a:gd name="T16" fmla="*/ 32 w 85"/>
                  <a:gd name="T17" fmla="*/ 16 h 72"/>
                  <a:gd name="T18" fmla="*/ 36 w 85"/>
                  <a:gd name="T19" fmla="*/ 14 h 72"/>
                  <a:gd name="T20" fmla="*/ 40 w 85"/>
                  <a:gd name="T21" fmla="*/ 11 h 72"/>
                  <a:gd name="T22" fmla="*/ 47 w 85"/>
                  <a:gd name="T23" fmla="*/ 7 h 72"/>
                  <a:gd name="T24" fmla="*/ 54 w 85"/>
                  <a:gd name="T25" fmla="*/ 3 h 72"/>
                  <a:gd name="T26" fmla="*/ 58 w 85"/>
                  <a:gd name="T27" fmla="*/ 0 h 72"/>
                  <a:gd name="T28" fmla="*/ 85 w 85"/>
                  <a:gd name="T29" fmla="*/ 9 h 72"/>
                  <a:gd name="T30" fmla="*/ 78 w 85"/>
                  <a:gd name="T31" fmla="*/ 14 h 72"/>
                  <a:gd name="T32" fmla="*/ 72 w 85"/>
                  <a:gd name="T33" fmla="*/ 16 h 72"/>
                  <a:gd name="T34" fmla="*/ 67 w 85"/>
                  <a:gd name="T35" fmla="*/ 20 h 72"/>
                  <a:gd name="T36" fmla="*/ 60 w 85"/>
                  <a:gd name="T37" fmla="*/ 25 h 72"/>
                  <a:gd name="T38" fmla="*/ 56 w 85"/>
                  <a:gd name="T39" fmla="*/ 27 h 72"/>
                  <a:gd name="T40" fmla="*/ 54 w 85"/>
                  <a:gd name="T41" fmla="*/ 31 h 72"/>
                  <a:gd name="T42" fmla="*/ 49 w 85"/>
                  <a:gd name="T43" fmla="*/ 36 h 72"/>
                  <a:gd name="T44" fmla="*/ 45 w 85"/>
                  <a:gd name="T45" fmla="*/ 40 h 72"/>
                  <a:gd name="T46" fmla="*/ 40 w 85"/>
                  <a:gd name="T47" fmla="*/ 45 h 72"/>
                  <a:gd name="T48" fmla="*/ 38 w 85"/>
                  <a:gd name="T49" fmla="*/ 52 h 72"/>
                  <a:gd name="T50" fmla="*/ 34 w 85"/>
                  <a:gd name="T51" fmla="*/ 56 h 72"/>
                  <a:gd name="T52" fmla="*/ 32 w 85"/>
                  <a:gd name="T53" fmla="*/ 60 h 72"/>
                  <a:gd name="T54" fmla="*/ 29 w 85"/>
                  <a:gd name="T55" fmla="*/ 67 h 72"/>
                  <a:gd name="T56" fmla="*/ 29 w 85"/>
                  <a:gd name="T57" fmla="*/ 72 h 72"/>
                  <a:gd name="T58" fmla="*/ 0 w 85"/>
                  <a:gd name="T59" fmla="*/ 6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5" h="72">
                    <a:moveTo>
                      <a:pt x="0" y="63"/>
                    </a:moveTo>
                    <a:lnTo>
                      <a:pt x="3" y="58"/>
                    </a:lnTo>
                    <a:lnTo>
                      <a:pt x="5" y="52"/>
                    </a:lnTo>
                    <a:lnTo>
                      <a:pt x="7" y="45"/>
                    </a:lnTo>
                    <a:lnTo>
                      <a:pt x="11" y="38"/>
                    </a:lnTo>
                    <a:lnTo>
                      <a:pt x="16" y="31"/>
                    </a:lnTo>
                    <a:lnTo>
                      <a:pt x="20" y="27"/>
                    </a:lnTo>
                    <a:lnTo>
                      <a:pt x="25" y="23"/>
                    </a:lnTo>
                    <a:lnTo>
                      <a:pt x="32" y="16"/>
                    </a:lnTo>
                    <a:lnTo>
                      <a:pt x="36" y="14"/>
                    </a:lnTo>
                    <a:lnTo>
                      <a:pt x="40" y="11"/>
                    </a:lnTo>
                    <a:lnTo>
                      <a:pt x="47" y="7"/>
                    </a:lnTo>
                    <a:lnTo>
                      <a:pt x="54" y="3"/>
                    </a:lnTo>
                    <a:lnTo>
                      <a:pt x="58" y="0"/>
                    </a:lnTo>
                    <a:lnTo>
                      <a:pt x="85" y="9"/>
                    </a:lnTo>
                    <a:lnTo>
                      <a:pt x="78" y="14"/>
                    </a:lnTo>
                    <a:lnTo>
                      <a:pt x="72" y="16"/>
                    </a:lnTo>
                    <a:lnTo>
                      <a:pt x="67" y="20"/>
                    </a:lnTo>
                    <a:lnTo>
                      <a:pt x="60" y="25"/>
                    </a:lnTo>
                    <a:lnTo>
                      <a:pt x="56" y="27"/>
                    </a:lnTo>
                    <a:lnTo>
                      <a:pt x="54" y="31"/>
                    </a:lnTo>
                    <a:lnTo>
                      <a:pt x="49" y="36"/>
                    </a:lnTo>
                    <a:lnTo>
                      <a:pt x="45" y="40"/>
                    </a:lnTo>
                    <a:lnTo>
                      <a:pt x="40" y="45"/>
                    </a:lnTo>
                    <a:lnTo>
                      <a:pt x="38" y="52"/>
                    </a:lnTo>
                    <a:lnTo>
                      <a:pt x="34" y="56"/>
                    </a:lnTo>
                    <a:lnTo>
                      <a:pt x="32" y="60"/>
                    </a:lnTo>
                    <a:lnTo>
                      <a:pt x="29" y="67"/>
                    </a:lnTo>
                    <a:lnTo>
                      <a:pt x="29" y="72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BFBFB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</p:grpSp>
        <p:grpSp>
          <p:nvGrpSpPr>
            <p:cNvPr id="7" name="Group 54"/>
            <p:cNvGrpSpPr>
              <a:grpSpLocks/>
            </p:cNvGrpSpPr>
            <p:nvPr/>
          </p:nvGrpSpPr>
          <p:grpSpPr bwMode="auto">
            <a:xfrm>
              <a:off x="1059251" y="1641817"/>
              <a:ext cx="710806" cy="367300"/>
              <a:chOff x="1224" y="811"/>
              <a:chExt cx="546" cy="293"/>
            </a:xfrm>
          </p:grpSpPr>
          <p:sp>
            <p:nvSpPr>
              <p:cNvPr id="684" name="Freeform 55"/>
              <p:cNvSpPr>
                <a:spLocks/>
              </p:cNvSpPr>
              <p:nvPr/>
            </p:nvSpPr>
            <p:spPr bwMode="auto">
              <a:xfrm>
                <a:off x="1452" y="960"/>
                <a:ext cx="137" cy="87"/>
              </a:xfrm>
              <a:custGeom>
                <a:avLst/>
                <a:gdLst>
                  <a:gd name="T0" fmla="*/ 0 w 140"/>
                  <a:gd name="T1" fmla="*/ 53 h 87"/>
                  <a:gd name="T2" fmla="*/ 4 w 140"/>
                  <a:gd name="T3" fmla="*/ 49 h 87"/>
                  <a:gd name="T4" fmla="*/ 6 w 140"/>
                  <a:gd name="T5" fmla="*/ 46 h 87"/>
                  <a:gd name="T6" fmla="*/ 13 w 140"/>
                  <a:gd name="T7" fmla="*/ 42 h 87"/>
                  <a:gd name="T8" fmla="*/ 17 w 140"/>
                  <a:gd name="T9" fmla="*/ 38 h 87"/>
                  <a:gd name="T10" fmla="*/ 22 w 140"/>
                  <a:gd name="T11" fmla="*/ 35 h 87"/>
                  <a:gd name="T12" fmla="*/ 29 w 140"/>
                  <a:gd name="T13" fmla="*/ 31 h 87"/>
                  <a:gd name="T14" fmla="*/ 33 w 140"/>
                  <a:gd name="T15" fmla="*/ 29 h 87"/>
                  <a:gd name="T16" fmla="*/ 40 w 140"/>
                  <a:gd name="T17" fmla="*/ 24 h 87"/>
                  <a:gd name="T18" fmla="*/ 46 w 140"/>
                  <a:gd name="T19" fmla="*/ 22 h 87"/>
                  <a:gd name="T20" fmla="*/ 53 w 140"/>
                  <a:gd name="T21" fmla="*/ 18 h 87"/>
                  <a:gd name="T22" fmla="*/ 62 w 140"/>
                  <a:gd name="T23" fmla="*/ 15 h 87"/>
                  <a:gd name="T24" fmla="*/ 73 w 140"/>
                  <a:gd name="T25" fmla="*/ 11 h 87"/>
                  <a:gd name="T26" fmla="*/ 82 w 140"/>
                  <a:gd name="T27" fmla="*/ 9 h 87"/>
                  <a:gd name="T28" fmla="*/ 91 w 140"/>
                  <a:gd name="T29" fmla="*/ 6 h 87"/>
                  <a:gd name="T30" fmla="*/ 102 w 140"/>
                  <a:gd name="T31" fmla="*/ 2 h 87"/>
                  <a:gd name="T32" fmla="*/ 111 w 140"/>
                  <a:gd name="T33" fmla="*/ 2 h 87"/>
                  <a:gd name="T34" fmla="*/ 127 w 140"/>
                  <a:gd name="T35" fmla="*/ 0 h 87"/>
                  <a:gd name="T36" fmla="*/ 140 w 140"/>
                  <a:gd name="T37" fmla="*/ 33 h 87"/>
                  <a:gd name="T38" fmla="*/ 131 w 140"/>
                  <a:gd name="T39" fmla="*/ 35 h 87"/>
                  <a:gd name="T40" fmla="*/ 120 w 140"/>
                  <a:gd name="T41" fmla="*/ 38 h 87"/>
                  <a:gd name="T42" fmla="*/ 109 w 140"/>
                  <a:gd name="T43" fmla="*/ 40 h 87"/>
                  <a:gd name="T44" fmla="*/ 98 w 140"/>
                  <a:gd name="T45" fmla="*/ 42 h 87"/>
                  <a:gd name="T46" fmla="*/ 89 w 140"/>
                  <a:gd name="T47" fmla="*/ 44 h 87"/>
                  <a:gd name="T48" fmla="*/ 80 w 140"/>
                  <a:gd name="T49" fmla="*/ 49 h 87"/>
                  <a:gd name="T50" fmla="*/ 73 w 140"/>
                  <a:gd name="T51" fmla="*/ 51 h 87"/>
                  <a:gd name="T52" fmla="*/ 67 w 140"/>
                  <a:gd name="T53" fmla="*/ 53 h 87"/>
                  <a:gd name="T54" fmla="*/ 60 w 140"/>
                  <a:gd name="T55" fmla="*/ 58 h 87"/>
                  <a:gd name="T56" fmla="*/ 53 w 140"/>
                  <a:gd name="T57" fmla="*/ 60 h 87"/>
                  <a:gd name="T58" fmla="*/ 46 w 140"/>
                  <a:gd name="T59" fmla="*/ 64 h 87"/>
                  <a:gd name="T60" fmla="*/ 42 w 140"/>
                  <a:gd name="T61" fmla="*/ 66 h 87"/>
                  <a:gd name="T62" fmla="*/ 35 w 140"/>
                  <a:gd name="T63" fmla="*/ 69 h 87"/>
                  <a:gd name="T64" fmla="*/ 31 w 140"/>
                  <a:gd name="T65" fmla="*/ 73 h 87"/>
                  <a:gd name="T66" fmla="*/ 26 w 140"/>
                  <a:gd name="T67" fmla="*/ 75 h 87"/>
                  <a:gd name="T68" fmla="*/ 22 w 140"/>
                  <a:gd name="T69" fmla="*/ 80 h 87"/>
                  <a:gd name="T70" fmla="*/ 20 w 140"/>
                  <a:gd name="T71" fmla="*/ 82 h 87"/>
                  <a:gd name="T72" fmla="*/ 17 w 140"/>
                  <a:gd name="T73" fmla="*/ 84 h 87"/>
                  <a:gd name="T74" fmla="*/ 13 w 140"/>
                  <a:gd name="T75" fmla="*/ 87 h 87"/>
                  <a:gd name="T76" fmla="*/ 0 w 140"/>
                  <a:gd name="T77" fmla="*/ 5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0" h="87">
                    <a:moveTo>
                      <a:pt x="0" y="53"/>
                    </a:moveTo>
                    <a:lnTo>
                      <a:pt x="4" y="49"/>
                    </a:lnTo>
                    <a:lnTo>
                      <a:pt x="6" y="46"/>
                    </a:lnTo>
                    <a:lnTo>
                      <a:pt x="13" y="42"/>
                    </a:lnTo>
                    <a:lnTo>
                      <a:pt x="17" y="38"/>
                    </a:lnTo>
                    <a:lnTo>
                      <a:pt x="22" y="35"/>
                    </a:lnTo>
                    <a:lnTo>
                      <a:pt x="29" y="31"/>
                    </a:lnTo>
                    <a:lnTo>
                      <a:pt x="33" y="29"/>
                    </a:lnTo>
                    <a:lnTo>
                      <a:pt x="40" y="24"/>
                    </a:lnTo>
                    <a:lnTo>
                      <a:pt x="46" y="22"/>
                    </a:lnTo>
                    <a:lnTo>
                      <a:pt x="53" y="18"/>
                    </a:lnTo>
                    <a:lnTo>
                      <a:pt x="62" y="15"/>
                    </a:lnTo>
                    <a:lnTo>
                      <a:pt x="73" y="11"/>
                    </a:lnTo>
                    <a:lnTo>
                      <a:pt x="82" y="9"/>
                    </a:lnTo>
                    <a:lnTo>
                      <a:pt x="91" y="6"/>
                    </a:lnTo>
                    <a:lnTo>
                      <a:pt x="102" y="2"/>
                    </a:lnTo>
                    <a:lnTo>
                      <a:pt x="111" y="2"/>
                    </a:lnTo>
                    <a:lnTo>
                      <a:pt x="127" y="0"/>
                    </a:lnTo>
                    <a:lnTo>
                      <a:pt x="140" y="33"/>
                    </a:lnTo>
                    <a:lnTo>
                      <a:pt x="131" y="35"/>
                    </a:lnTo>
                    <a:lnTo>
                      <a:pt x="120" y="38"/>
                    </a:lnTo>
                    <a:lnTo>
                      <a:pt x="109" y="40"/>
                    </a:lnTo>
                    <a:lnTo>
                      <a:pt x="98" y="42"/>
                    </a:lnTo>
                    <a:lnTo>
                      <a:pt x="89" y="44"/>
                    </a:lnTo>
                    <a:lnTo>
                      <a:pt x="80" y="49"/>
                    </a:lnTo>
                    <a:lnTo>
                      <a:pt x="73" y="51"/>
                    </a:lnTo>
                    <a:lnTo>
                      <a:pt x="67" y="53"/>
                    </a:lnTo>
                    <a:lnTo>
                      <a:pt x="60" y="58"/>
                    </a:lnTo>
                    <a:lnTo>
                      <a:pt x="53" y="60"/>
                    </a:lnTo>
                    <a:lnTo>
                      <a:pt x="46" y="64"/>
                    </a:lnTo>
                    <a:lnTo>
                      <a:pt x="42" y="66"/>
                    </a:lnTo>
                    <a:lnTo>
                      <a:pt x="35" y="69"/>
                    </a:lnTo>
                    <a:lnTo>
                      <a:pt x="31" y="73"/>
                    </a:lnTo>
                    <a:lnTo>
                      <a:pt x="26" y="75"/>
                    </a:lnTo>
                    <a:lnTo>
                      <a:pt x="22" y="80"/>
                    </a:lnTo>
                    <a:lnTo>
                      <a:pt x="20" y="82"/>
                    </a:lnTo>
                    <a:lnTo>
                      <a:pt x="17" y="84"/>
                    </a:lnTo>
                    <a:lnTo>
                      <a:pt x="13" y="8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9F9F9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85" name="Line 56"/>
              <p:cNvSpPr>
                <a:spLocks noChangeShapeType="1"/>
              </p:cNvSpPr>
              <p:nvPr/>
            </p:nvSpPr>
            <p:spPr bwMode="auto">
              <a:xfrm flipH="1">
                <a:off x="1487" y="938"/>
                <a:ext cx="56" cy="6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86" name="Line 57"/>
              <p:cNvSpPr>
                <a:spLocks noChangeShapeType="1"/>
              </p:cNvSpPr>
              <p:nvPr/>
            </p:nvSpPr>
            <p:spPr bwMode="auto">
              <a:xfrm flipH="1" flipV="1">
                <a:off x="1481" y="960"/>
                <a:ext cx="69" cy="1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87" name="Line 58"/>
              <p:cNvSpPr>
                <a:spLocks noChangeShapeType="1"/>
              </p:cNvSpPr>
              <p:nvPr/>
            </p:nvSpPr>
            <p:spPr bwMode="auto">
              <a:xfrm>
                <a:off x="1543" y="938"/>
                <a:ext cx="7" cy="4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88" name="Line 59"/>
              <p:cNvSpPr>
                <a:spLocks noChangeShapeType="1"/>
              </p:cNvSpPr>
              <p:nvPr/>
            </p:nvSpPr>
            <p:spPr bwMode="auto">
              <a:xfrm flipH="1">
                <a:off x="1484" y="979"/>
                <a:ext cx="65" cy="2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89" name="Line 60"/>
              <p:cNvSpPr>
                <a:spLocks noChangeShapeType="1"/>
              </p:cNvSpPr>
              <p:nvPr/>
            </p:nvSpPr>
            <p:spPr bwMode="auto">
              <a:xfrm flipH="1" flipV="1">
                <a:off x="1481" y="960"/>
                <a:ext cx="6" cy="4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90" name="Line 61"/>
              <p:cNvSpPr>
                <a:spLocks noChangeShapeType="1"/>
              </p:cNvSpPr>
              <p:nvPr/>
            </p:nvSpPr>
            <p:spPr bwMode="auto">
              <a:xfrm flipV="1">
                <a:off x="1409" y="920"/>
                <a:ext cx="174" cy="72"/>
              </a:xfrm>
              <a:prstGeom prst="line">
                <a:avLst/>
              </a:prstGeom>
              <a:noFill/>
              <a:ln w="11113">
                <a:solidFill>
                  <a:srgbClr val="BFBFB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91" name="Line 62"/>
              <p:cNvSpPr>
                <a:spLocks noChangeShapeType="1"/>
              </p:cNvSpPr>
              <p:nvPr/>
            </p:nvSpPr>
            <p:spPr bwMode="auto">
              <a:xfrm flipV="1">
                <a:off x="1407" y="920"/>
                <a:ext cx="176" cy="7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92" name="Freeform 63"/>
              <p:cNvSpPr>
                <a:spLocks/>
              </p:cNvSpPr>
              <p:nvPr/>
            </p:nvSpPr>
            <p:spPr bwMode="auto">
              <a:xfrm>
                <a:off x="1404" y="877"/>
                <a:ext cx="105" cy="76"/>
              </a:xfrm>
              <a:custGeom>
                <a:avLst/>
                <a:gdLst>
                  <a:gd name="T0" fmla="*/ 0 w 105"/>
                  <a:gd name="T1" fmla="*/ 36 h 76"/>
                  <a:gd name="T2" fmla="*/ 76 w 105"/>
                  <a:gd name="T3" fmla="*/ 0 h 76"/>
                  <a:gd name="T4" fmla="*/ 105 w 105"/>
                  <a:gd name="T5" fmla="*/ 40 h 76"/>
                  <a:gd name="T6" fmla="*/ 29 w 105"/>
                  <a:gd name="T7" fmla="*/ 76 h 76"/>
                  <a:gd name="T8" fmla="*/ 0 w 105"/>
                  <a:gd name="T9" fmla="*/ 3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6">
                    <a:moveTo>
                      <a:pt x="0" y="36"/>
                    </a:moveTo>
                    <a:lnTo>
                      <a:pt x="76" y="0"/>
                    </a:lnTo>
                    <a:lnTo>
                      <a:pt x="105" y="40"/>
                    </a:lnTo>
                    <a:lnTo>
                      <a:pt x="29" y="7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BFD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93" name="Freeform 64"/>
              <p:cNvSpPr>
                <a:spLocks/>
              </p:cNvSpPr>
              <p:nvPr/>
            </p:nvSpPr>
            <p:spPr bwMode="auto">
              <a:xfrm>
                <a:off x="1481" y="877"/>
                <a:ext cx="58" cy="45"/>
              </a:xfrm>
              <a:custGeom>
                <a:avLst/>
                <a:gdLst>
                  <a:gd name="T0" fmla="*/ 0 w 58"/>
                  <a:gd name="T1" fmla="*/ 0 h 45"/>
                  <a:gd name="T2" fmla="*/ 42 w 58"/>
                  <a:gd name="T3" fmla="*/ 25 h 45"/>
                  <a:gd name="T4" fmla="*/ 58 w 58"/>
                  <a:gd name="T5" fmla="*/ 45 h 45"/>
                  <a:gd name="T6" fmla="*/ 29 w 58"/>
                  <a:gd name="T7" fmla="*/ 40 h 45"/>
                  <a:gd name="T8" fmla="*/ 0 w 58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45">
                    <a:moveTo>
                      <a:pt x="0" y="0"/>
                    </a:moveTo>
                    <a:lnTo>
                      <a:pt x="42" y="25"/>
                    </a:lnTo>
                    <a:lnTo>
                      <a:pt x="58" y="45"/>
                    </a:lnTo>
                    <a:lnTo>
                      <a:pt x="29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94" name="Freeform 65"/>
              <p:cNvSpPr>
                <a:spLocks/>
              </p:cNvSpPr>
              <p:nvPr/>
            </p:nvSpPr>
            <p:spPr bwMode="auto">
              <a:xfrm>
                <a:off x="1434" y="917"/>
                <a:ext cx="105" cy="38"/>
              </a:xfrm>
              <a:custGeom>
                <a:avLst/>
                <a:gdLst>
                  <a:gd name="T0" fmla="*/ 0 w 105"/>
                  <a:gd name="T1" fmla="*/ 36 h 36"/>
                  <a:gd name="T2" fmla="*/ 76 w 105"/>
                  <a:gd name="T3" fmla="*/ 0 h 36"/>
                  <a:gd name="T4" fmla="*/ 105 w 105"/>
                  <a:gd name="T5" fmla="*/ 5 h 36"/>
                  <a:gd name="T6" fmla="*/ 47 w 105"/>
                  <a:gd name="T7" fmla="*/ 29 h 36"/>
                  <a:gd name="T8" fmla="*/ 0 w 105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36">
                    <a:moveTo>
                      <a:pt x="0" y="36"/>
                    </a:moveTo>
                    <a:lnTo>
                      <a:pt x="76" y="0"/>
                    </a:lnTo>
                    <a:lnTo>
                      <a:pt x="105" y="5"/>
                    </a:lnTo>
                    <a:lnTo>
                      <a:pt x="47" y="29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9F9F9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95" name="Oval 66"/>
              <p:cNvSpPr>
                <a:spLocks noChangeArrowheads="1"/>
              </p:cNvSpPr>
              <p:nvPr/>
            </p:nvSpPr>
            <p:spPr bwMode="auto">
              <a:xfrm>
                <a:off x="1428" y="907"/>
                <a:ext cx="24" cy="21"/>
              </a:xfrm>
              <a:prstGeom prst="ellipse">
                <a:avLst/>
              </a:prstGeom>
              <a:solidFill>
                <a:srgbClr val="3F7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96" name="Oval 67"/>
              <p:cNvSpPr>
                <a:spLocks noChangeArrowheads="1"/>
              </p:cNvSpPr>
              <p:nvPr/>
            </p:nvSpPr>
            <p:spPr bwMode="auto">
              <a:xfrm>
                <a:off x="1457" y="896"/>
                <a:ext cx="27" cy="20"/>
              </a:xfrm>
              <a:prstGeom prst="ellipse">
                <a:avLst/>
              </a:prstGeom>
              <a:solidFill>
                <a:srgbClr val="3F7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97" name="Freeform 68"/>
              <p:cNvSpPr>
                <a:spLocks/>
              </p:cNvSpPr>
              <p:nvPr/>
            </p:nvSpPr>
            <p:spPr bwMode="auto">
              <a:xfrm>
                <a:off x="1224" y="949"/>
                <a:ext cx="220" cy="155"/>
              </a:xfrm>
              <a:custGeom>
                <a:avLst/>
                <a:gdLst>
                  <a:gd name="T0" fmla="*/ 0 w 221"/>
                  <a:gd name="T1" fmla="*/ 71 h 155"/>
                  <a:gd name="T2" fmla="*/ 159 w 221"/>
                  <a:gd name="T3" fmla="*/ 0 h 155"/>
                  <a:gd name="T4" fmla="*/ 221 w 221"/>
                  <a:gd name="T5" fmla="*/ 84 h 155"/>
                  <a:gd name="T6" fmla="*/ 63 w 221"/>
                  <a:gd name="T7" fmla="*/ 155 h 155"/>
                  <a:gd name="T8" fmla="*/ 0 w 221"/>
                  <a:gd name="T9" fmla="*/ 71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155">
                    <a:moveTo>
                      <a:pt x="0" y="71"/>
                    </a:moveTo>
                    <a:lnTo>
                      <a:pt x="159" y="0"/>
                    </a:lnTo>
                    <a:lnTo>
                      <a:pt x="221" y="84"/>
                    </a:lnTo>
                    <a:lnTo>
                      <a:pt x="63" y="155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7F7F7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98" name="Line 69"/>
              <p:cNvSpPr>
                <a:spLocks noChangeShapeType="1"/>
              </p:cNvSpPr>
              <p:nvPr/>
            </p:nvSpPr>
            <p:spPr bwMode="auto">
              <a:xfrm>
                <a:off x="1357" y="962"/>
                <a:ext cx="64" cy="8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99" name="Line 70"/>
              <p:cNvSpPr>
                <a:spLocks noChangeShapeType="1"/>
              </p:cNvSpPr>
              <p:nvPr/>
            </p:nvSpPr>
            <p:spPr bwMode="auto">
              <a:xfrm>
                <a:off x="1329" y="974"/>
                <a:ext cx="62" cy="8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700" name="Line 71"/>
              <p:cNvSpPr>
                <a:spLocks noChangeShapeType="1"/>
              </p:cNvSpPr>
              <p:nvPr/>
            </p:nvSpPr>
            <p:spPr bwMode="auto">
              <a:xfrm>
                <a:off x="1305" y="987"/>
                <a:ext cx="62" cy="8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701" name="Line 72"/>
              <p:cNvSpPr>
                <a:spLocks noChangeShapeType="1"/>
              </p:cNvSpPr>
              <p:nvPr/>
            </p:nvSpPr>
            <p:spPr bwMode="auto">
              <a:xfrm>
                <a:off x="1277" y="995"/>
                <a:ext cx="64" cy="8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702" name="Line 73"/>
              <p:cNvSpPr>
                <a:spLocks noChangeShapeType="1"/>
              </p:cNvSpPr>
              <p:nvPr/>
            </p:nvSpPr>
            <p:spPr bwMode="auto">
              <a:xfrm>
                <a:off x="1251" y="1009"/>
                <a:ext cx="62" cy="8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703" name="Line 74"/>
              <p:cNvSpPr>
                <a:spLocks noChangeShapeType="1"/>
              </p:cNvSpPr>
              <p:nvPr/>
            </p:nvSpPr>
            <p:spPr bwMode="auto">
              <a:xfrm flipV="1">
                <a:off x="1238" y="966"/>
                <a:ext cx="156" cy="7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704" name="Line 75"/>
              <p:cNvSpPr>
                <a:spLocks noChangeShapeType="1"/>
              </p:cNvSpPr>
              <p:nvPr/>
            </p:nvSpPr>
            <p:spPr bwMode="auto">
              <a:xfrm flipV="1">
                <a:off x="1251" y="982"/>
                <a:ext cx="153" cy="7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705" name="Line 76"/>
              <p:cNvSpPr>
                <a:spLocks noChangeShapeType="1"/>
              </p:cNvSpPr>
              <p:nvPr/>
            </p:nvSpPr>
            <p:spPr bwMode="auto">
              <a:xfrm flipV="1">
                <a:off x="1262" y="1000"/>
                <a:ext cx="159" cy="7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706" name="Line 77"/>
              <p:cNvSpPr>
                <a:spLocks noChangeShapeType="1"/>
              </p:cNvSpPr>
              <p:nvPr/>
            </p:nvSpPr>
            <p:spPr bwMode="auto">
              <a:xfrm flipV="1">
                <a:off x="1277" y="1015"/>
                <a:ext cx="155" cy="7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707" name="Freeform 78"/>
              <p:cNvSpPr>
                <a:spLocks/>
              </p:cNvSpPr>
              <p:nvPr/>
            </p:nvSpPr>
            <p:spPr bwMode="auto">
              <a:xfrm>
                <a:off x="1550" y="811"/>
                <a:ext cx="220" cy="155"/>
              </a:xfrm>
              <a:custGeom>
                <a:avLst/>
                <a:gdLst>
                  <a:gd name="T0" fmla="*/ 0 w 220"/>
                  <a:gd name="T1" fmla="*/ 71 h 155"/>
                  <a:gd name="T2" fmla="*/ 158 w 220"/>
                  <a:gd name="T3" fmla="*/ 0 h 155"/>
                  <a:gd name="T4" fmla="*/ 220 w 220"/>
                  <a:gd name="T5" fmla="*/ 82 h 155"/>
                  <a:gd name="T6" fmla="*/ 62 w 220"/>
                  <a:gd name="T7" fmla="*/ 155 h 155"/>
                  <a:gd name="T8" fmla="*/ 0 w 220"/>
                  <a:gd name="T9" fmla="*/ 71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" h="155">
                    <a:moveTo>
                      <a:pt x="0" y="71"/>
                    </a:moveTo>
                    <a:lnTo>
                      <a:pt x="158" y="0"/>
                    </a:lnTo>
                    <a:lnTo>
                      <a:pt x="220" y="82"/>
                    </a:lnTo>
                    <a:lnTo>
                      <a:pt x="62" y="155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7F7F7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708" name="Line 79"/>
              <p:cNvSpPr>
                <a:spLocks noChangeShapeType="1"/>
              </p:cNvSpPr>
              <p:nvPr/>
            </p:nvSpPr>
            <p:spPr bwMode="auto">
              <a:xfrm>
                <a:off x="1681" y="822"/>
                <a:ext cx="63" cy="8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709" name="Line 80"/>
              <p:cNvSpPr>
                <a:spLocks noChangeShapeType="1"/>
              </p:cNvSpPr>
              <p:nvPr/>
            </p:nvSpPr>
            <p:spPr bwMode="auto">
              <a:xfrm>
                <a:off x="1653" y="835"/>
                <a:ext cx="64" cy="8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710" name="Line 81"/>
              <p:cNvSpPr>
                <a:spLocks noChangeShapeType="1"/>
              </p:cNvSpPr>
              <p:nvPr/>
            </p:nvSpPr>
            <p:spPr bwMode="auto">
              <a:xfrm>
                <a:off x="1628" y="847"/>
                <a:ext cx="62" cy="8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711" name="Line 82"/>
              <p:cNvSpPr>
                <a:spLocks noChangeShapeType="1"/>
              </p:cNvSpPr>
              <p:nvPr/>
            </p:nvSpPr>
            <p:spPr bwMode="auto">
              <a:xfrm>
                <a:off x="1601" y="857"/>
                <a:ext cx="65" cy="8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712" name="Line 83"/>
              <p:cNvSpPr>
                <a:spLocks noChangeShapeType="1"/>
              </p:cNvSpPr>
              <p:nvPr/>
            </p:nvSpPr>
            <p:spPr bwMode="auto">
              <a:xfrm>
                <a:off x="1576" y="871"/>
                <a:ext cx="63" cy="8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713" name="Line 84"/>
              <p:cNvSpPr>
                <a:spLocks noChangeShapeType="1"/>
              </p:cNvSpPr>
              <p:nvPr/>
            </p:nvSpPr>
            <p:spPr bwMode="auto">
              <a:xfrm flipV="1">
                <a:off x="1563" y="828"/>
                <a:ext cx="154" cy="7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714" name="Line 85"/>
              <p:cNvSpPr>
                <a:spLocks noChangeShapeType="1"/>
              </p:cNvSpPr>
              <p:nvPr/>
            </p:nvSpPr>
            <p:spPr bwMode="auto">
              <a:xfrm flipV="1">
                <a:off x="1576" y="844"/>
                <a:ext cx="154" cy="7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715" name="Line 86"/>
              <p:cNvSpPr>
                <a:spLocks noChangeShapeType="1"/>
              </p:cNvSpPr>
              <p:nvPr/>
            </p:nvSpPr>
            <p:spPr bwMode="auto">
              <a:xfrm flipV="1">
                <a:off x="1588" y="860"/>
                <a:ext cx="153" cy="7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716" name="Line 87"/>
              <p:cNvSpPr>
                <a:spLocks noChangeShapeType="1"/>
              </p:cNvSpPr>
              <p:nvPr/>
            </p:nvSpPr>
            <p:spPr bwMode="auto">
              <a:xfrm flipV="1">
                <a:off x="1601" y="877"/>
                <a:ext cx="156" cy="7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717" name="Freeform 88"/>
              <p:cNvSpPr>
                <a:spLocks/>
              </p:cNvSpPr>
              <p:nvPr/>
            </p:nvSpPr>
            <p:spPr bwMode="auto">
              <a:xfrm>
                <a:off x="1452" y="928"/>
                <a:ext cx="49" cy="70"/>
              </a:xfrm>
              <a:custGeom>
                <a:avLst/>
                <a:gdLst>
                  <a:gd name="T0" fmla="*/ 17 w 51"/>
                  <a:gd name="T1" fmla="*/ 0 h 71"/>
                  <a:gd name="T2" fmla="*/ 51 w 51"/>
                  <a:gd name="T3" fmla="*/ 0 h 71"/>
                  <a:gd name="T4" fmla="*/ 44 w 51"/>
                  <a:gd name="T5" fmla="*/ 11 h 71"/>
                  <a:gd name="T6" fmla="*/ 42 w 51"/>
                  <a:gd name="T7" fmla="*/ 20 h 71"/>
                  <a:gd name="T8" fmla="*/ 38 w 51"/>
                  <a:gd name="T9" fmla="*/ 31 h 71"/>
                  <a:gd name="T10" fmla="*/ 38 w 51"/>
                  <a:gd name="T11" fmla="*/ 37 h 71"/>
                  <a:gd name="T12" fmla="*/ 38 w 51"/>
                  <a:gd name="T13" fmla="*/ 46 h 71"/>
                  <a:gd name="T14" fmla="*/ 38 w 51"/>
                  <a:gd name="T15" fmla="*/ 53 h 71"/>
                  <a:gd name="T16" fmla="*/ 38 w 51"/>
                  <a:gd name="T17" fmla="*/ 60 h 71"/>
                  <a:gd name="T18" fmla="*/ 38 w 51"/>
                  <a:gd name="T19" fmla="*/ 64 h 71"/>
                  <a:gd name="T20" fmla="*/ 40 w 51"/>
                  <a:gd name="T21" fmla="*/ 71 h 71"/>
                  <a:gd name="T22" fmla="*/ 4 w 51"/>
                  <a:gd name="T23" fmla="*/ 71 h 71"/>
                  <a:gd name="T24" fmla="*/ 2 w 51"/>
                  <a:gd name="T25" fmla="*/ 66 h 71"/>
                  <a:gd name="T26" fmla="*/ 2 w 51"/>
                  <a:gd name="T27" fmla="*/ 60 h 71"/>
                  <a:gd name="T28" fmla="*/ 2 w 51"/>
                  <a:gd name="T29" fmla="*/ 55 h 71"/>
                  <a:gd name="T30" fmla="*/ 0 w 51"/>
                  <a:gd name="T31" fmla="*/ 49 h 71"/>
                  <a:gd name="T32" fmla="*/ 2 w 51"/>
                  <a:gd name="T33" fmla="*/ 44 h 71"/>
                  <a:gd name="T34" fmla="*/ 2 w 51"/>
                  <a:gd name="T35" fmla="*/ 40 h 71"/>
                  <a:gd name="T36" fmla="*/ 2 w 51"/>
                  <a:gd name="T37" fmla="*/ 33 h 71"/>
                  <a:gd name="T38" fmla="*/ 4 w 51"/>
                  <a:gd name="T39" fmla="*/ 29 h 71"/>
                  <a:gd name="T40" fmla="*/ 6 w 51"/>
                  <a:gd name="T41" fmla="*/ 22 h 71"/>
                  <a:gd name="T42" fmla="*/ 9 w 51"/>
                  <a:gd name="T43" fmla="*/ 15 h 71"/>
                  <a:gd name="T44" fmla="*/ 11 w 51"/>
                  <a:gd name="T45" fmla="*/ 11 h 71"/>
                  <a:gd name="T46" fmla="*/ 15 w 51"/>
                  <a:gd name="T47" fmla="*/ 4 h 71"/>
                  <a:gd name="T48" fmla="*/ 17 w 51"/>
                  <a:gd name="T4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1" h="71">
                    <a:moveTo>
                      <a:pt x="17" y="0"/>
                    </a:moveTo>
                    <a:lnTo>
                      <a:pt x="51" y="0"/>
                    </a:lnTo>
                    <a:lnTo>
                      <a:pt x="44" y="11"/>
                    </a:lnTo>
                    <a:lnTo>
                      <a:pt x="42" y="20"/>
                    </a:lnTo>
                    <a:lnTo>
                      <a:pt x="38" y="31"/>
                    </a:lnTo>
                    <a:lnTo>
                      <a:pt x="38" y="37"/>
                    </a:lnTo>
                    <a:lnTo>
                      <a:pt x="38" y="46"/>
                    </a:lnTo>
                    <a:lnTo>
                      <a:pt x="38" y="53"/>
                    </a:lnTo>
                    <a:lnTo>
                      <a:pt x="38" y="60"/>
                    </a:lnTo>
                    <a:lnTo>
                      <a:pt x="38" y="64"/>
                    </a:lnTo>
                    <a:lnTo>
                      <a:pt x="40" y="71"/>
                    </a:lnTo>
                    <a:lnTo>
                      <a:pt x="4" y="71"/>
                    </a:lnTo>
                    <a:lnTo>
                      <a:pt x="2" y="66"/>
                    </a:lnTo>
                    <a:lnTo>
                      <a:pt x="2" y="60"/>
                    </a:lnTo>
                    <a:lnTo>
                      <a:pt x="2" y="55"/>
                    </a:lnTo>
                    <a:lnTo>
                      <a:pt x="0" y="49"/>
                    </a:lnTo>
                    <a:lnTo>
                      <a:pt x="2" y="44"/>
                    </a:lnTo>
                    <a:lnTo>
                      <a:pt x="2" y="40"/>
                    </a:lnTo>
                    <a:lnTo>
                      <a:pt x="2" y="33"/>
                    </a:lnTo>
                    <a:lnTo>
                      <a:pt x="4" y="29"/>
                    </a:lnTo>
                    <a:lnTo>
                      <a:pt x="6" y="22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5" y="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5F5F5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718" name="Freeform 89"/>
              <p:cNvSpPr>
                <a:spLocks/>
              </p:cNvSpPr>
              <p:nvPr/>
            </p:nvSpPr>
            <p:spPr bwMode="auto">
              <a:xfrm>
                <a:off x="1474" y="904"/>
                <a:ext cx="85" cy="70"/>
              </a:xfrm>
              <a:custGeom>
                <a:avLst/>
                <a:gdLst>
                  <a:gd name="T0" fmla="*/ 0 w 85"/>
                  <a:gd name="T1" fmla="*/ 62 h 69"/>
                  <a:gd name="T2" fmla="*/ 2 w 85"/>
                  <a:gd name="T3" fmla="*/ 58 h 69"/>
                  <a:gd name="T4" fmla="*/ 4 w 85"/>
                  <a:gd name="T5" fmla="*/ 49 h 69"/>
                  <a:gd name="T6" fmla="*/ 7 w 85"/>
                  <a:gd name="T7" fmla="*/ 42 h 69"/>
                  <a:gd name="T8" fmla="*/ 11 w 85"/>
                  <a:gd name="T9" fmla="*/ 36 h 69"/>
                  <a:gd name="T10" fmla="*/ 16 w 85"/>
                  <a:gd name="T11" fmla="*/ 31 h 69"/>
                  <a:gd name="T12" fmla="*/ 20 w 85"/>
                  <a:gd name="T13" fmla="*/ 25 h 69"/>
                  <a:gd name="T14" fmla="*/ 24 w 85"/>
                  <a:gd name="T15" fmla="*/ 20 h 69"/>
                  <a:gd name="T16" fmla="*/ 31 w 85"/>
                  <a:gd name="T17" fmla="*/ 16 h 69"/>
                  <a:gd name="T18" fmla="*/ 36 w 85"/>
                  <a:gd name="T19" fmla="*/ 11 h 69"/>
                  <a:gd name="T20" fmla="*/ 40 w 85"/>
                  <a:gd name="T21" fmla="*/ 9 h 69"/>
                  <a:gd name="T22" fmla="*/ 47 w 85"/>
                  <a:gd name="T23" fmla="*/ 5 h 69"/>
                  <a:gd name="T24" fmla="*/ 53 w 85"/>
                  <a:gd name="T25" fmla="*/ 2 h 69"/>
                  <a:gd name="T26" fmla="*/ 58 w 85"/>
                  <a:gd name="T27" fmla="*/ 0 h 69"/>
                  <a:gd name="T28" fmla="*/ 85 w 85"/>
                  <a:gd name="T29" fmla="*/ 7 h 69"/>
                  <a:gd name="T30" fmla="*/ 78 w 85"/>
                  <a:gd name="T31" fmla="*/ 11 h 69"/>
                  <a:gd name="T32" fmla="*/ 71 w 85"/>
                  <a:gd name="T33" fmla="*/ 16 h 69"/>
                  <a:gd name="T34" fmla="*/ 67 w 85"/>
                  <a:gd name="T35" fmla="*/ 18 h 69"/>
                  <a:gd name="T36" fmla="*/ 60 w 85"/>
                  <a:gd name="T37" fmla="*/ 22 h 69"/>
                  <a:gd name="T38" fmla="*/ 56 w 85"/>
                  <a:gd name="T39" fmla="*/ 25 h 69"/>
                  <a:gd name="T40" fmla="*/ 53 w 85"/>
                  <a:gd name="T41" fmla="*/ 29 h 69"/>
                  <a:gd name="T42" fmla="*/ 49 w 85"/>
                  <a:gd name="T43" fmla="*/ 34 h 69"/>
                  <a:gd name="T44" fmla="*/ 45 w 85"/>
                  <a:gd name="T45" fmla="*/ 38 h 69"/>
                  <a:gd name="T46" fmla="*/ 40 w 85"/>
                  <a:gd name="T47" fmla="*/ 42 h 69"/>
                  <a:gd name="T48" fmla="*/ 38 w 85"/>
                  <a:gd name="T49" fmla="*/ 49 h 69"/>
                  <a:gd name="T50" fmla="*/ 33 w 85"/>
                  <a:gd name="T51" fmla="*/ 56 h 69"/>
                  <a:gd name="T52" fmla="*/ 31 w 85"/>
                  <a:gd name="T53" fmla="*/ 60 h 69"/>
                  <a:gd name="T54" fmla="*/ 29 w 85"/>
                  <a:gd name="T55" fmla="*/ 65 h 69"/>
                  <a:gd name="T56" fmla="*/ 29 w 85"/>
                  <a:gd name="T57" fmla="*/ 69 h 69"/>
                  <a:gd name="T58" fmla="*/ 0 w 85"/>
                  <a:gd name="T59" fmla="*/ 6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5" h="69">
                    <a:moveTo>
                      <a:pt x="0" y="62"/>
                    </a:moveTo>
                    <a:lnTo>
                      <a:pt x="2" y="58"/>
                    </a:lnTo>
                    <a:lnTo>
                      <a:pt x="4" y="49"/>
                    </a:lnTo>
                    <a:lnTo>
                      <a:pt x="7" y="42"/>
                    </a:lnTo>
                    <a:lnTo>
                      <a:pt x="11" y="36"/>
                    </a:lnTo>
                    <a:lnTo>
                      <a:pt x="16" y="31"/>
                    </a:lnTo>
                    <a:lnTo>
                      <a:pt x="20" y="25"/>
                    </a:lnTo>
                    <a:lnTo>
                      <a:pt x="24" y="20"/>
                    </a:lnTo>
                    <a:lnTo>
                      <a:pt x="31" y="16"/>
                    </a:lnTo>
                    <a:lnTo>
                      <a:pt x="36" y="11"/>
                    </a:lnTo>
                    <a:lnTo>
                      <a:pt x="40" y="9"/>
                    </a:lnTo>
                    <a:lnTo>
                      <a:pt x="47" y="5"/>
                    </a:lnTo>
                    <a:lnTo>
                      <a:pt x="53" y="2"/>
                    </a:lnTo>
                    <a:lnTo>
                      <a:pt x="58" y="0"/>
                    </a:lnTo>
                    <a:lnTo>
                      <a:pt x="85" y="7"/>
                    </a:lnTo>
                    <a:lnTo>
                      <a:pt x="78" y="11"/>
                    </a:lnTo>
                    <a:lnTo>
                      <a:pt x="71" y="16"/>
                    </a:lnTo>
                    <a:lnTo>
                      <a:pt x="67" y="18"/>
                    </a:lnTo>
                    <a:lnTo>
                      <a:pt x="60" y="22"/>
                    </a:lnTo>
                    <a:lnTo>
                      <a:pt x="56" y="25"/>
                    </a:lnTo>
                    <a:lnTo>
                      <a:pt x="53" y="29"/>
                    </a:lnTo>
                    <a:lnTo>
                      <a:pt x="49" y="34"/>
                    </a:lnTo>
                    <a:lnTo>
                      <a:pt x="45" y="38"/>
                    </a:lnTo>
                    <a:lnTo>
                      <a:pt x="40" y="42"/>
                    </a:lnTo>
                    <a:lnTo>
                      <a:pt x="38" y="49"/>
                    </a:lnTo>
                    <a:lnTo>
                      <a:pt x="33" y="56"/>
                    </a:lnTo>
                    <a:lnTo>
                      <a:pt x="31" y="60"/>
                    </a:lnTo>
                    <a:lnTo>
                      <a:pt x="29" y="65"/>
                    </a:lnTo>
                    <a:lnTo>
                      <a:pt x="29" y="6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FBFB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</p:grpSp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372237" y="1444041"/>
              <a:ext cx="712294" cy="365813"/>
              <a:chOff x="698" y="653"/>
              <a:chExt cx="546" cy="293"/>
            </a:xfrm>
          </p:grpSpPr>
          <p:sp>
            <p:nvSpPr>
              <p:cNvPr id="649" name="Freeform 91"/>
              <p:cNvSpPr>
                <a:spLocks/>
              </p:cNvSpPr>
              <p:nvPr/>
            </p:nvSpPr>
            <p:spPr bwMode="auto">
              <a:xfrm>
                <a:off x="926" y="802"/>
                <a:ext cx="140" cy="87"/>
              </a:xfrm>
              <a:custGeom>
                <a:avLst/>
                <a:gdLst>
                  <a:gd name="T0" fmla="*/ 0 w 140"/>
                  <a:gd name="T1" fmla="*/ 53 h 87"/>
                  <a:gd name="T2" fmla="*/ 4 w 140"/>
                  <a:gd name="T3" fmla="*/ 49 h 87"/>
                  <a:gd name="T4" fmla="*/ 6 w 140"/>
                  <a:gd name="T5" fmla="*/ 47 h 87"/>
                  <a:gd name="T6" fmla="*/ 13 w 140"/>
                  <a:gd name="T7" fmla="*/ 42 h 87"/>
                  <a:gd name="T8" fmla="*/ 18 w 140"/>
                  <a:gd name="T9" fmla="*/ 38 h 87"/>
                  <a:gd name="T10" fmla="*/ 22 w 140"/>
                  <a:gd name="T11" fmla="*/ 35 h 87"/>
                  <a:gd name="T12" fmla="*/ 29 w 140"/>
                  <a:gd name="T13" fmla="*/ 31 h 87"/>
                  <a:gd name="T14" fmla="*/ 33 w 140"/>
                  <a:gd name="T15" fmla="*/ 29 h 87"/>
                  <a:gd name="T16" fmla="*/ 40 w 140"/>
                  <a:gd name="T17" fmla="*/ 24 h 87"/>
                  <a:gd name="T18" fmla="*/ 47 w 140"/>
                  <a:gd name="T19" fmla="*/ 22 h 87"/>
                  <a:gd name="T20" fmla="*/ 53 w 140"/>
                  <a:gd name="T21" fmla="*/ 18 h 87"/>
                  <a:gd name="T22" fmla="*/ 62 w 140"/>
                  <a:gd name="T23" fmla="*/ 15 h 87"/>
                  <a:gd name="T24" fmla="*/ 73 w 140"/>
                  <a:gd name="T25" fmla="*/ 11 h 87"/>
                  <a:gd name="T26" fmla="*/ 82 w 140"/>
                  <a:gd name="T27" fmla="*/ 9 h 87"/>
                  <a:gd name="T28" fmla="*/ 91 w 140"/>
                  <a:gd name="T29" fmla="*/ 6 h 87"/>
                  <a:gd name="T30" fmla="*/ 102 w 140"/>
                  <a:gd name="T31" fmla="*/ 2 h 87"/>
                  <a:gd name="T32" fmla="*/ 111 w 140"/>
                  <a:gd name="T33" fmla="*/ 2 h 87"/>
                  <a:gd name="T34" fmla="*/ 127 w 140"/>
                  <a:gd name="T35" fmla="*/ 0 h 87"/>
                  <a:gd name="T36" fmla="*/ 140 w 140"/>
                  <a:gd name="T37" fmla="*/ 33 h 87"/>
                  <a:gd name="T38" fmla="*/ 131 w 140"/>
                  <a:gd name="T39" fmla="*/ 35 h 87"/>
                  <a:gd name="T40" fmla="*/ 120 w 140"/>
                  <a:gd name="T41" fmla="*/ 38 h 87"/>
                  <a:gd name="T42" fmla="*/ 109 w 140"/>
                  <a:gd name="T43" fmla="*/ 40 h 87"/>
                  <a:gd name="T44" fmla="*/ 98 w 140"/>
                  <a:gd name="T45" fmla="*/ 42 h 87"/>
                  <a:gd name="T46" fmla="*/ 89 w 140"/>
                  <a:gd name="T47" fmla="*/ 44 h 87"/>
                  <a:gd name="T48" fmla="*/ 80 w 140"/>
                  <a:gd name="T49" fmla="*/ 49 h 87"/>
                  <a:gd name="T50" fmla="*/ 73 w 140"/>
                  <a:gd name="T51" fmla="*/ 51 h 87"/>
                  <a:gd name="T52" fmla="*/ 67 w 140"/>
                  <a:gd name="T53" fmla="*/ 53 h 87"/>
                  <a:gd name="T54" fmla="*/ 60 w 140"/>
                  <a:gd name="T55" fmla="*/ 58 h 87"/>
                  <a:gd name="T56" fmla="*/ 53 w 140"/>
                  <a:gd name="T57" fmla="*/ 60 h 87"/>
                  <a:gd name="T58" fmla="*/ 47 w 140"/>
                  <a:gd name="T59" fmla="*/ 64 h 87"/>
                  <a:gd name="T60" fmla="*/ 42 w 140"/>
                  <a:gd name="T61" fmla="*/ 67 h 87"/>
                  <a:gd name="T62" fmla="*/ 35 w 140"/>
                  <a:gd name="T63" fmla="*/ 69 h 87"/>
                  <a:gd name="T64" fmla="*/ 31 w 140"/>
                  <a:gd name="T65" fmla="*/ 73 h 87"/>
                  <a:gd name="T66" fmla="*/ 26 w 140"/>
                  <a:gd name="T67" fmla="*/ 75 h 87"/>
                  <a:gd name="T68" fmla="*/ 22 w 140"/>
                  <a:gd name="T69" fmla="*/ 80 h 87"/>
                  <a:gd name="T70" fmla="*/ 20 w 140"/>
                  <a:gd name="T71" fmla="*/ 82 h 87"/>
                  <a:gd name="T72" fmla="*/ 18 w 140"/>
                  <a:gd name="T73" fmla="*/ 84 h 87"/>
                  <a:gd name="T74" fmla="*/ 13 w 140"/>
                  <a:gd name="T75" fmla="*/ 87 h 87"/>
                  <a:gd name="T76" fmla="*/ 0 w 140"/>
                  <a:gd name="T77" fmla="*/ 5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0" h="87">
                    <a:moveTo>
                      <a:pt x="0" y="53"/>
                    </a:moveTo>
                    <a:lnTo>
                      <a:pt x="4" y="49"/>
                    </a:lnTo>
                    <a:lnTo>
                      <a:pt x="6" y="47"/>
                    </a:lnTo>
                    <a:lnTo>
                      <a:pt x="13" y="42"/>
                    </a:lnTo>
                    <a:lnTo>
                      <a:pt x="18" y="38"/>
                    </a:lnTo>
                    <a:lnTo>
                      <a:pt x="22" y="35"/>
                    </a:lnTo>
                    <a:lnTo>
                      <a:pt x="29" y="31"/>
                    </a:lnTo>
                    <a:lnTo>
                      <a:pt x="33" y="29"/>
                    </a:lnTo>
                    <a:lnTo>
                      <a:pt x="40" y="24"/>
                    </a:lnTo>
                    <a:lnTo>
                      <a:pt x="47" y="22"/>
                    </a:lnTo>
                    <a:lnTo>
                      <a:pt x="53" y="18"/>
                    </a:lnTo>
                    <a:lnTo>
                      <a:pt x="62" y="15"/>
                    </a:lnTo>
                    <a:lnTo>
                      <a:pt x="73" y="11"/>
                    </a:lnTo>
                    <a:lnTo>
                      <a:pt x="82" y="9"/>
                    </a:lnTo>
                    <a:lnTo>
                      <a:pt x="91" y="6"/>
                    </a:lnTo>
                    <a:lnTo>
                      <a:pt x="102" y="2"/>
                    </a:lnTo>
                    <a:lnTo>
                      <a:pt x="111" y="2"/>
                    </a:lnTo>
                    <a:lnTo>
                      <a:pt x="127" y="0"/>
                    </a:lnTo>
                    <a:lnTo>
                      <a:pt x="140" y="33"/>
                    </a:lnTo>
                    <a:lnTo>
                      <a:pt x="131" y="35"/>
                    </a:lnTo>
                    <a:lnTo>
                      <a:pt x="120" y="38"/>
                    </a:lnTo>
                    <a:lnTo>
                      <a:pt x="109" y="40"/>
                    </a:lnTo>
                    <a:lnTo>
                      <a:pt x="98" y="42"/>
                    </a:lnTo>
                    <a:lnTo>
                      <a:pt x="89" y="44"/>
                    </a:lnTo>
                    <a:lnTo>
                      <a:pt x="80" y="49"/>
                    </a:lnTo>
                    <a:lnTo>
                      <a:pt x="73" y="51"/>
                    </a:lnTo>
                    <a:lnTo>
                      <a:pt x="67" y="53"/>
                    </a:lnTo>
                    <a:lnTo>
                      <a:pt x="60" y="58"/>
                    </a:lnTo>
                    <a:lnTo>
                      <a:pt x="53" y="60"/>
                    </a:lnTo>
                    <a:lnTo>
                      <a:pt x="47" y="64"/>
                    </a:lnTo>
                    <a:lnTo>
                      <a:pt x="42" y="67"/>
                    </a:lnTo>
                    <a:lnTo>
                      <a:pt x="35" y="69"/>
                    </a:lnTo>
                    <a:lnTo>
                      <a:pt x="31" y="73"/>
                    </a:lnTo>
                    <a:lnTo>
                      <a:pt x="26" y="75"/>
                    </a:lnTo>
                    <a:lnTo>
                      <a:pt x="22" y="80"/>
                    </a:lnTo>
                    <a:lnTo>
                      <a:pt x="20" y="82"/>
                    </a:lnTo>
                    <a:lnTo>
                      <a:pt x="18" y="84"/>
                    </a:lnTo>
                    <a:lnTo>
                      <a:pt x="13" y="8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9F9F9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50" name="Line 92"/>
              <p:cNvSpPr>
                <a:spLocks noChangeShapeType="1"/>
              </p:cNvSpPr>
              <p:nvPr/>
            </p:nvSpPr>
            <p:spPr bwMode="auto">
              <a:xfrm flipH="1">
                <a:off x="961" y="780"/>
                <a:ext cx="56" cy="6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51" name="Line 93"/>
              <p:cNvSpPr>
                <a:spLocks noChangeShapeType="1"/>
              </p:cNvSpPr>
              <p:nvPr/>
            </p:nvSpPr>
            <p:spPr bwMode="auto">
              <a:xfrm flipH="1" flipV="1">
                <a:off x="954" y="802"/>
                <a:ext cx="70" cy="2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52" name="Line 94"/>
              <p:cNvSpPr>
                <a:spLocks noChangeShapeType="1"/>
              </p:cNvSpPr>
              <p:nvPr/>
            </p:nvSpPr>
            <p:spPr bwMode="auto">
              <a:xfrm>
                <a:off x="1017" y="780"/>
                <a:ext cx="7" cy="4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53" name="Line 95"/>
              <p:cNvSpPr>
                <a:spLocks noChangeShapeType="1"/>
              </p:cNvSpPr>
              <p:nvPr/>
            </p:nvSpPr>
            <p:spPr bwMode="auto">
              <a:xfrm flipH="1">
                <a:off x="959" y="822"/>
                <a:ext cx="65" cy="2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54" name="Line 96"/>
              <p:cNvSpPr>
                <a:spLocks noChangeShapeType="1"/>
              </p:cNvSpPr>
              <p:nvPr/>
            </p:nvSpPr>
            <p:spPr bwMode="auto">
              <a:xfrm flipH="1" flipV="1">
                <a:off x="954" y="802"/>
                <a:ext cx="7" cy="4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55" name="Line 97"/>
              <p:cNvSpPr>
                <a:spLocks noChangeShapeType="1"/>
              </p:cNvSpPr>
              <p:nvPr/>
            </p:nvSpPr>
            <p:spPr bwMode="auto">
              <a:xfrm flipV="1">
                <a:off x="883" y="763"/>
                <a:ext cx="174" cy="74"/>
              </a:xfrm>
              <a:prstGeom prst="line">
                <a:avLst/>
              </a:prstGeom>
              <a:noFill/>
              <a:ln w="11113">
                <a:solidFill>
                  <a:srgbClr val="BFBFB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56" name="Line 98"/>
              <p:cNvSpPr>
                <a:spLocks noChangeShapeType="1"/>
              </p:cNvSpPr>
              <p:nvPr/>
            </p:nvSpPr>
            <p:spPr bwMode="auto">
              <a:xfrm flipV="1">
                <a:off x="882" y="763"/>
                <a:ext cx="179" cy="7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57" name="Freeform 99"/>
              <p:cNvSpPr>
                <a:spLocks/>
              </p:cNvSpPr>
              <p:nvPr/>
            </p:nvSpPr>
            <p:spPr bwMode="auto">
              <a:xfrm>
                <a:off x="879" y="719"/>
                <a:ext cx="105" cy="76"/>
              </a:xfrm>
              <a:custGeom>
                <a:avLst/>
                <a:gdLst>
                  <a:gd name="T0" fmla="*/ 0 w 105"/>
                  <a:gd name="T1" fmla="*/ 36 h 76"/>
                  <a:gd name="T2" fmla="*/ 76 w 105"/>
                  <a:gd name="T3" fmla="*/ 0 h 76"/>
                  <a:gd name="T4" fmla="*/ 105 w 105"/>
                  <a:gd name="T5" fmla="*/ 41 h 76"/>
                  <a:gd name="T6" fmla="*/ 29 w 105"/>
                  <a:gd name="T7" fmla="*/ 76 h 76"/>
                  <a:gd name="T8" fmla="*/ 0 w 105"/>
                  <a:gd name="T9" fmla="*/ 3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6">
                    <a:moveTo>
                      <a:pt x="0" y="36"/>
                    </a:moveTo>
                    <a:lnTo>
                      <a:pt x="76" y="0"/>
                    </a:lnTo>
                    <a:lnTo>
                      <a:pt x="105" y="41"/>
                    </a:lnTo>
                    <a:lnTo>
                      <a:pt x="29" y="7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BFD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58" name="Freeform 100"/>
              <p:cNvSpPr>
                <a:spLocks/>
              </p:cNvSpPr>
              <p:nvPr/>
            </p:nvSpPr>
            <p:spPr bwMode="auto">
              <a:xfrm>
                <a:off x="954" y="719"/>
                <a:ext cx="57" cy="45"/>
              </a:xfrm>
              <a:custGeom>
                <a:avLst/>
                <a:gdLst>
                  <a:gd name="T0" fmla="*/ 0 w 58"/>
                  <a:gd name="T1" fmla="*/ 0 h 45"/>
                  <a:gd name="T2" fmla="*/ 42 w 58"/>
                  <a:gd name="T3" fmla="*/ 25 h 45"/>
                  <a:gd name="T4" fmla="*/ 58 w 58"/>
                  <a:gd name="T5" fmla="*/ 45 h 45"/>
                  <a:gd name="T6" fmla="*/ 29 w 58"/>
                  <a:gd name="T7" fmla="*/ 41 h 45"/>
                  <a:gd name="T8" fmla="*/ 0 w 58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45">
                    <a:moveTo>
                      <a:pt x="0" y="0"/>
                    </a:moveTo>
                    <a:lnTo>
                      <a:pt x="42" y="25"/>
                    </a:lnTo>
                    <a:lnTo>
                      <a:pt x="58" y="45"/>
                    </a:lnTo>
                    <a:lnTo>
                      <a:pt x="29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59" name="Freeform 101"/>
              <p:cNvSpPr>
                <a:spLocks/>
              </p:cNvSpPr>
              <p:nvPr/>
            </p:nvSpPr>
            <p:spPr bwMode="auto">
              <a:xfrm>
                <a:off x="908" y="760"/>
                <a:ext cx="105" cy="35"/>
              </a:xfrm>
              <a:custGeom>
                <a:avLst/>
                <a:gdLst>
                  <a:gd name="T0" fmla="*/ 0 w 105"/>
                  <a:gd name="T1" fmla="*/ 35 h 35"/>
                  <a:gd name="T2" fmla="*/ 76 w 105"/>
                  <a:gd name="T3" fmla="*/ 0 h 35"/>
                  <a:gd name="T4" fmla="*/ 105 w 105"/>
                  <a:gd name="T5" fmla="*/ 4 h 35"/>
                  <a:gd name="T6" fmla="*/ 47 w 105"/>
                  <a:gd name="T7" fmla="*/ 28 h 35"/>
                  <a:gd name="T8" fmla="*/ 0 w 105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35">
                    <a:moveTo>
                      <a:pt x="0" y="35"/>
                    </a:moveTo>
                    <a:lnTo>
                      <a:pt x="76" y="0"/>
                    </a:lnTo>
                    <a:lnTo>
                      <a:pt x="105" y="4"/>
                    </a:lnTo>
                    <a:lnTo>
                      <a:pt x="47" y="28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9F9F9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60" name="Oval 102"/>
              <p:cNvSpPr>
                <a:spLocks noChangeArrowheads="1"/>
              </p:cNvSpPr>
              <p:nvPr/>
            </p:nvSpPr>
            <p:spPr bwMode="auto">
              <a:xfrm>
                <a:off x="902" y="749"/>
                <a:ext cx="25" cy="19"/>
              </a:xfrm>
              <a:prstGeom prst="ellipse">
                <a:avLst/>
              </a:prstGeom>
              <a:solidFill>
                <a:srgbClr val="3F7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61" name="Oval 103"/>
              <p:cNvSpPr>
                <a:spLocks noChangeArrowheads="1"/>
              </p:cNvSpPr>
              <p:nvPr/>
            </p:nvSpPr>
            <p:spPr bwMode="auto">
              <a:xfrm>
                <a:off x="931" y="738"/>
                <a:ext cx="27" cy="21"/>
              </a:xfrm>
              <a:prstGeom prst="ellipse">
                <a:avLst/>
              </a:prstGeom>
              <a:solidFill>
                <a:srgbClr val="3F7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62" name="Freeform 104"/>
              <p:cNvSpPr>
                <a:spLocks/>
              </p:cNvSpPr>
              <p:nvPr/>
            </p:nvSpPr>
            <p:spPr bwMode="auto">
              <a:xfrm>
                <a:off x="698" y="791"/>
                <a:ext cx="221" cy="155"/>
              </a:xfrm>
              <a:custGeom>
                <a:avLst/>
                <a:gdLst>
                  <a:gd name="T0" fmla="*/ 0 w 221"/>
                  <a:gd name="T1" fmla="*/ 71 h 155"/>
                  <a:gd name="T2" fmla="*/ 159 w 221"/>
                  <a:gd name="T3" fmla="*/ 0 h 155"/>
                  <a:gd name="T4" fmla="*/ 221 w 221"/>
                  <a:gd name="T5" fmla="*/ 84 h 155"/>
                  <a:gd name="T6" fmla="*/ 63 w 221"/>
                  <a:gd name="T7" fmla="*/ 155 h 155"/>
                  <a:gd name="T8" fmla="*/ 0 w 221"/>
                  <a:gd name="T9" fmla="*/ 71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155">
                    <a:moveTo>
                      <a:pt x="0" y="71"/>
                    </a:moveTo>
                    <a:lnTo>
                      <a:pt x="159" y="0"/>
                    </a:lnTo>
                    <a:lnTo>
                      <a:pt x="221" y="84"/>
                    </a:lnTo>
                    <a:lnTo>
                      <a:pt x="63" y="155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7F7F7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63" name="Line 105"/>
              <p:cNvSpPr>
                <a:spLocks noChangeShapeType="1"/>
              </p:cNvSpPr>
              <p:nvPr/>
            </p:nvSpPr>
            <p:spPr bwMode="auto">
              <a:xfrm>
                <a:off x="830" y="804"/>
                <a:ext cx="62" cy="8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64" name="Line 106"/>
              <p:cNvSpPr>
                <a:spLocks noChangeShapeType="1"/>
              </p:cNvSpPr>
              <p:nvPr/>
            </p:nvSpPr>
            <p:spPr bwMode="auto">
              <a:xfrm>
                <a:off x="803" y="815"/>
                <a:ext cx="63" cy="8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65" name="Line 107"/>
              <p:cNvSpPr>
                <a:spLocks noChangeShapeType="1"/>
              </p:cNvSpPr>
              <p:nvPr/>
            </p:nvSpPr>
            <p:spPr bwMode="auto">
              <a:xfrm>
                <a:off x="779" y="828"/>
                <a:ext cx="62" cy="8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66" name="Line 108"/>
              <p:cNvSpPr>
                <a:spLocks noChangeShapeType="1"/>
              </p:cNvSpPr>
              <p:nvPr/>
            </p:nvSpPr>
            <p:spPr bwMode="auto">
              <a:xfrm>
                <a:off x="750" y="836"/>
                <a:ext cx="64" cy="8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67" name="Line 109"/>
              <p:cNvSpPr>
                <a:spLocks noChangeShapeType="1"/>
              </p:cNvSpPr>
              <p:nvPr/>
            </p:nvSpPr>
            <p:spPr bwMode="auto">
              <a:xfrm>
                <a:off x="725" y="851"/>
                <a:ext cx="63" cy="8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68" name="Line 110"/>
              <p:cNvSpPr>
                <a:spLocks noChangeShapeType="1"/>
              </p:cNvSpPr>
              <p:nvPr/>
            </p:nvSpPr>
            <p:spPr bwMode="auto">
              <a:xfrm flipV="1">
                <a:off x="712" y="808"/>
                <a:ext cx="156" cy="7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69" name="Line 111"/>
              <p:cNvSpPr>
                <a:spLocks noChangeShapeType="1"/>
              </p:cNvSpPr>
              <p:nvPr/>
            </p:nvSpPr>
            <p:spPr bwMode="auto">
              <a:xfrm flipV="1">
                <a:off x="725" y="825"/>
                <a:ext cx="154" cy="7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70" name="Line 112"/>
              <p:cNvSpPr>
                <a:spLocks noChangeShapeType="1"/>
              </p:cNvSpPr>
              <p:nvPr/>
            </p:nvSpPr>
            <p:spPr bwMode="auto">
              <a:xfrm flipV="1">
                <a:off x="736" y="842"/>
                <a:ext cx="162" cy="6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71" name="Line 113"/>
              <p:cNvSpPr>
                <a:spLocks noChangeShapeType="1"/>
              </p:cNvSpPr>
              <p:nvPr/>
            </p:nvSpPr>
            <p:spPr bwMode="auto">
              <a:xfrm flipV="1">
                <a:off x="750" y="857"/>
                <a:ext cx="155" cy="7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72" name="Freeform 114"/>
              <p:cNvSpPr>
                <a:spLocks/>
              </p:cNvSpPr>
              <p:nvPr/>
            </p:nvSpPr>
            <p:spPr bwMode="auto">
              <a:xfrm>
                <a:off x="1024" y="653"/>
                <a:ext cx="220" cy="155"/>
              </a:xfrm>
              <a:custGeom>
                <a:avLst/>
                <a:gdLst>
                  <a:gd name="T0" fmla="*/ 0 w 220"/>
                  <a:gd name="T1" fmla="*/ 71 h 155"/>
                  <a:gd name="T2" fmla="*/ 158 w 220"/>
                  <a:gd name="T3" fmla="*/ 0 h 155"/>
                  <a:gd name="T4" fmla="*/ 220 w 220"/>
                  <a:gd name="T5" fmla="*/ 82 h 155"/>
                  <a:gd name="T6" fmla="*/ 62 w 220"/>
                  <a:gd name="T7" fmla="*/ 155 h 155"/>
                  <a:gd name="T8" fmla="*/ 0 w 220"/>
                  <a:gd name="T9" fmla="*/ 71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" h="155">
                    <a:moveTo>
                      <a:pt x="0" y="71"/>
                    </a:moveTo>
                    <a:lnTo>
                      <a:pt x="158" y="0"/>
                    </a:lnTo>
                    <a:lnTo>
                      <a:pt x="220" y="82"/>
                    </a:lnTo>
                    <a:lnTo>
                      <a:pt x="62" y="155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7F7F7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73" name="Line 115"/>
              <p:cNvSpPr>
                <a:spLocks noChangeShapeType="1"/>
              </p:cNvSpPr>
              <p:nvPr/>
            </p:nvSpPr>
            <p:spPr bwMode="auto">
              <a:xfrm>
                <a:off x="1155" y="664"/>
                <a:ext cx="63" cy="8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74" name="Line 116"/>
              <p:cNvSpPr>
                <a:spLocks noChangeShapeType="1"/>
              </p:cNvSpPr>
              <p:nvPr/>
            </p:nvSpPr>
            <p:spPr bwMode="auto">
              <a:xfrm>
                <a:off x="1129" y="677"/>
                <a:ext cx="63" cy="8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75" name="Line 117"/>
              <p:cNvSpPr>
                <a:spLocks noChangeShapeType="1"/>
              </p:cNvSpPr>
              <p:nvPr/>
            </p:nvSpPr>
            <p:spPr bwMode="auto">
              <a:xfrm>
                <a:off x="1102" y="688"/>
                <a:ext cx="65" cy="8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76" name="Line 118"/>
              <p:cNvSpPr>
                <a:spLocks noChangeShapeType="1"/>
              </p:cNvSpPr>
              <p:nvPr/>
            </p:nvSpPr>
            <p:spPr bwMode="auto">
              <a:xfrm>
                <a:off x="1075" y="699"/>
                <a:ext cx="65" cy="8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77" name="Line 119"/>
              <p:cNvSpPr>
                <a:spLocks noChangeShapeType="1"/>
              </p:cNvSpPr>
              <p:nvPr/>
            </p:nvSpPr>
            <p:spPr bwMode="auto">
              <a:xfrm>
                <a:off x="1051" y="713"/>
                <a:ext cx="62" cy="8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78" name="Line 120"/>
              <p:cNvSpPr>
                <a:spLocks noChangeShapeType="1"/>
              </p:cNvSpPr>
              <p:nvPr/>
            </p:nvSpPr>
            <p:spPr bwMode="auto">
              <a:xfrm flipV="1">
                <a:off x="1037" y="671"/>
                <a:ext cx="156" cy="7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79" name="Line 121"/>
              <p:cNvSpPr>
                <a:spLocks noChangeShapeType="1"/>
              </p:cNvSpPr>
              <p:nvPr/>
            </p:nvSpPr>
            <p:spPr bwMode="auto">
              <a:xfrm flipV="1">
                <a:off x="1051" y="686"/>
                <a:ext cx="153" cy="6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80" name="Line 122"/>
              <p:cNvSpPr>
                <a:spLocks noChangeShapeType="1"/>
              </p:cNvSpPr>
              <p:nvPr/>
            </p:nvSpPr>
            <p:spPr bwMode="auto">
              <a:xfrm flipV="1">
                <a:off x="1062" y="702"/>
                <a:ext cx="156" cy="7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81" name="Line 123"/>
              <p:cNvSpPr>
                <a:spLocks noChangeShapeType="1"/>
              </p:cNvSpPr>
              <p:nvPr/>
            </p:nvSpPr>
            <p:spPr bwMode="auto">
              <a:xfrm flipV="1">
                <a:off x="1075" y="719"/>
                <a:ext cx="156" cy="7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82" name="Freeform 124"/>
              <p:cNvSpPr>
                <a:spLocks/>
              </p:cNvSpPr>
              <p:nvPr/>
            </p:nvSpPr>
            <p:spPr bwMode="auto">
              <a:xfrm>
                <a:off x="926" y="771"/>
                <a:ext cx="51" cy="71"/>
              </a:xfrm>
              <a:custGeom>
                <a:avLst/>
                <a:gdLst>
                  <a:gd name="T0" fmla="*/ 18 w 51"/>
                  <a:gd name="T1" fmla="*/ 0 h 71"/>
                  <a:gd name="T2" fmla="*/ 51 w 51"/>
                  <a:gd name="T3" fmla="*/ 0 h 71"/>
                  <a:gd name="T4" fmla="*/ 44 w 51"/>
                  <a:gd name="T5" fmla="*/ 11 h 71"/>
                  <a:gd name="T6" fmla="*/ 42 w 51"/>
                  <a:gd name="T7" fmla="*/ 20 h 71"/>
                  <a:gd name="T8" fmla="*/ 38 w 51"/>
                  <a:gd name="T9" fmla="*/ 31 h 71"/>
                  <a:gd name="T10" fmla="*/ 38 w 51"/>
                  <a:gd name="T11" fmla="*/ 37 h 71"/>
                  <a:gd name="T12" fmla="*/ 38 w 51"/>
                  <a:gd name="T13" fmla="*/ 46 h 71"/>
                  <a:gd name="T14" fmla="*/ 38 w 51"/>
                  <a:gd name="T15" fmla="*/ 53 h 71"/>
                  <a:gd name="T16" fmla="*/ 38 w 51"/>
                  <a:gd name="T17" fmla="*/ 60 h 71"/>
                  <a:gd name="T18" fmla="*/ 38 w 51"/>
                  <a:gd name="T19" fmla="*/ 64 h 71"/>
                  <a:gd name="T20" fmla="*/ 40 w 51"/>
                  <a:gd name="T21" fmla="*/ 71 h 71"/>
                  <a:gd name="T22" fmla="*/ 4 w 51"/>
                  <a:gd name="T23" fmla="*/ 71 h 71"/>
                  <a:gd name="T24" fmla="*/ 2 w 51"/>
                  <a:gd name="T25" fmla="*/ 66 h 71"/>
                  <a:gd name="T26" fmla="*/ 2 w 51"/>
                  <a:gd name="T27" fmla="*/ 60 h 71"/>
                  <a:gd name="T28" fmla="*/ 2 w 51"/>
                  <a:gd name="T29" fmla="*/ 55 h 71"/>
                  <a:gd name="T30" fmla="*/ 0 w 51"/>
                  <a:gd name="T31" fmla="*/ 49 h 71"/>
                  <a:gd name="T32" fmla="*/ 2 w 51"/>
                  <a:gd name="T33" fmla="*/ 44 h 71"/>
                  <a:gd name="T34" fmla="*/ 2 w 51"/>
                  <a:gd name="T35" fmla="*/ 40 h 71"/>
                  <a:gd name="T36" fmla="*/ 2 w 51"/>
                  <a:gd name="T37" fmla="*/ 33 h 71"/>
                  <a:gd name="T38" fmla="*/ 4 w 51"/>
                  <a:gd name="T39" fmla="*/ 29 h 71"/>
                  <a:gd name="T40" fmla="*/ 6 w 51"/>
                  <a:gd name="T41" fmla="*/ 22 h 71"/>
                  <a:gd name="T42" fmla="*/ 9 w 51"/>
                  <a:gd name="T43" fmla="*/ 15 h 71"/>
                  <a:gd name="T44" fmla="*/ 11 w 51"/>
                  <a:gd name="T45" fmla="*/ 11 h 71"/>
                  <a:gd name="T46" fmla="*/ 15 w 51"/>
                  <a:gd name="T47" fmla="*/ 4 h 71"/>
                  <a:gd name="T48" fmla="*/ 18 w 51"/>
                  <a:gd name="T4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1" h="71">
                    <a:moveTo>
                      <a:pt x="18" y="0"/>
                    </a:moveTo>
                    <a:lnTo>
                      <a:pt x="51" y="0"/>
                    </a:lnTo>
                    <a:lnTo>
                      <a:pt x="44" y="11"/>
                    </a:lnTo>
                    <a:lnTo>
                      <a:pt x="42" y="20"/>
                    </a:lnTo>
                    <a:lnTo>
                      <a:pt x="38" y="31"/>
                    </a:lnTo>
                    <a:lnTo>
                      <a:pt x="38" y="37"/>
                    </a:lnTo>
                    <a:lnTo>
                      <a:pt x="38" y="46"/>
                    </a:lnTo>
                    <a:lnTo>
                      <a:pt x="38" y="53"/>
                    </a:lnTo>
                    <a:lnTo>
                      <a:pt x="38" y="60"/>
                    </a:lnTo>
                    <a:lnTo>
                      <a:pt x="38" y="64"/>
                    </a:lnTo>
                    <a:lnTo>
                      <a:pt x="40" y="71"/>
                    </a:lnTo>
                    <a:lnTo>
                      <a:pt x="4" y="71"/>
                    </a:lnTo>
                    <a:lnTo>
                      <a:pt x="2" y="66"/>
                    </a:lnTo>
                    <a:lnTo>
                      <a:pt x="2" y="60"/>
                    </a:lnTo>
                    <a:lnTo>
                      <a:pt x="2" y="55"/>
                    </a:lnTo>
                    <a:lnTo>
                      <a:pt x="0" y="49"/>
                    </a:lnTo>
                    <a:lnTo>
                      <a:pt x="2" y="44"/>
                    </a:lnTo>
                    <a:lnTo>
                      <a:pt x="2" y="40"/>
                    </a:lnTo>
                    <a:lnTo>
                      <a:pt x="2" y="33"/>
                    </a:lnTo>
                    <a:lnTo>
                      <a:pt x="4" y="29"/>
                    </a:lnTo>
                    <a:lnTo>
                      <a:pt x="6" y="22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5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5F5F5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83" name="Freeform 125"/>
              <p:cNvSpPr>
                <a:spLocks/>
              </p:cNvSpPr>
              <p:nvPr/>
            </p:nvSpPr>
            <p:spPr bwMode="auto">
              <a:xfrm>
                <a:off x="948" y="746"/>
                <a:ext cx="85" cy="69"/>
              </a:xfrm>
              <a:custGeom>
                <a:avLst/>
                <a:gdLst>
                  <a:gd name="T0" fmla="*/ 0 w 85"/>
                  <a:gd name="T1" fmla="*/ 62 h 69"/>
                  <a:gd name="T2" fmla="*/ 2 w 85"/>
                  <a:gd name="T3" fmla="*/ 58 h 69"/>
                  <a:gd name="T4" fmla="*/ 4 w 85"/>
                  <a:gd name="T5" fmla="*/ 49 h 69"/>
                  <a:gd name="T6" fmla="*/ 7 w 85"/>
                  <a:gd name="T7" fmla="*/ 42 h 69"/>
                  <a:gd name="T8" fmla="*/ 11 w 85"/>
                  <a:gd name="T9" fmla="*/ 36 h 69"/>
                  <a:gd name="T10" fmla="*/ 16 w 85"/>
                  <a:gd name="T11" fmla="*/ 31 h 69"/>
                  <a:gd name="T12" fmla="*/ 20 w 85"/>
                  <a:gd name="T13" fmla="*/ 25 h 69"/>
                  <a:gd name="T14" fmla="*/ 25 w 85"/>
                  <a:gd name="T15" fmla="*/ 20 h 69"/>
                  <a:gd name="T16" fmla="*/ 31 w 85"/>
                  <a:gd name="T17" fmla="*/ 16 h 69"/>
                  <a:gd name="T18" fmla="*/ 36 w 85"/>
                  <a:gd name="T19" fmla="*/ 11 h 69"/>
                  <a:gd name="T20" fmla="*/ 40 w 85"/>
                  <a:gd name="T21" fmla="*/ 9 h 69"/>
                  <a:gd name="T22" fmla="*/ 47 w 85"/>
                  <a:gd name="T23" fmla="*/ 5 h 69"/>
                  <a:gd name="T24" fmla="*/ 53 w 85"/>
                  <a:gd name="T25" fmla="*/ 2 h 69"/>
                  <a:gd name="T26" fmla="*/ 58 w 85"/>
                  <a:gd name="T27" fmla="*/ 0 h 69"/>
                  <a:gd name="T28" fmla="*/ 85 w 85"/>
                  <a:gd name="T29" fmla="*/ 7 h 69"/>
                  <a:gd name="T30" fmla="*/ 78 w 85"/>
                  <a:gd name="T31" fmla="*/ 11 h 69"/>
                  <a:gd name="T32" fmla="*/ 71 w 85"/>
                  <a:gd name="T33" fmla="*/ 16 h 69"/>
                  <a:gd name="T34" fmla="*/ 67 w 85"/>
                  <a:gd name="T35" fmla="*/ 18 h 69"/>
                  <a:gd name="T36" fmla="*/ 60 w 85"/>
                  <a:gd name="T37" fmla="*/ 22 h 69"/>
                  <a:gd name="T38" fmla="*/ 56 w 85"/>
                  <a:gd name="T39" fmla="*/ 25 h 69"/>
                  <a:gd name="T40" fmla="*/ 53 w 85"/>
                  <a:gd name="T41" fmla="*/ 29 h 69"/>
                  <a:gd name="T42" fmla="*/ 49 w 85"/>
                  <a:gd name="T43" fmla="*/ 34 h 69"/>
                  <a:gd name="T44" fmla="*/ 45 w 85"/>
                  <a:gd name="T45" fmla="*/ 38 h 69"/>
                  <a:gd name="T46" fmla="*/ 40 w 85"/>
                  <a:gd name="T47" fmla="*/ 42 h 69"/>
                  <a:gd name="T48" fmla="*/ 38 w 85"/>
                  <a:gd name="T49" fmla="*/ 49 h 69"/>
                  <a:gd name="T50" fmla="*/ 33 w 85"/>
                  <a:gd name="T51" fmla="*/ 56 h 69"/>
                  <a:gd name="T52" fmla="*/ 31 w 85"/>
                  <a:gd name="T53" fmla="*/ 60 h 69"/>
                  <a:gd name="T54" fmla="*/ 29 w 85"/>
                  <a:gd name="T55" fmla="*/ 65 h 69"/>
                  <a:gd name="T56" fmla="*/ 29 w 85"/>
                  <a:gd name="T57" fmla="*/ 69 h 69"/>
                  <a:gd name="T58" fmla="*/ 0 w 85"/>
                  <a:gd name="T59" fmla="*/ 6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5" h="69">
                    <a:moveTo>
                      <a:pt x="0" y="62"/>
                    </a:moveTo>
                    <a:lnTo>
                      <a:pt x="2" y="58"/>
                    </a:lnTo>
                    <a:lnTo>
                      <a:pt x="4" y="49"/>
                    </a:lnTo>
                    <a:lnTo>
                      <a:pt x="7" y="42"/>
                    </a:lnTo>
                    <a:lnTo>
                      <a:pt x="11" y="36"/>
                    </a:lnTo>
                    <a:lnTo>
                      <a:pt x="16" y="31"/>
                    </a:lnTo>
                    <a:lnTo>
                      <a:pt x="20" y="25"/>
                    </a:lnTo>
                    <a:lnTo>
                      <a:pt x="25" y="20"/>
                    </a:lnTo>
                    <a:lnTo>
                      <a:pt x="31" y="16"/>
                    </a:lnTo>
                    <a:lnTo>
                      <a:pt x="36" y="11"/>
                    </a:lnTo>
                    <a:lnTo>
                      <a:pt x="40" y="9"/>
                    </a:lnTo>
                    <a:lnTo>
                      <a:pt x="47" y="5"/>
                    </a:lnTo>
                    <a:lnTo>
                      <a:pt x="53" y="2"/>
                    </a:lnTo>
                    <a:lnTo>
                      <a:pt x="58" y="0"/>
                    </a:lnTo>
                    <a:lnTo>
                      <a:pt x="85" y="7"/>
                    </a:lnTo>
                    <a:lnTo>
                      <a:pt x="78" y="11"/>
                    </a:lnTo>
                    <a:lnTo>
                      <a:pt x="71" y="16"/>
                    </a:lnTo>
                    <a:lnTo>
                      <a:pt x="67" y="18"/>
                    </a:lnTo>
                    <a:lnTo>
                      <a:pt x="60" y="22"/>
                    </a:lnTo>
                    <a:lnTo>
                      <a:pt x="56" y="25"/>
                    </a:lnTo>
                    <a:lnTo>
                      <a:pt x="53" y="29"/>
                    </a:lnTo>
                    <a:lnTo>
                      <a:pt x="49" y="34"/>
                    </a:lnTo>
                    <a:lnTo>
                      <a:pt x="45" y="38"/>
                    </a:lnTo>
                    <a:lnTo>
                      <a:pt x="40" y="42"/>
                    </a:lnTo>
                    <a:lnTo>
                      <a:pt x="38" y="49"/>
                    </a:lnTo>
                    <a:lnTo>
                      <a:pt x="33" y="56"/>
                    </a:lnTo>
                    <a:lnTo>
                      <a:pt x="31" y="60"/>
                    </a:lnTo>
                    <a:lnTo>
                      <a:pt x="29" y="65"/>
                    </a:lnTo>
                    <a:lnTo>
                      <a:pt x="29" y="6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FBFB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</p:grpSp>
        <p:sp>
          <p:nvSpPr>
            <p:cNvPr id="9" name="Freeform 127"/>
            <p:cNvSpPr>
              <a:spLocks noEditPoints="1"/>
            </p:cNvSpPr>
            <p:nvPr/>
          </p:nvSpPr>
          <p:spPr bwMode="auto">
            <a:xfrm>
              <a:off x="2928463" y="1988298"/>
              <a:ext cx="1806757" cy="1597084"/>
            </a:xfrm>
            <a:custGeom>
              <a:avLst/>
              <a:gdLst>
                <a:gd name="T0" fmla="*/ 0 w 823"/>
                <a:gd name="T1" fmla="*/ 1337 h 1344"/>
                <a:gd name="T2" fmla="*/ 814 w 823"/>
                <a:gd name="T3" fmla="*/ 5 h 1344"/>
                <a:gd name="T4" fmla="*/ 816 w 823"/>
                <a:gd name="T5" fmla="*/ 2 h 1344"/>
                <a:gd name="T6" fmla="*/ 818 w 823"/>
                <a:gd name="T7" fmla="*/ 2 h 1344"/>
                <a:gd name="T8" fmla="*/ 818 w 823"/>
                <a:gd name="T9" fmla="*/ 2 h 1344"/>
                <a:gd name="T10" fmla="*/ 820 w 823"/>
                <a:gd name="T11" fmla="*/ 2 h 1344"/>
                <a:gd name="T12" fmla="*/ 823 w 823"/>
                <a:gd name="T13" fmla="*/ 5 h 1344"/>
                <a:gd name="T14" fmla="*/ 823 w 823"/>
                <a:gd name="T15" fmla="*/ 7 h 1344"/>
                <a:gd name="T16" fmla="*/ 823 w 823"/>
                <a:gd name="T17" fmla="*/ 7 h 1344"/>
                <a:gd name="T18" fmla="*/ 823 w 823"/>
                <a:gd name="T19" fmla="*/ 9 h 1344"/>
                <a:gd name="T20" fmla="*/ 9 w 823"/>
                <a:gd name="T21" fmla="*/ 1342 h 1344"/>
                <a:gd name="T22" fmla="*/ 7 w 823"/>
                <a:gd name="T23" fmla="*/ 1344 h 1344"/>
                <a:gd name="T24" fmla="*/ 7 w 823"/>
                <a:gd name="T25" fmla="*/ 1344 h 1344"/>
                <a:gd name="T26" fmla="*/ 5 w 823"/>
                <a:gd name="T27" fmla="*/ 1344 h 1344"/>
                <a:gd name="T28" fmla="*/ 2 w 823"/>
                <a:gd name="T29" fmla="*/ 1344 h 1344"/>
                <a:gd name="T30" fmla="*/ 0 w 823"/>
                <a:gd name="T31" fmla="*/ 1344 h 1344"/>
                <a:gd name="T32" fmla="*/ 0 w 823"/>
                <a:gd name="T33" fmla="*/ 1342 h 1344"/>
                <a:gd name="T34" fmla="*/ 0 w 823"/>
                <a:gd name="T35" fmla="*/ 1340 h 1344"/>
                <a:gd name="T36" fmla="*/ 0 w 823"/>
                <a:gd name="T37" fmla="*/ 1337 h 1344"/>
                <a:gd name="T38" fmla="*/ 0 w 823"/>
                <a:gd name="T39" fmla="*/ 1337 h 1344"/>
                <a:gd name="T40" fmla="*/ 733 w 823"/>
                <a:gd name="T41" fmla="*/ 51 h 1344"/>
                <a:gd name="T42" fmla="*/ 823 w 823"/>
                <a:gd name="T43" fmla="*/ 0 h 1344"/>
                <a:gd name="T44" fmla="*/ 818 w 823"/>
                <a:gd name="T45" fmla="*/ 103 h 1344"/>
                <a:gd name="T46" fmla="*/ 818 w 823"/>
                <a:gd name="T47" fmla="*/ 105 h 1344"/>
                <a:gd name="T48" fmla="*/ 818 w 823"/>
                <a:gd name="T49" fmla="*/ 107 h 1344"/>
                <a:gd name="T50" fmla="*/ 816 w 823"/>
                <a:gd name="T51" fmla="*/ 107 h 1344"/>
                <a:gd name="T52" fmla="*/ 814 w 823"/>
                <a:gd name="T53" fmla="*/ 107 h 1344"/>
                <a:gd name="T54" fmla="*/ 811 w 823"/>
                <a:gd name="T55" fmla="*/ 107 h 1344"/>
                <a:gd name="T56" fmla="*/ 811 w 823"/>
                <a:gd name="T57" fmla="*/ 105 h 1344"/>
                <a:gd name="T58" fmla="*/ 809 w 823"/>
                <a:gd name="T59" fmla="*/ 105 h 1344"/>
                <a:gd name="T60" fmla="*/ 809 w 823"/>
                <a:gd name="T61" fmla="*/ 103 h 1344"/>
                <a:gd name="T62" fmla="*/ 814 w 823"/>
                <a:gd name="T63" fmla="*/ 7 h 1344"/>
                <a:gd name="T64" fmla="*/ 820 w 823"/>
                <a:gd name="T65" fmla="*/ 11 h 1344"/>
                <a:gd name="T66" fmla="*/ 738 w 823"/>
                <a:gd name="T67" fmla="*/ 58 h 1344"/>
                <a:gd name="T68" fmla="*/ 736 w 823"/>
                <a:gd name="T69" fmla="*/ 58 h 1344"/>
                <a:gd name="T70" fmla="*/ 733 w 823"/>
                <a:gd name="T71" fmla="*/ 58 h 1344"/>
                <a:gd name="T72" fmla="*/ 733 w 823"/>
                <a:gd name="T73" fmla="*/ 58 h 1344"/>
                <a:gd name="T74" fmla="*/ 731 w 823"/>
                <a:gd name="T75" fmla="*/ 56 h 1344"/>
                <a:gd name="T76" fmla="*/ 731 w 823"/>
                <a:gd name="T77" fmla="*/ 56 h 1344"/>
                <a:gd name="T78" fmla="*/ 731 w 823"/>
                <a:gd name="T79" fmla="*/ 54 h 1344"/>
                <a:gd name="T80" fmla="*/ 731 w 823"/>
                <a:gd name="T81" fmla="*/ 51 h 1344"/>
                <a:gd name="T82" fmla="*/ 733 w 823"/>
                <a:gd name="T83" fmla="*/ 51 h 1344"/>
                <a:gd name="T84" fmla="*/ 733 w 823"/>
                <a:gd name="T85" fmla="*/ 51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23" h="1344">
                  <a:moveTo>
                    <a:pt x="0" y="1337"/>
                  </a:moveTo>
                  <a:lnTo>
                    <a:pt x="814" y="5"/>
                  </a:lnTo>
                  <a:lnTo>
                    <a:pt x="816" y="2"/>
                  </a:lnTo>
                  <a:lnTo>
                    <a:pt x="818" y="2"/>
                  </a:lnTo>
                  <a:lnTo>
                    <a:pt x="818" y="2"/>
                  </a:lnTo>
                  <a:lnTo>
                    <a:pt x="820" y="2"/>
                  </a:lnTo>
                  <a:lnTo>
                    <a:pt x="823" y="5"/>
                  </a:lnTo>
                  <a:lnTo>
                    <a:pt x="823" y="7"/>
                  </a:lnTo>
                  <a:lnTo>
                    <a:pt x="823" y="7"/>
                  </a:lnTo>
                  <a:lnTo>
                    <a:pt x="823" y="9"/>
                  </a:lnTo>
                  <a:lnTo>
                    <a:pt x="9" y="1342"/>
                  </a:lnTo>
                  <a:lnTo>
                    <a:pt x="7" y="1344"/>
                  </a:lnTo>
                  <a:lnTo>
                    <a:pt x="7" y="1344"/>
                  </a:lnTo>
                  <a:lnTo>
                    <a:pt x="5" y="1344"/>
                  </a:lnTo>
                  <a:lnTo>
                    <a:pt x="2" y="1344"/>
                  </a:lnTo>
                  <a:lnTo>
                    <a:pt x="0" y="1344"/>
                  </a:lnTo>
                  <a:lnTo>
                    <a:pt x="0" y="1342"/>
                  </a:lnTo>
                  <a:lnTo>
                    <a:pt x="0" y="1340"/>
                  </a:lnTo>
                  <a:lnTo>
                    <a:pt x="0" y="1337"/>
                  </a:lnTo>
                  <a:lnTo>
                    <a:pt x="0" y="1337"/>
                  </a:lnTo>
                  <a:close/>
                  <a:moveTo>
                    <a:pt x="733" y="51"/>
                  </a:moveTo>
                  <a:lnTo>
                    <a:pt x="823" y="0"/>
                  </a:lnTo>
                  <a:lnTo>
                    <a:pt x="818" y="103"/>
                  </a:lnTo>
                  <a:lnTo>
                    <a:pt x="818" y="105"/>
                  </a:lnTo>
                  <a:lnTo>
                    <a:pt x="818" y="107"/>
                  </a:lnTo>
                  <a:lnTo>
                    <a:pt x="816" y="107"/>
                  </a:lnTo>
                  <a:lnTo>
                    <a:pt x="814" y="107"/>
                  </a:lnTo>
                  <a:lnTo>
                    <a:pt x="811" y="107"/>
                  </a:lnTo>
                  <a:lnTo>
                    <a:pt x="811" y="105"/>
                  </a:lnTo>
                  <a:lnTo>
                    <a:pt x="809" y="105"/>
                  </a:lnTo>
                  <a:lnTo>
                    <a:pt x="809" y="103"/>
                  </a:lnTo>
                  <a:lnTo>
                    <a:pt x="814" y="7"/>
                  </a:lnTo>
                  <a:lnTo>
                    <a:pt x="820" y="11"/>
                  </a:lnTo>
                  <a:lnTo>
                    <a:pt x="738" y="58"/>
                  </a:lnTo>
                  <a:lnTo>
                    <a:pt x="736" y="58"/>
                  </a:lnTo>
                  <a:lnTo>
                    <a:pt x="733" y="58"/>
                  </a:lnTo>
                  <a:lnTo>
                    <a:pt x="733" y="58"/>
                  </a:lnTo>
                  <a:lnTo>
                    <a:pt x="731" y="56"/>
                  </a:lnTo>
                  <a:lnTo>
                    <a:pt x="731" y="56"/>
                  </a:lnTo>
                  <a:lnTo>
                    <a:pt x="731" y="54"/>
                  </a:lnTo>
                  <a:lnTo>
                    <a:pt x="731" y="51"/>
                  </a:lnTo>
                  <a:lnTo>
                    <a:pt x="733" y="51"/>
                  </a:lnTo>
                  <a:lnTo>
                    <a:pt x="733" y="51"/>
                  </a:lnTo>
                  <a:close/>
                </a:path>
              </a:pathLst>
            </a:custGeom>
            <a:solidFill>
              <a:srgbClr val="FFFF00"/>
            </a:solidFill>
            <a:ln w="9525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" name="Freeform 128"/>
            <p:cNvSpPr>
              <a:spLocks noEditPoints="1"/>
            </p:cNvSpPr>
            <p:nvPr/>
          </p:nvSpPr>
          <p:spPr bwMode="auto">
            <a:xfrm>
              <a:off x="773738" y="1759293"/>
              <a:ext cx="762852" cy="988884"/>
            </a:xfrm>
            <a:custGeom>
              <a:avLst/>
              <a:gdLst>
                <a:gd name="T0" fmla="*/ 9 w 584"/>
                <a:gd name="T1" fmla="*/ 3 h 792"/>
                <a:gd name="T2" fmla="*/ 559 w 584"/>
                <a:gd name="T3" fmla="*/ 752 h 792"/>
                <a:gd name="T4" fmla="*/ 562 w 584"/>
                <a:gd name="T5" fmla="*/ 755 h 792"/>
                <a:gd name="T6" fmla="*/ 562 w 584"/>
                <a:gd name="T7" fmla="*/ 757 h 792"/>
                <a:gd name="T8" fmla="*/ 559 w 584"/>
                <a:gd name="T9" fmla="*/ 759 h 792"/>
                <a:gd name="T10" fmla="*/ 559 w 584"/>
                <a:gd name="T11" fmla="*/ 759 h 792"/>
                <a:gd name="T12" fmla="*/ 557 w 584"/>
                <a:gd name="T13" fmla="*/ 761 h 792"/>
                <a:gd name="T14" fmla="*/ 555 w 584"/>
                <a:gd name="T15" fmla="*/ 761 h 792"/>
                <a:gd name="T16" fmla="*/ 553 w 584"/>
                <a:gd name="T17" fmla="*/ 759 h 792"/>
                <a:gd name="T18" fmla="*/ 553 w 584"/>
                <a:gd name="T19" fmla="*/ 759 h 792"/>
                <a:gd name="T20" fmla="*/ 0 w 584"/>
                <a:gd name="T21" fmla="*/ 7 h 792"/>
                <a:gd name="T22" fmla="*/ 0 w 584"/>
                <a:gd name="T23" fmla="*/ 7 h 792"/>
                <a:gd name="T24" fmla="*/ 0 w 584"/>
                <a:gd name="T25" fmla="*/ 5 h 792"/>
                <a:gd name="T26" fmla="*/ 0 w 584"/>
                <a:gd name="T27" fmla="*/ 3 h 792"/>
                <a:gd name="T28" fmla="*/ 2 w 584"/>
                <a:gd name="T29" fmla="*/ 3 h 792"/>
                <a:gd name="T30" fmla="*/ 2 w 584"/>
                <a:gd name="T31" fmla="*/ 0 h 792"/>
                <a:gd name="T32" fmla="*/ 4 w 584"/>
                <a:gd name="T33" fmla="*/ 0 h 792"/>
                <a:gd name="T34" fmla="*/ 7 w 584"/>
                <a:gd name="T35" fmla="*/ 0 h 792"/>
                <a:gd name="T36" fmla="*/ 9 w 584"/>
                <a:gd name="T37" fmla="*/ 3 h 792"/>
                <a:gd name="T38" fmla="*/ 9 w 584"/>
                <a:gd name="T39" fmla="*/ 3 h 792"/>
                <a:gd name="T40" fmla="*/ 573 w 584"/>
                <a:gd name="T41" fmla="*/ 732 h 792"/>
                <a:gd name="T42" fmla="*/ 584 w 584"/>
                <a:gd name="T43" fmla="*/ 792 h 792"/>
                <a:gd name="T44" fmla="*/ 528 w 584"/>
                <a:gd name="T45" fmla="*/ 766 h 792"/>
                <a:gd name="T46" fmla="*/ 573 w 584"/>
                <a:gd name="T47" fmla="*/ 732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4" h="792">
                  <a:moveTo>
                    <a:pt x="9" y="3"/>
                  </a:moveTo>
                  <a:lnTo>
                    <a:pt x="559" y="752"/>
                  </a:lnTo>
                  <a:lnTo>
                    <a:pt x="562" y="755"/>
                  </a:lnTo>
                  <a:lnTo>
                    <a:pt x="562" y="757"/>
                  </a:lnTo>
                  <a:lnTo>
                    <a:pt x="559" y="759"/>
                  </a:lnTo>
                  <a:lnTo>
                    <a:pt x="559" y="759"/>
                  </a:lnTo>
                  <a:lnTo>
                    <a:pt x="557" y="761"/>
                  </a:lnTo>
                  <a:lnTo>
                    <a:pt x="555" y="761"/>
                  </a:lnTo>
                  <a:lnTo>
                    <a:pt x="553" y="759"/>
                  </a:lnTo>
                  <a:lnTo>
                    <a:pt x="553" y="75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3"/>
                  </a:lnTo>
                  <a:lnTo>
                    <a:pt x="9" y="3"/>
                  </a:lnTo>
                  <a:close/>
                  <a:moveTo>
                    <a:pt x="573" y="732"/>
                  </a:moveTo>
                  <a:lnTo>
                    <a:pt x="584" y="792"/>
                  </a:lnTo>
                  <a:lnTo>
                    <a:pt x="528" y="766"/>
                  </a:lnTo>
                  <a:lnTo>
                    <a:pt x="573" y="732"/>
                  </a:lnTo>
                  <a:close/>
                </a:path>
              </a:pathLst>
            </a:custGeom>
            <a:solidFill>
              <a:srgbClr val="FFFF00"/>
            </a:solidFill>
            <a:ln w="9525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1" name="Freeform 129"/>
            <p:cNvSpPr>
              <a:spLocks noEditPoints="1"/>
            </p:cNvSpPr>
            <p:nvPr/>
          </p:nvSpPr>
          <p:spPr bwMode="auto">
            <a:xfrm>
              <a:off x="1459265" y="1957070"/>
              <a:ext cx="166549" cy="728651"/>
            </a:xfrm>
            <a:custGeom>
              <a:avLst/>
              <a:gdLst>
                <a:gd name="T0" fmla="*/ 9 w 127"/>
                <a:gd name="T1" fmla="*/ 5 h 583"/>
                <a:gd name="T2" fmla="*/ 107 w 127"/>
                <a:gd name="T3" fmla="*/ 536 h 583"/>
                <a:gd name="T4" fmla="*/ 107 w 127"/>
                <a:gd name="T5" fmla="*/ 539 h 583"/>
                <a:gd name="T6" fmla="*/ 105 w 127"/>
                <a:gd name="T7" fmla="*/ 541 h 583"/>
                <a:gd name="T8" fmla="*/ 105 w 127"/>
                <a:gd name="T9" fmla="*/ 541 h 583"/>
                <a:gd name="T10" fmla="*/ 102 w 127"/>
                <a:gd name="T11" fmla="*/ 541 h 583"/>
                <a:gd name="T12" fmla="*/ 100 w 127"/>
                <a:gd name="T13" fmla="*/ 541 h 583"/>
                <a:gd name="T14" fmla="*/ 98 w 127"/>
                <a:gd name="T15" fmla="*/ 541 h 583"/>
                <a:gd name="T16" fmla="*/ 98 w 127"/>
                <a:gd name="T17" fmla="*/ 541 h 583"/>
                <a:gd name="T18" fmla="*/ 98 w 127"/>
                <a:gd name="T19" fmla="*/ 539 h 583"/>
                <a:gd name="T20" fmla="*/ 0 w 127"/>
                <a:gd name="T21" fmla="*/ 5 h 583"/>
                <a:gd name="T22" fmla="*/ 0 w 127"/>
                <a:gd name="T23" fmla="*/ 5 h 583"/>
                <a:gd name="T24" fmla="*/ 0 w 127"/>
                <a:gd name="T25" fmla="*/ 3 h 583"/>
                <a:gd name="T26" fmla="*/ 2 w 127"/>
                <a:gd name="T27" fmla="*/ 0 h 583"/>
                <a:gd name="T28" fmla="*/ 4 w 127"/>
                <a:gd name="T29" fmla="*/ 0 h 583"/>
                <a:gd name="T30" fmla="*/ 4 w 127"/>
                <a:gd name="T31" fmla="*/ 0 h 583"/>
                <a:gd name="T32" fmla="*/ 7 w 127"/>
                <a:gd name="T33" fmla="*/ 0 h 583"/>
                <a:gd name="T34" fmla="*/ 9 w 127"/>
                <a:gd name="T35" fmla="*/ 3 h 583"/>
                <a:gd name="T36" fmla="*/ 9 w 127"/>
                <a:gd name="T37" fmla="*/ 5 h 583"/>
                <a:gd name="T38" fmla="*/ 9 w 127"/>
                <a:gd name="T39" fmla="*/ 5 h 583"/>
                <a:gd name="T40" fmla="*/ 127 w 127"/>
                <a:gd name="T41" fmla="*/ 523 h 583"/>
                <a:gd name="T42" fmla="*/ 109 w 127"/>
                <a:gd name="T43" fmla="*/ 583 h 583"/>
                <a:gd name="T44" fmla="*/ 73 w 127"/>
                <a:gd name="T45" fmla="*/ 534 h 583"/>
                <a:gd name="T46" fmla="*/ 127 w 127"/>
                <a:gd name="T47" fmla="*/ 523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7" h="583">
                  <a:moveTo>
                    <a:pt x="9" y="5"/>
                  </a:moveTo>
                  <a:lnTo>
                    <a:pt x="107" y="536"/>
                  </a:lnTo>
                  <a:lnTo>
                    <a:pt x="107" y="539"/>
                  </a:lnTo>
                  <a:lnTo>
                    <a:pt x="105" y="541"/>
                  </a:lnTo>
                  <a:lnTo>
                    <a:pt x="105" y="541"/>
                  </a:lnTo>
                  <a:lnTo>
                    <a:pt x="102" y="541"/>
                  </a:lnTo>
                  <a:lnTo>
                    <a:pt x="100" y="541"/>
                  </a:lnTo>
                  <a:lnTo>
                    <a:pt x="98" y="541"/>
                  </a:lnTo>
                  <a:lnTo>
                    <a:pt x="98" y="541"/>
                  </a:lnTo>
                  <a:lnTo>
                    <a:pt x="98" y="539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3"/>
                  </a:lnTo>
                  <a:lnTo>
                    <a:pt x="9" y="5"/>
                  </a:lnTo>
                  <a:lnTo>
                    <a:pt x="9" y="5"/>
                  </a:lnTo>
                  <a:close/>
                  <a:moveTo>
                    <a:pt x="127" y="523"/>
                  </a:moveTo>
                  <a:lnTo>
                    <a:pt x="109" y="583"/>
                  </a:lnTo>
                  <a:lnTo>
                    <a:pt x="73" y="534"/>
                  </a:lnTo>
                  <a:lnTo>
                    <a:pt x="127" y="523"/>
                  </a:lnTo>
                  <a:close/>
                </a:path>
              </a:pathLst>
            </a:custGeom>
            <a:solidFill>
              <a:srgbClr val="FFFF00"/>
            </a:solidFill>
            <a:ln w="9525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2" name="Freeform 130"/>
            <p:cNvSpPr>
              <a:spLocks noEditPoints="1"/>
            </p:cNvSpPr>
            <p:nvPr/>
          </p:nvSpPr>
          <p:spPr bwMode="auto">
            <a:xfrm>
              <a:off x="1657042" y="1563004"/>
              <a:ext cx="364325" cy="1122718"/>
            </a:xfrm>
            <a:custGeom>
              <a:avLst/>
              <a:gdLst>
                <a:gd name="T0" fmla="*/ 279 w 279"/>
                <a:gd name="T1" fmla="*/ 5 h 899"/>
                <a:gd name="T2" fmla="*/ 29 w 279"/>
                <a:gd name="T3" fmla="*/ 857 h 899"/>
                <a:gd name="T4" fmla="*/ 29 w 279"/>
                <a:gd name="T5" fmla="*/ 857 h 899"/>
                <a:gd name="T6" fmla="*/ 27 w 279"/>
                <a:gd name="T7" fmla="*/ 859 h 899"/>
                <a:gd name="T8" fmla="*/ 25 w 279"/>
                <a:gd name="T9" fmla="*/ 859 h 899"/>
                <a:gd name="T10" fmla="*/ 25 w 279"/>
                <a:gd name="T11" fmla="*/ 859 h 899"/>
                <a:gd name="T12" fmla="*/ 23 w 279"/>
                <a:gd name="T13" fmla="*/ 859 h 899"/>
                <a:gd name="T14" fmla="*/ 20 w 279"/>
                <a:gd name="T15" fmla="*/ 857 h 899"/>
                <a:gd name="T16" fmla="*/ 20 w 279"/>
                <a:gd name="T17" fmla="*/ 855 h 899"/>
                <a:gd name="T18" fmla="*/ 20 w 279"/>
                <a:gd name="T19" fmla="*/ 852 h 899"/>
                <a:gd name="T20" fmla="*/ 270 w 279"/>
                <a:gd name="T21" fmla="*/ 3 h 899"/>
                <a:gd name="T22" fmla="*/ 270 w 279"/>
                <a:gd name="T23" fmla="*/ 3 h 899"/>
                <a:gd name="T24" fmla="*/ 272 w 279"/>
                <a:gd name="T25" fmla="*/ 0 h 899"/>
                <a:gd name="T26" fmla="*/ 275 w 279"/>
                <a:gd name="T27" fmla="*/ 0 h 899"/>
                <a:gd name="T28" fmla="*/ 277 w 279"/>
                <a:gd name="T29" fmla="*/ 0 h 899"/>
                <a:gd name="T30" fmla="*/ 277 w 279"/>
                <a:gd name="T31" fmla="*/ 0 h 899"/>
                <a:gd name="T32" fmla="*/ 279 w 279"/>
                <a:gd name="T33" fmla="*/ 3 h 899"/>
                <a:gd name="T34" fmla="*/ 279 w 279"/>
                <a:gd name="T35" fmla="*/ 5 h 899"/>
                <a:gd name="T36" fmla="*/ 279 w 279"/>
                <a:gd name="T37" fmla="*/ 5 h 899"/>
                <a:gd name="T38" fmla="*/ 279 w 279"/>
                <a:gd name="T39" fmla="*/ 5 h 899"/>
                <a:gd name="T40" fmla="*/ 54 w 279"/>
                <a:gd name="T41" fmla="*/ 852 h 899"/>
                <a:gd name="T42" fmla="*/ 12 w 279"/>
                <a:gd name="T43" fmla="*/ 899 h 899"/>
                <a:gd name="T44" fmla="*/ 0 w 279"/>
                <a:gd name="T45" fmla="*/ 837 h 899"/>
                <a:gd name="T46" fmla="*/ 54 w 279"/>
                <a:gd name="T47" fmla="*/ 852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9" h="899">
                  <a:moveTo>
                    <a:pt x="279" y="5"/>
                  </a:moveTo>
                  <a:lnTo>
                    <a:pt x="29" y="857"/>
                  </a:lnTo>
                  <a:lnTo>
                    <a:pt x="29" y="857"/>
                  </a:lnTo>
                  <a:lnTo>
                    <a:pt x="27" y="859"/>
                  </a:lnTo>
                  <a:lnTo>
                    <a:pt x="25" y="859"/>
                  </a:lnTo>
                  <a:lnTo>
                    <a:pt x="25" y="859"/>
                  </a:lnTo>
                  <a:lnTo>
                    <a:pt x="23" y="859"/>
                  </a:lnTo>
                  <a:lnTo>
                    <a:pt x="20" y="857"/>
                  </a:lnTo>
                  <a:lnTo>
                    <a:pt x="20" y="855"/>
                  </a:lnTo>
                  <a:lnTo>
                    <a:pt x="20" y="852"/>
                  </a:lnTo>
                  <a:lnTo>
                    <a:pt x="270" y="3"/>
                  </a:lnTo>
                  <a:lnTo>
                    <a:pt x="270" y="3"/>
                  </a:lnTo>
                  <a:lnTo>
                    <a:pt x="272" y="0"/>
                  </a:lnTo>
                  <a:lnTo>
                    <a:pt x="275" y="0"/>
                  </a:lnTo>
                  <a:lnTo>
                    <a:pt x="277" y="0"/>
                  </a:lnTo>
                  <a:lnTo>
                    <a:pt x="277" y="0"/>
                  </a:lnTo>
                  <a:lnTo>
                    <a:pt x="279" y="3"/>
                  </a:lnTo>
                  <a:lnTo>
                    <a:pt x="279" y="5"/>
                  </a:lnTo>
                  <a:lnTo>
                    <a:pt x="279" y="5"/>
                  </a:lnTo>
                  <a:lnTo>
                    <a:pt x="279" y="5"/>
                  </a:lnTo>
                  <a:close/>
                  <a:moveTo>
                    <a:pt x="54" y="852"/>
                  </a:moveTo>
                  <a:lnTo>
                    <a:pt x="12" y="899"/>
                  </a:lnTo>
                  <a:lnTo>
                    <a:pt x="0" y="837"/>
                  </a:lnTo>
                  <a:lnTo>
                    <a:pt x="54" y="852"/>
                  </a:lnTo>
                  <a:close/>
                </a:path>
              </a:pathLst>
            </a:custGeom>
            <a:solidFill>
              <a:srgbClr val="FFFF00"/>
            </a:solidFill>
            <a:ln w="9525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3" name="Freeform 131"/>
            <p:cNvSpPr>
              <a:spLocks noEditPoints="1"/>
            </p:cNvSpPr>
            <p:nvPr/>
          </p:nvSpPr>
          <p:spPr bwMode="auto">
            <a:xfrm>
              <a:off x="1741803" y="1891641"/>
              <a:ext cx="692962" cy="856537"/>
            </a:xfrm>
            <a:custGeom>
              <a:avLst/>
              <a:gdLst>
                <a:gd name="T0" fmla="*/ 528 w 530"/>
                <a:gd name="T1" fmla="*/ 7 h 687"/>
                <a:gd name="T2" fmla="*/ 31 w 530"/>
                <a:gd name="T3" fmla="*/ 654 h 687"/>
                <a:gd name="T4" fmla="*/ 29 w 530"/>
                <a:gd name="T5" fmla="*/ 656 h 687"/>
                <a:gd name="T6" fmla="*/ 29 w 530"/>
                <a:gd name="T7" fmla="*/ 656 h 687"/>
                <a:gd name="T8" fmla="*/ 27 w 530"/>
                <a:gd name="T9" fmla="*/ 656 h 687"/>
                <a:gd name="T10" fmla="*/ 25 w 530"/>
                <a:gd name="T11" fmla="*/ 654 h 687"/>
                <a:gd name="T12" fmla="*/ 25 w 530"/>
                <a:gd name="T13" fmla="*/ 654 h 687"/>
                <a:gd name="T14" fmla="*/ 22 w 530"/>
                <a:gd name="T15" fmla="*/ 652 h 687"/>
                <a:gd name="T16" fmla="*/ 22 w 530"/>
                <a:gd name="T17" fmla="*/ 650 h 687"/>
                <a:gd name="T18" fmla="*/ 25 w 530"/>
                <a:gd name="T19" fmla="*/ 650 h 687"/>
                <a:gd name="T20" fmla="*/ 522 w 530"/>
                <a:gd name="T21" fmla="*/ 2 h 687"/>
                <a:gd name="T22" fmla="*/ 524 w 530"/>
                <a:gd name="T23" fmla="*/ 0 h 687"/>
                <a:gd name="T24" fmla="*/ 524 w 530"/>
                <a:gd name="T25" fmla="*/ 0 h 687"/>
                <a:gd name="T26" fmla="*/ 526 w 530"/>
                <a:gd name="T27" fmla="*/ 0 h 687"/>
                <a:gd name="T28" fmla="*/ 528 w 530"/>
                <a:gd name="T29" fmla="*/ 0 h 687"/>
                <a:gd name="T30" fmla="*/ 528 w 530"/>
                <a:gd name="T31" fmla="*/ 2 h 687"/>
                <a:gd name="T32" fmla="*/ 530 w 530"/>
                <a:gd name="T33" fmla="*/ 4 h 687"/>
                <a:gd name="T34" fmla="*/ 530 w 530"/>
                <a:gd name="T35" fmla="*/ 7 h 687"/>
                <a:gd name="T36" fmla="*/ 528 w 530"/>
                <a:gd name="T37" fmla="*/ 7 h 687"/>
                <a:gd name="T38" fmla="*/ 528 w 530"/>
                <a:gd name="T39" fmla="*/ 7 h 687"/>
                <a:gd name="T40" fmla="*/ 56 w 530"/>
                <a:gd name="T41" fmla="*/ 661 h 687"/>
                <a:gd name="T42" fmla="*/ 0 w 530"/>
                <a:gd name="T43" fmla="*/ 687 h 687"/>
                <a:gd name="T44" fmla="*/ 11 w 530"/>
                <a:gd name="T45" fmla="*/ 627 h 687"/>
                <a:gd name="T46" fmla="*/ 56 w 530"/>
                <a:gd name="T47" fmla="*/ 661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0" h="687">
                  <a:moveTo>
                    <a:pt x="528" y="7"/>
                  </a:moveTo>
                  <a:lnTo>
                    <a:pt x="31" y="654"/>
                  </a:lnTo>
                  <a:lnTo>
                    <a:pt x="29" y="656"/>
                  </a:lnTo>
                  <a:lnTo>
                    <a:pt x="29" y="656"/>
                  </a:lnTo>
                  <a:lnTo>
                    <a:pt x="27" y="656"/>
                  </a:lnTo>
                  <a:lnTo>
                    <a:pt x="25" y="654"/>
                  </a:lnTo>
                  <a:lnTo>
                    <a:pt x="25" y="654"/>
                  </a:lnTo>
                  <a:lnTo>
                    <a:pt x="22" y="652"/>
                  </a:lnTo>
                  <a:lnTo>
                    <a:pt x="22" y="650"/>
                  </a:lnTo>
                  <a:lnTo>
                    <a:pt x="25" y="650"/>
                  </a:lnTo>
                  <a:lnTo>
                    <a:pt x="522" y="2"/>
                  </a:lnTo>
                  <a:lnTo>
                    <a:pt x="524" y="0"/>
                  </a:lnTo>
                  <a:lnTo>
                    <a:pt x="524" y="0"/>
                  </a:lnTo>
                  <a:lnTo>
                    <a:pt x="526" y="0"/>
                  </a:lnTo>
                  <a:lnTo>
                    <a:pt x="528" y="0"/>
                  </a:lnTo>
                  <a:lnTo>
                    <a:pt x="528" y="2"/>
                  </a:lnTo>
                  <a:lnTo>
                    <a:pt x="530" y="4"/>
                  </a:lnTo>
                  <a:lnTo>
                    <a:pt x="530" y="7"/>
                  </a:lnTo>
                  <a:lnTo>
                    <a:pt x="528" y="7"/>
                  </a:lnTo>
                  <a:lnTo>
                    <a:pt x="528" y="7"/>
                  </a:lnTo>
                  <a:close/>
                  <a:moveTo>
                    <a:pt x="56" y="661"/>
                  </a:moveTo>
                  <a:lnTo>
                    <a:pt x="0" y="687"/>
                  </a:lnTo>
                  <a:lnTo>
                    <a:pt x="11" y="627"/>
                  </a:lnTo>
                  <a:lnTo>
                    <a:pt x="56" y="661"/>
                  </a:lnTo>
                  <a:close/>
                </a:path>
              </a:pathLst>
            </a:custGeom>
            <a:solidFill>
              <a:srgbClr val="FFFF00"/>
            </a:solidFill>
            <a:ln w="9525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4" name="Freeform 132"/>
            <p:cNvSpPr>
              <a:spLocks noEditPoints="1"/>
            </p:cNvSpPr>
            <p:nvPr/>
          </p:nvSpPr>
          <p:spPr bwMode="auto">
            <a:xfrm>
              <a:off x="1957424" y="1754833"/>
              <a:ext cx="2709392" cy="938324"/>
            </a:xfrm>
            <a:custGeom>
              <a:avLst/>
              <a:gdLst>
                <a:gd name="T0" fmla="*/ 1469 w 1471"/>
                <a:gd name="T1" fmla="*/ 9 h 643"/>
                <a:gd name="T2" fmla="*/ 11 w 1471"/>
                <a:gd name="T3" fmla="*/ 634 h 643"/>
                <a:gd name="T4" fmla="*/ 9 w 1471"/>
                <a:gd name="T5" fmla="*/ 634 h 643"/>
                <a:gd name="T6" fmla="*/ 7 w 1471"/>
                <a:gd name="T7" fmla="*/ 634 h 643"/>
                <a:gd name="T8" fmla="*/ 7 w 1471"/>
                <a:gd name="T9" fmla="*/ 632 h 643"/>
                <a:gd name="T10" fmla="*/ 4 w 1471"/>
                <a:gd name="T11" fmla="*/ 630 h 643"/>
                <a:gd name="T12" fmla="*/ 4 w 1471"/>
                <a:gd name="T13" fmla="*/ 630 h 643"/>
                <a:gd name="T14" fmla="*/ 4 w 1471"/>
                <a:gd name="T15" fmla="*/ 627 h 643"/>
                <a:gd name="T16" fmla="*/ 7 w 1471"/>
                <a:gd name="T17" fmla="*/ 625 h 643"/>
                <a:gd name="T18" fmla="*/ 7 w 1471"/>
                <a:gd name="T19" fmla="*/ 625 h 643"/>
                <a:gd name="T20" fmla="*/ 1464 w 1471"/>
                <a:gd name="T21" fmla="*/ 2 h 643"/>
                <a:gd name="T22" fmla="*/ 1466 w 1471"/>
                <a:gd name="T23" fmla="*/ 0 h 643"/>
                <a:gd name="T24" fmla="*/ 1469 w 1471"/>
                <a:gd name="T25" fmla="*/ 2 h 643"/>
                <a:gd name="T26" fmla="*/ 1469 w 1471"/>
                <a:gd name="T27" fmla="*/ 2 h 643"/>
                <a:gd name="T28" fmla="*/ 1471 w 1471"/>
                <a:gd name="T29" fmla="*/ 4 h 643"/>
                <a:gd name="T30" fmla="*/ 1471 w 1471"/>
                <a:gd name="T31" fmla="*/ 7 h 643"/>
                <a:gd name="T32" fmla="*/ 1471 w 1471"/>
                <a:gd name="T33" fmla="*/ 7 h 643"/>
                <a:gd name="T34" fmla="*/ 1471 w 1471"/>
                <a:gd name="T35" fmla="*/ 9 h 643"/>
                <a:gd name="T36" fmla="*/ 1469 w 1471"/>
                <a:gd name="T37" fmla="*/ 9 h 643"/>
                <a:gd name="T38" fmla="*/ 1469 w 1471"/>
                <a:gd name="T39" fmla="*/ 9 h 643"/>
                <a:gd name="T40" fmla="*/ 105 w 1471"/>
                <a:gd name="T41" fmla="*/ 643 h 643"/>
                <a:gd name="T42" fmla="*/ 0 w 1471"/>
                <a:gd name="T43" fmla="*/ 632 h 643"/>
                <a:gd name="T44" fmla="*/ 65 w 1471"/>
                <a:gd name="T45" fmla="*/ 549 h 643"/>
                <a:gd name="T46" fmla="*/ 65 w 1471"/>
                <a:gd name="T47" fmla="*/ 549 h 643"/>
                <a:gd name="T48" fmla="*/ 67 w 1471"/>
                <a:gd name="T49" fmla="*/ 549 h 643"/>
                <a:gd name="T50" fmla="*/ 69 w 1471"/>
                <a:gd name="T51" fmla="*/ 549 h 643"/>
                <a:gd name="T52" fmla="*/ 71 w 1471"/>
                <a:gd name="T53" fmla="*/ 549 h 643"/>
                <a:gd name="T54" fmla="*/ 71 w 1471"/>
                <a:gd name="T55" fmla="*/ 552 h 643"/>
                <a:gd name="T56" fmla="*/ 73 w 1471"/>
                <a:gd name="T57" fmla="*/ 552 h 643"/>
                <a:gd name="T58" fmla="*/ 71 w 1471"/>
                <a:gd name="T59" fmla="*/ 554 h 643"/>
                <a:gd name="T60" fmla="*/ 71 w 1471"/>
                <a:gd name="T61" fmla="*/ 556 h 643"/>
                <a:gd name="T62" fmla="*/ 13 w 1471"/>
                <a:gd name="T63" fmla="*/ 632 h 643"/>
                <a:gd name="T64" fmla="*/ 9 w 1471"/>
                <a:gd name="T65" fmla="*/ 625 h 643"/>
                <a:gd name="T66" fmla="*/ 105 w 1471"/>
                <a:gd name="T67" fmla="*/ 634 h 643"/>
                <a:gd name="T68" fmla="*/ 107 w 1471"/>
                <a:gd name="T69" fmla="*/ 634 h 643"/>
                <a:gd name="T70" fmla="*/ 109 w 1471"/>
                <a:gd name="T71" fmla="*/ 636 h 643"/>
                <a:gd name="T72" fmla="*/ 109 w 1471"/>
                <a:gd name="T73" fmla="*/ 636 h 643"/>
                <a:gd name="T74" fmla="*/ 109 w 1471"/>
                <a:gd name="T75" fmla="*/ 638 h 643"/>
                <a:gd name="T76" fmla="*/ 109 w 1471"/>
                <a:gd name="T77" fmla="*/ 641 h 643"/>
                <a:gd name="T78" fmla="*/ 107 w 1471"/>
                <a:gd name="T79" fmla="*/ 643 h 643"/>
                <a:gd name="T80" fmla="*/ 105 w 1471"/>
                <a:gd name="T81" fmla="*/ 643 h 643"/>
                <a:gd name="T82" fmla="*/ 105 w 1471"/>
                <a:gd name="T83" fmla="*/ 643 h 643"/>
                <a:gd name="T84" fmla="*/ 105 w 1471"/>
                <a:gd name="T85" fmla="*/ 64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71" h="643">
                  <a:moveTo>
                    <a:pt x="1469" y="9"/>
                  </a:moveTo>
                  <a:lnTo>
                    <a:pt x="11" y="634"/>
                  </a:lnTo>
                  <a:lnTo>
                    <a:pt x="9" y="634"/>
                  </a:lnTo>
                  <a:lnTo>
                    <a:pt x="7" y="634"/>
                  </a:lnTo>
                  <a:lnTo>
                    <a:pt x="7" y="632"/>
                  </a:lnTo>
                  <a:lnTo>
                    <a:pt x="4" y="630"/>
                  </a:lnTo>
                  <a:lnTo>
                    <a:pt x="4" y="630"/>
                  </a:lnTo>
                  <a:lnTo>
                    <a:pt x="4" y="627"/>
                  </a:lnTo>
                  <a:lnTo>
                    <a:pt x="7" y="625"/>
                  </a:lnTo>
                  <a:lnTo>
                    <a:pt x="7" y="625"/>
                  </a:lnTo>
                  <a:lnTo>
                    <a:pt x="1464" y="2"/>
                  </a:lnTo>
                  <a:lnTo>
                    <a:pt x="1466" y="0"/>
                  </a:lnTo>
                  <a:lnTo>
                    <a:pt x="1469" y="2"/>
                  </a:lnTo>
                  <a:lnTo>
                    <a:pt x="1469" y="2"/>
                  </a:lnTo>
                  <a:lnTo>
                    <a:pt x="1471" y="4"/>
                  </a:lnTo>
                  <a:lnTo>
                    <a:pt x="1471" y="7"/>
                  </a:lnTo>
                  <a:lnTo>
                    <a:pt x="1471" y="7"/>
                  </a:lnTo>
                  <a:lnTo>
                    <a:pt x="1471" y="9"/>
                  </a:lnTo>
                  <a:lnTo>
                    <a:pt x="1469" y="9"/>
                  </a:lnTo>
                  <a:lnTo>
                    <a:pt x="1469" y="9"/>
                  </a:lnTo>
                  <a:close/>
                  <a:moveTo>
                    <a:pt x="105" y="643"/>
                  </a:moveTo>
                  <a:lnTo>
                    <a:pt x="0" y="632"/>
                  </a:lnTo>
                  <a:lnTo>
                    <a:pt x="65" y="549"/>
                  </a:lnTo>
                  <a:lnTo>
                    <a:pt x="65" y="549"/>
                  </a:lnTo>
                  <a:lnTo>
                    <a:pt x="67" y="549"/>
                  </a:lnTo>
                  <a:lnTo>
                    <a:pt x="69" y="549"/>
                  </a:lnTo>
                  <a:lnTo>
                    <a:pt x="71" y="549"/>
                  </a:lnTo>
                  <a:lnTo>
                    <a:pt x="71" y="552"/>
                  </a:lnTo>
                  <a:lnTo>
                    <a:pt x="73" y="552"/>
                  </a:lnTo>
                  <a:lnTo>
                    <a:pt x="71" y="554"/>
                  </a:lnTo>
                  <a:lnTo>
                    <a:pt x="71" y="556"/>
                  </a:lnTo>
                  <a:lnTo>
                    <a:pt x="13" y="632"/>
                  </a:lnTo>
                  <a:lnTo>
                    <a:pt x="9" y="625"/>
                  </a:lnTo>
                  <a:lnTo>
                    <a:pt x="105" y="634"/>
                  </a:lnTo>
                  <a:lnTo>
                    <a:pt x="107" y="634"/>
                  </a:lnTo>
                  <a:lnTo>
                    <a:pt x="109" y="636"/>
                  </a:lnTo>
                  <a:lnTo>
                    <a:pt x="109" y="636"/>
                  </a:lnTo>
                  <a:lnTo>
                    <a:pt x="109" y="638"/>
                  </a:lnTo>
                  <a:lnTo>
                    <a:pt x="109" y="641"/>
                  </a:lnTo>
                  <a:lnTo>
                    <a:pt x="107" y="643"/>
                  </a:lnTo>
                  <a:lnTo>
                    <a:pt x="105" y="643"/>
                  </a:lnTo>
                  <a:lnTo>
                    <a:pt x="105" y="643"/>
                  </a:lnTo>
                  <a:lnTo>
                    <a:pt x="105" y="643"/>
                  </a:lnTo>
                  <a:close/>
                </a:path>
              </a:pathLst>
            </a:custGeom>
            <a:solidFill>
              <a:srgbClr val="FFFF00"/>
            </a:solidFill>
            <a:ln w="9525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5" name="Rectangle 137"/>
            <p:cNvSpPr>
              <a:spLocks noChangeArrowheads="1"/>
            </p:cNvSpPr>
            <p:nvPr/>
          </p:nvSpPr>
          <p:spPr bwMode="auto">
            <a:xfrm>
              <a:off x="867422" y="2062650"/>
              <a:ext cx="1519758" cy="355404"/>
            </a:xfrm>
            <a:prstGeom prst="rect">
              <a:avLst/>
            </a:prstGeom>
            <a:solidFill>
              <a:schemeClr val="hlink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6" name="Rectangle 138"/>
            <p:cNvSpPr>
              <a:spLocks noChangeArrowheads="1"/>
            </p:cNvSpPr>
            <p:nvPr/>
          </p:nvSpPr>
          <p:spPr bwMode="auto">
            <a:xfrm>
              <a:off x="934339" y="2157822"/>
              <a:ext cx="1381463" cy="229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dirty="0">
                  <a:solidFill>
                    <a:schemeClr val="bg1"/>
                  </a:solidFill>
                </a:rPr>
                <a:t>Ranging Signals</a:t>
              </a:r>
            </a:p>
          </p:txBody>
        </p:sp>
        <p:sp>
          <p:nvSpPr>
            <p:cNvPr id="17" name="Rectangle 140"/>
            <p:cNvSpPr>
              <a:spLocks noChangeArrowheads="1"/>
            </p:cNvSpPr>
            <p:nvPr/>
          </p:nvSpPr>
          <p:spPr bwMode="auto">
            <a:xfrm>
              <a:off x="723179" y="1096073"/>
              <a:ext cx="1225323" cy="229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/>
                <a:t>GPS Satellites</a:t>
              </a:r>
              <a:endParaRPr lang="en-US" altLang="ja-JP" sz="1800"/>
            </a:p>
          </p:txBody>
        </p:sp>
        <p:sp>
          <p:nvSpPr>
            <p:cNvPr id="18" name="Freeform 141"/>
            <p:cNvSpPr>
              <a:spLocks/>
            </p:cNvSpPr>
            <p:nvPr/>
          </p:nvSpPr>
          <p:spPr bwMode="auto">
            <a:xfrm>
              <a:off x="1975269" y="1430657"/>
              <a:ext cx="184393" cy="111528"/>
            </a:xfrm>
            <a:custGeom>
              <a:avLst/>
              <a:gdLst>
                <a:gd name="T0" fmla="*/ 0 w 141"/>
                <a:gd name="T1" fmla="*/ 53 h 89"/>
                <a:gd name="T2" fmla="*/ 5 w 141"/>
                <a:gd name="T3" fmla="*/ 51 h 89"/>
                <a:gd name="T4" fmla="*/ 7 w 141"/>
                <a:gd name="T5" fmla="*/ 46 h 89"/>
                <a:gd name="T6" fmla="*/ 14 w 141"/>
                <a:gd name="T7" fmla="*/ 42 h 89"/>
                <a:gd name="T8" fmla="*/ 18 w 141"/>
                <a:gd name="T9" fmla="*/ 40 h 89"/>
                <a:gd name="T10" fmla="*/ 23 w 141"/>
                <a:gd name="T11" fmla="*/ 35 h 89"/>
                <a:gd name="T12" fmla="*/ 29 w 141"/>
                <a:gd name="T13" fmla="*/ 33 h 89"/>
                <a:gd name="T14" fmla="*/ 34 w 141"/>
                <a:gd name="T15" fmla="*/ 29 h 89"/>
                <a:gd name="T16" fmla="*/ 40 w 141"/>
                <a:gd name="T17" fmla="*/ 26 h 89"/>
                <a:gd name="T18" fmla="*/ 47 w 141"/>
                <a:gd name="T19" fmla="*/ 22 h 89"/>
                <a:gd name="T20" fmla="*/ 54 w 141"/>
                <a:gd name="T21" fmla="*/ 20 h 89"/>
                <a:gd name="T22" fmla="*/ 63 w 141"/>
                <a:gd name="T23" fmla="*/ 15 h 89"/>
                <a:gd name="T24" fmla="*/ 74 w 141"/>
                <a:gd name="T25" fmla="*/ 11 h 89"/>
                <a:gd name="T26" fmla="*/ 83 w 141"/>
                <a:gd name="T27" fmla="*/ 9 h 89"/>
                <a:gd name="T28" fmla="*/ 92 w 141"/>
                <a:gd name="T29" fmla="*/ 6 h 89"/>
                <a:gd name="T30" fmla="*/ 103 w 141"/>
                <a:gd name="T31" fmla="*/ 4 h 89"/>
                <a:gd name="T32" fmla="*/ 112 w 141"/>
                <a:gd name="T33" fmla="*/ 2 h 89"/>
                <a:gd name="T34" fmla="*/ 127 w 141"/>
                <a:gd name="T35" fmla="*/ 0 h 89"/>
                <a:gd name="T36" fmla="*/ 141 w 141"/>
                <a:gd name="T37" fmla="*/ 35 h 89"/>
                <a:gd name="T38" fmla="*/ 132 w 141"/>
                <a:gd name="T39" fmla="*/ 35 h 89"/>
                <a:gd name="T40" fmla="*/ 121 w 141"/>
                <a:gd name="T41" fmla="*/ 37 h 89"/>
                <a:gd name="T42" fmla="*/ 110 w 141"/>
                <a:gd name="T43" fmla="*/ 40 h 89"/>
                <a:gd name="T44" fmla="*/ 98 w 141"/>
                <a:gd name="T45" fmla="*/ 44 h 89"/>
                <a:gd name="T46" fmla="*/ 89 w 141"/>
                <a:gd name="T47" fmla="*/ 46 h 89"/>
                <a:gd name="T48" fmla="*/ 81 w 141"/>
                <a:gd name="T49" fmla="*/ 49 h 89"/>
                <a:gd name="T50" fmla="*/ 74 w 141"/>
                <a:gd name="T51" fmla="*/ 51 h 89"/>
                <a:gd name="T52" fmla="*/ 67 w 141"/>
                <a:gd name="T53" fmla="*/ 55 h 89"/>
                <a:gd name="T54" fmla="*/ 60 w 141"/>
                <a:gd name="T55" fmla="*/ 57 h 89"/>
                <a:gd name="T56" fmla="*/ 54 w 141"/>
                <a:gd name="T57" fmla="*/ 60 h 89"/>
                <a:gd name="T58" fmla="*/ 47 w 141"/>
                <a:gd name="T59" fmla="*/ 64 h 89"/>
                <a:gd name="T60" fmla="*/ 43 w 141"/>
                <a:gd name="T61" fmla="*/ 66 h 89"/>
                <a:gd name="T62" fmla="*/ 36 w 141"/>
                <a:gd name="T63" fmla="*/ 71 h 89"/>
                <a:gd name="T64" fmla="*/ 32 w 141"/>
                <a:gd name="T65" fmla="*/ 73 h 89"/>
                <a:gd name="T66" fmla="*/ 27 w 141"/>
                <a:gd name="T67" fmla="*/ 75 h 89"/>
                <a:gd name="T68" fmla="*/ 23 w 141"/>
                <a:gd name="T69" fmla="*/ 80 h 89"/>
                <a:gd name="T70" fmla="*/ 20 w 141"/>
                <a:gd name="T71" fmla="*/ 82 h 89"/>
                <a:gd name="T72" fmla="*/ 18 w 141"/>
                <a:gd name="T73" fmla="*/ 84 h 89"/>
                <a:gd name="T74" fmla="*/ 14 w 141"/>
                <a:gd name="T75" fmla="*/ 89 h 89"/>
                <a:gd name="T76" fmla="*/ 0 w 141"/>
                <a:gd name="T77" fmla="*/ 5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1" h="89">
                  <a:moveTo>
                    <a:pt x="0" y="53"/>
                  </a:moveTo>
                  <a:lnTo>
                    <a:pt x="5" y="51"/>
                  </a:lnTo>
                  <a:lnTo>
                    <a:pt x="7" y="46"/>
                  </a:lnTo>
                  <a:lnTo>
                    <a:pt x="14" y="42"/>
                  </a:lnTo>
                  <a:lnTo>
                    <a:pt x="18" y="40"/>
                  </a:lnTo>
                  <a:lnTo>
                    <a:pt x="23" y="35"/>
                  </a:lnTo>
                  <a:lnTo>
                    <a:pt x="29" y="33"/>
                  </a:lnTo>
                  <a:lnTo>
                    <a:pt x="34" y="29"/>
                  </a:lnTo>
                  <a:lnTo>
                    <a:pt x="40" y="26"/>
                  </a:lnTo>
                  <a:lnTo>
                    <a:pt x="47" y="22"/>
                  </a:lnTo>
                  <a:lnTo>
                    <a:pt x="54" y="20"/>
                  </a:lnTo>
                  <a:lnTo>
                    <a:pt x="63" y="15"/>
                  </a:lnTo>
                  <a:lnTo>
                    <a:pt x="74" y="11"/>
                  </a:lnTo>
                  <a:lnTo>
                    <a:pt x="83" y="9"/>
                  </a:lnTo>
                  <a:lnTo>
                    <a:pt x="92" y="6"/>
                  </a:lnTo>
                  <a:lnTo>
                    <a:pt x="103" y="4"/>
                  </a:lnTo>
                  <a:lnTo>
                    <a:pt x="112" y="2"/>
                  </a:lnTo>
                  <a:lnTo>
                    <a:pt x="127" y="0"/>
                  </a:lnTo>
                  <a:lnTo>
                    <a:pt x="141" y="35"/>
                  </a:lnTo>
                  <a:lnTo>
                    <a:pt x="132" y="35"/>
                  </a:lnTo>
                  <a:lnTo>
                    <a:pt x="121" y="37"/>
                  </a:lnTo>
                  <a:lnTo>
                    <a:pt x="110" y="40"/>
                  </a:lnTo>
                  <a:lnTo>
                    <a:pt x="98" y="44"/>
                  </a:lnTo>
                  <a:lnTo>
                    <a:pt x="89" y="46"/>
                  </a:lnTo>
                  <a:lnTo>
                    <a:pt x="81" y="49"/>
                  </a:lnTo>
                  <a:lnTo>
                    <a:pt x="74" y="51"/>
                  </a:lnTo>
                  <a:lnTo>
                    <a:pt x="67" y="55"/>
                  </a:lnTo>
                  <a:lnTo>
                    <a:pt x="60" y="57"/>
                  </a:lnTo>
                  <a:lnTo>
                    <a:pt x="54" y="60"/>
                  </a:lnTo>
                  <a:lnTo>
                    <a:pt x="47" y="64"/>
                  </a:lnTo>
                  <a:lnTo>
                    <a:pt x="43" y="66"/>
                  </a:lnTo>
                  <a:lnTo>
                    <a:pt x="36" y="71"/>
                  </a:lnTo>
                  <a:lnTo>
                    <a:pt x="32" y="73"/>
                  </a:lnTo>
                  <a:lnTo>
                    <a:pt x="27" y="75"/>
                  </a:lnTo>
                  <a:lnTo>
                    <a:pt x="23" y="80"/>
                  </a:lnTo>
                  <a:lnTo>
                    <a:pt x="20" y="82"/>
                  </a:lnTo>
                  <a:lnTo>
                    <a:pt x="18" y="84"/>
                  </a:lnTo>
                  <a:lnTo>
                    <a:pt x="14" y="89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9F9F9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9" name="Line 142"/>
            <p:cNvSpPr>
              <a:spLocks noChangeShapeType="1"/>
            </p:cNvSpPr>
            <p:nvPr/>
          </p:nvSpPr>
          <p:spPr bwMode="auto">
            <a:xfrm flipH="1">
              <a:off x="2021367" y="1405377"/>
              <a:ext cx="74352" cy="817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0" name="Line 143"/>
            <p:cNvSpPr>
              <a:spLocks noChangeShapeType="1"/>
            </p:cNvSpPr>
            <p:nvPr/>
          </p:nvSpPr>
          <p:spPr bwMode="auto">
            <a:xfrm flipH="1" flipV="1">
              <a:off x="2012444" y="1430657"/>
              <a:ext cx="89223" cy="2676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1" name="Line 144"/>
            <p:cNvSpPr>
              <a:spLocks noChangeShapeType="1"/>
            </p:cNvSpPr>
            <p:nvPr/>
          </p:nvSpPr>
          <p:spPr bwMode="auto">
            <a:xfrm>
              <a:off x="2095719" y="1402403"/>
              <a:ext cx="5948" cy="5502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2" name="Line 145"/>
            <p:cNvSpPr>
              <a:spLocks noChangeShapeType="1"/>
            </p:cNvSpPr>
            <p:nvPr/>
          </p:nvSpPr>
          <p:spPr bwMode="auto">
            <a:xfrm flipH="1">
              <a:off x="2018393" y="1457424"/>
              <a:ext cx="83274" cy="2974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3" name="Line 146"/>
            <p:cNvSpPr>
              <a:spLocks noChangeShapeType="1"/>
            </p:cNvSpPr>
            <p:nvPr/>
          </p:nvSpPr>
          <p:spPr bwMode="auto">
            <a:xfrm flipH="1" flipV="1">
              <a:off x="2012444" y="1430657"/>
              <a:ext cx="8922" cy="5650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4" name="Line 147"/>
            <p:cNvSpPr>
              <a:spLocks noChangeShapeType="1"/>
            </p:cNvSpPr>
            <p:nvPr/>
          </p:nvSpPr>
          <p:spPr bwMode="auto">
            <a:xfrm flipV="1">
              <a:off x="1918761" y="1383072"/>
              <a:ext cx="227517" cy="92197"/>
            </a:xfrm>
            <a:prstGeom prst="line">
              <a:avLst/>
            </a:prstGeom>
            <a:noFill/>
            <a:ln w="11113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5" name="Line 148"/>
            <p:cNvSpPr>
              <a:spLocks noChangeShapeType="1"/>
            </p:cNvSpPr>
            <p:nvPr/>
          </p:nvSpPr>
          <p:spPr bwMode="auto">
            <a:xfrm flipV="1">
              <a:off x="1917274" y="1381584"/>
              <a:ext cx="229005" cy="9368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6" name="Freeform 149"/>
            <p:cNvSpPr>
              <a:spLocks/>
            </p:cNvSpPr>
            <p:nvPr/>
          </p:nvSpPr>
          <p:spPr bwMode="auto">
            <a:xfrm>
              <a:off x="1915787" y="1332513"/>
              <a:ext cx="133834" cy="93683"/>
            </a:xfrm>
            <a:custGeom>
              <a:avLst/>
              <a:gdLst>
                <a:gd name="T0" fmla="*/ 0 w 104"/>
                <a:gd name="T1" fmla="*/ 35 h 75"/>
                <a:gd name="T2" fmla="*/ 75 w 104"/>
                <a:gd name="T3" fmla="*/ 0 h 75"/>
                <a:gd name="T4" fmla="*/ 104 w 104"/>
                <a:gd name="T5" fmla="*/ 40 h 75"/>
                <a:gd name="T6" fmla="*/ 28 w 104"/>
                <a:gd name="T7" fmla="*/ 75 h 75"/>
                <a:gd name="T8" fmla="*/ 0 w 104"/>
                <a:gd name="T9" fmla="*/ 3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75">
                  <a:moveTo>
                    <a:pt x="0" y="35"/>
                  </a:moveTo>
                  <a:lnTo>
                    <a:pt x="75" y="0"/>
                  </a:lnTo>
                  <a:lnTo>
                    <a:pt x="104" y="40"/>
                  </a:lnTo>
                  <a:lnTo>
                    <a:pt x="28" y="7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BFD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7" name="Freeform 150"/>
            <p:cNvSpPr>
              <a:spLocks/>
            </p:cNvSpPr>
            <p:nvPr/>
          </p:nvSpPr>
          <p:spPr bwMode="auto">
            <a:xfrm>
              <a:off x="2012444" y="1332513"/>
              <a:ext cx="75840" cy="53534"/>
            </a:xfrm>
            <a:custGeom>
              <a:avLst/>
              <a:gdLst>
                <a:gd name="T0" fmla="*/ 0 w 58"/>
                <a:gd name="T1" fmla="*/ 0 h 44"/>
                <a:gd name="T2" fmla="*/ 43 w 58"/>
                <a:gd name="T3" fmla="*/ 22 h 44"/>
                <a:gd name="T4" fmla="*/ 58 w 58"/>
                <a:gd name="T5" fmla="*/ 44 h 44"/>
                <a:gd name="T6" fmla="*/ 29 w 58"/>
                <a:gd name="T7" fmla="*/ 40 h 44"/>
                <a:gd name="T8" fmla="*/ 0 w 58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44">
                  <a:moveTo>
                    <a:pt x="0" y="0"/>
                  </a:moveTo>
                  <a:lnTo>
                    <a:pt x="43" y="22"/>
                  </a:lnTo>
                  <a:lnTo>
                    <a:pt x="58" y="44"/>
                  </a:lnTo>
                  <a:lnTo>
                    <a:pt x="29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8" name="Freeform 151"/>
            <p:cNvSpPr>
              <a:spLocks/>
            </p:cNvSpPr>
            <p:nvPr/>
          </p:nvSpPr>
          <p:spPr bwMode="auto">
            <a:xfrm>
              <a:off x="1949989" y="1381584"/>
              <a:ext cx="138295" cy="44611"/>
            </a:xfrm>
            <a:custGeom>
              <a:avLst/>
              <a:gdLst>
                <a:gd name="T0" fmla="*/ 0 w 105"/>
                <a:gd name="T1" fmla="*/ 35 h 35"/>
                <a:gd name="T2" fmla="*/ 76 w 105"/>
                <a:gd name="T3" fmla="*/ 0 h 35"/>
                <a:gd name="T4" fmla="*/ 105 w 105"/>
                <a:gd name="T5" fmla="*/ 4 h 35"/>
                <a:gd name="T6" fmla="*/ 47 w 105"/>
                <a:gd name="T7" fmla="*/ 28 h 35"/>
                <a:gd name="T8" fmla="*/ 0 w 105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35">
                  <a:moveTo>
                    <a:pt x="0" y="35"/>
                  </a:moveTo>
                  <a:lnTo>
                    <a:pt x="76" y="0"/>
                  </a:lnTo>
                  <a:lnTo>
                    <a:pt x="105" y="4"/>
                  </a:lnTo>
                  <a:lnTo>
                    <a:pt x="47" y="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F9F9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29" name="Oval 152"/>
            <p:cNvSpPr>
              <a:spLocks noChangeArrowheads="1"/>
            </p:cNvSpPr>
            <p:nvPr/>
          </p:nvSpPr>
          <p:spPr bwMode="auto">
            <a:xfrm>
              <a:off x="1945528" y="1368202"/>
              <a:ext cx="31227" cy="26767"/>
            </a:xfrm>
            <a:prstGeom prst="ellipse">
              <a:avLst/>
            </a:prstGeom>
            <a:solidFill>
              <a:srgbClr val="3F7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0" name="Oval 153"/>
            <p:cNvSpPr>
              <a:spLocks noChangeArrowheads="1"/>
            </p:cNvSpPr>
            <p:nvPr/>
          </p:nvSpPr>
          <p:spPr bwMode="auto">
            <a:xfrm>
              <a:off x="1982704" y="1350357"/>
              <a:ext cx="34202" cy="25279"/>
            </a:xfrm>
            <a:prstGeom prst="ellipse">
              <a:avLst/>
            </a:prstGeom>
            <a:solidFill>
              <a:srgbClr val="3F7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1" name="Freeform 154"/>
            <p:cNvSpPr>
              <a:spLocks/>
            </p:cNvSpPr>
            <p:nvPr/>
          </p:nvSpPr>
          <p:spPr bwMode="auto">
            <a:xfrm>
              <a:off x="1677860" y="1415787"/>
              <a:ext cx="288486" cy="194802"/>
            </a:xfrm>
            <a:custGeom>
              <a:avLst/>
              <a:gdLst>
                <a:gd name="T0" fmla="*/ 0 w 221"/>
                <a:gd name="T1" fmla="*/ 74 h 156"/>
                <a:gd name="T2" fmla="*/ 158 w 221"/>
                <a:gd name="T3" fmla="*/ 0 h 156"/>
                <a:gd name="T4" fmla="*/ 221 w 221"/>
                <a:gd name="T5" fmla="*/ 85 h 156"/>
                <a:gd name="T6" fmla="*/ 62 w 221"/>
                <a:gd name="T7" fmla="*/ 156 h 156"/>
                <a:gd name="T8" fmla="*/ 0 w 221"/>
                <a:gd name="T9" fmla="*/ 7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156">
                  <a:moveTo>
                    <a:pt x="0" y="74"/>
                  </a:moveTo>
                  <a:lnTo>
                    <a:pt x="158" y="0"/>
                  </a:lnTo>
                  <a:lnTo>
                    <a:pt x="221" y="85"/>
                  </a:lnTo>
                  <a:lnTo>
                    <a:pt x="62" y="156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7F7F7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2" name="Line 155"/>
            <p:cNvSpPr>
              <a:spLocks noChangeShapeType="1"/>
            </p:cNvSpPr>
            <p:nvPr/>
          </p:nvSpPr>
          <p:spPr bwMode="auto">
            <a:xfrm>
              <a:off x="1850357" y="1433631"/>
              <a:ext cx="81787" cy="10409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3" name="Line 156"/>
            <p:cNvSpPr>
              <a:spLocks noChangeShapeType="1"/>
            </p:cNvSpPr>
            <p:nvPr/>
          </p:nvSpPr>
          <p:spPr bwMode="auto">
            <a:xfrm>
              <a:off x="1816155" y="1449988"/>
              <a:ext cx="80300" cy="9963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4" name="Line 157"/>
            <p:cNvSpPr>
              <a:spLocks noChangeShapeType="1"/>
            </p:cNvSpPr>
            <p:nvPr/>
          </p:nvSpPr>
          <p:spPr bwMode="auto">
            <a:xfrm>
              <a:off x="1783440" y="1463372"/>
              <a:ext cx="81788" cy="10409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5" name="Line 158"/>
            <p:cNvSpPr>
              <a:spLocks noChangeShapeType="1"/>
            </p:cNvSpPr>
            <p:nvPr/>
          </p:nvSpPr>
          <p:spPr bwMode="auto">
            <a:xfrm>
              <a:off x="1744777" y="1476755"/>
              <a:ext cx="84762" cy="10409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6" name="Line 159"/>
            <p:cNvSpPr>
              <a:spLocks noChangeShapeType="1"/>
            </p:cNvSpPr>
            <p:nvPr/>
          </p:nvSpPr>
          <p:spPr bwMode="auto">
            <a:xfrm>
              <a:off x="1713549" y="1491626"/>
              <a:ext cx="80300" cy="10409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7" name="Line 160"/>
            <p:cNvSpPr>
              <a:spLocks noChangeShapeType="1"/>
            </p:cNvSpPr>
            <p:nvPr/>
          </p:nvSpPr>
          <p:spPr bwMode="auto">
            <a:xfrm flipV="1">
              <a:off x="1695705" y="1442554"/>
              <a:ext cx="203724" cy="8476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8" name="Line 161"/>
            <p:cNvSpPr>
              <a:spLocks noChangeShapeType="1"/>
            </p:cNvSpPr>
            <p:nvPr/>
          </p:nvSpPr>
          <p:spPr bwMode="auto">
            <a:xfrm flipV="1">
              <a:off x="1713549" y="1460398"/>
              <a:ext cx="202238" cy="8624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39" name="Line 162"/>
            <p:cNvSpPr>
              <a:spLocks noChangeShapeType="1"/>
            </p:cNvSpPr>
            <p:nvPr/>
          </p:nvSpPr>
          <p:spPr bwMode="auto">
            <a:xfrm flipV="1">
              <a:off x="1728420" y="1481217"/>
              <a:ext cx="205212" cy="8773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0" name="Line 163"/>
            <p:cNvSpPr>
              <a:spLocks noChangeShapeType="1"/>
            </p:cNvSpPr>
            <p:nvPr/>
          </p:nvSpPr>
          <p:spPr bwMode="auto">
            <a:xfrm flipV="1">
              <a:off x="1744777" y="1499061"/>
              <a:ext cx="203725" cy="8922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1" name="Freeform 164"/>
            <p:cNvSpPr>
              <a:spLocks/>
            </p:cNvSpPr>
            <p:nvPr/>
          </p:nvSpPr>
          <p:spPr bwMode="auto">
            <a:xfrm>
              <a:off x="2101667" y="1247751"/>
              <a:ext cx="289974" cy="190341"/>
            </a:xfrm>
            <a:custGeom>
              <a:avLst/>
              <a:gdLst>
                <a:gd name="T0" fmla="*/ 0 w 221"/>
                <a:gd name="T1" fmla="*/ 71 h 153"/>
                <a:gd name="T2" fmla="*/ 159 w 221"/>
                <a:gd name="T3" fmla="*/ 0 h 153"/>
                <a:gd name="T4" fmla="*/ 221 w 221"/>
                <a:gd name="T5" fmla="*/ 82 h 153"/>
                <a:gd name="T6" fmla="*/ 63 w 221"/>
                <a:gd name="T7" fmla="*/ 153 h 153"/>
                <a:gd name="T8" fmla="*/ 0 w 221"/>
                <a:gd name="T9" fmla="*/ 7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153">
                  <a:moveTo>
                    <a:pt x="0" y="71"/>
                  </a:moveTo>
                  <a:lnTo>
                    <a:pt x="159" y="0"/>
                  </a:lnTo>
                  <a:lnTo>
                    <a:pt x="221" y="82"/>
                  </a:lnTo>
                  <a:lnTo>
                    <a:pt x="63" y="153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7F7F7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2" name="Line 165"/>
            <p:cNvSpPr>
              <a:spLocks noChangeShapeType="1"/>
            </p:cNvSpPr>
            <p:nvPr/>
          </p:nvSpPr>
          <p:spPr bwMode="auto">
            <a:xfrm>
              <a:off x="2275651" y="1261134"/>
              <a:ext cx="80300" cy="1055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3" name="Line 166"/>
            <p:cNvSpPr>
              <a:spLocks noChangeShapeType="1"/>
            </p:cNvSpPr>
            <p:nvPr/>
          </p:nvSpPr>
          <p:spPr bwMode="auto">
            <a:xfrm>
              <a:off x="2239962" y="1277491"/>
              <a:ext cx="81787" cy="10409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4" name="Line 167"/>
            <p:cNvSpPr>
              <a:spLocks noChangeShapeType="1"/>
            </p:cNvSpPr>
            <p:nvPr/>
          </p:nvSpPr>
          <p:spPr bwMode="auto">
            <a:xfrm>
              <a:off x="2204273" y="1290875"/>
              <a:ext cx="81787" cy="1055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5" name="Line 168"/>
            <p:cNvSpPr>
              <a:spLocks noChangeShapeType="1"/>
            </p:cNvSpPr>
            <p:nvPr/>
          </p:nvSpPr>
          <p:spPr bwMode="auto">
            <a:xfrm>
              <a:off x="2170071" y="1305746"/>
              <a:ext cx="83274" cy="1055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6" name="Line 169"/>
            <p:cNvSpPr>
              <a:spLocks noChangeShapeType="1"/>
            </p:cNvSpPr>
            <p:nvPr/>
          </p:nvSpPr>
          <p:spPr bwMode="auto">
            <a:xfrm>
              <a:off x="2137356" y="1322103"/>
              <a:ext cx="83274" cy="10409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7" name="Line 170"/>
            <p:cNvSpPr>
              <a:spLocks noChangeShapeType="1"/>
            </p:cNvSpPr>
            <p:nvPr/>
          </p:nvSpPr>
          <p:spPr bwMode="auto">
            <a:xfrm flipV="1">
              <a:off x="2120999" y="1271543"/>
              <a:ext cx="203724" cy="8476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8" name="Line 171"/>
            <p:cNvSpPr>
              <a:spLocks noChangeShapeType="1"/>
            </p:cNvSpPr>
            <p:nvPr/>
          </p:nvSpPr>
          <p:spPr bwMode="auto">
            <a:xfrm flipV="1">
              <a:off x="2137356" y="1287901"/>
              <a:ext cx="202238" cy="8922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9" name="Line 172"/>
            <p:cNvSpPr>
              <a:spLocks noChangeShapeType="1"/>
            </p:cNvSpPr>
            <p:nvPr/>
          </p:nvSpPr>
          <p:spPr bwMode="auto">
            <a:xfrm flipV="1">
              <a:off x="2152226" y="1308720"/>
              <a:ext cx="203725" cy="8922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0" name="Line 173"/>
            <p:cNvSpPr>
              <a:spLocks noChangeShapeType="1"/>
            </p:cNvSpPr>
            <p:nvPr/>
          </p:nvSpPr>
          <p:spPr bwMode="auto">
            <a:xfrm flipV="1">
              <a:off x="2170071" y="1328051"/>
              <a:ext cx="203725" cy="8773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1" name="Freeform 174"/>
            <p:cNvSpPr>
              <a:spLocks/>
            </p:cNvSpPr>
            <p:nvPr/>
          </p:nvSpPr>
          <p:spPr bwMode="auto">
            <a:xfrm>
              <a:off x="1975269" y="1396455"/>
              <a:ext cx="66916" cy="84762"/>
            </a:xfrm>
            <a:custGeom>
              <a:avLst/>
              <a:gdLst>
                <a:gd name="T0" fmla="*/ 18 w 52"/>
                <a:gd name="T1" fmla="*/ 0 h 69"/>
                <a:gd name="T2" fmla="*/ 52 w 52"/>
                <a:gd name="T3" fmla="*/ 0 h 69"/>
                <a:gd name="T4" fmla="*/ 45 w 52"/>
                <a:gd name="T5" fmla="*/ 9 h 69"/>
                <a:gd name="T6" fmla="*/ 43 w 52"/>
                <a:gd name="T7" fmla="*/ 17 h 69"/>
                <a:gd name="T8" fmla="*/ 38 w 52"/>
                <a:gd name="T9" fmla="*/ 29 h 69"/>
                <a:gd name="T10" fmla="*/ 38 w 52"/>
                <a:gd name="T11" fmla="*/ 38 h 69"/>
                <a:gd name="T12" fmla="*/ 38 w 52"/>
                <a:gd name="T13" fmla="*/ 46 h 69"/>
                <a:gd name="T14" fmla="*/ 38 w 52"/>
                <a:gd name="T15" fmla="*/ 53 h 69"/>
                <a:gd name="T16" fmla="*/ 38 w 52"/>
                <a:gd name="T17" fmla="*/ 58 h 69"/>
                <a:gd name="T18" fmla="*/ 38 w 52"/>
                <a:gd name="T19" fmla="*/ 64 h 69"/>
                <a:gd name="T20" fmla="*/ 40 w 52"/>
                <a:gd name="T21" fmla="*/ 69 h 69"/>
                <a:gd name="T22" fmla="*/ 5 w 52"/>
                <a:gd name="T23" fmla="*/ 69 h 69"/>
                <a:gd name="T24" fmla="*/ 3 w 52"/>
                <a:gd name="T25" fmla="*/ 64 h 69"/>
                <a:gd name="T26" fmla="*/ 3 w 52"/>
                <a:gd name="T27" fmla="*/ 60 h 69"/>
                <a:gd name="T28" fmla="*/ 3 w 52"/>
                <a:gd name="T29" fmla="*/ 53 h 69"/>
                <a:gd name="T30" fmla="*/ 0 w 52"/>
                <a:gd name="T31" fmla="*/ 49 h 69"/>
                <a:gd name="T32" fmla="*/ 3 w 52"/>
                <a:gd name="T33" fmla="*/ 42 h 69"/>
                <a:gd name="T34" fmla="*/ 3 w 52"/>
                <a:gd name="T35" fmla="*/ 38 h 69"/>
                <a:gd name="T36" fmla="*/ 3 w 52"/>
                <a:gd name="T37" fmla="*/ 33 h 69"/>
                <a:gd name="T38" fmla="*/ 5 w 52"/>
                <a:gd name="T39" fmla="*/ 26 h 69"/>
                <a:gd name="T40" fmla="*/ 7 w 52"/>
                <a:gd name="T41" fmla="*/ 22 h 69"/>
                <a:gd name="T42" fmla="*/ 9 w 52"/>
                <a:gd name="T43" fmla="*/ 15 h 69"/>
                <a:gd name="T44" fmla="*/ 11 w 52"/>
                <a:gd name="T45" fmla="*/ 11 h 69"/>
                <a:gd name="T46" fmla="*/ 16 w 52"/>
                <a:gd name="T47" fmla="*/ 4 h 69"/>
                <a:gd name="T48" fmla="*/ 18 w 52"/>
                <a:gd name="T4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69">
                  <a:moveTo>
                    <a:pt x="18" y="0"/>
                  </a:moveTo>
                  <a:lnTo>
                    <a:pt x="52" y="0"/>
                  </a:lnTo>
                  <a:lnTo>
                    <a:pt x="45" y="9"/>
                  </a:lnTo>
                  <a:lnTo>
                    <a:pt x="43" y="17"/>
                  </a:lnTo>
                  <a:lnTo>
                    <a:pt x="38" y="29"/>
                  </a:lnTo>
                  <a:lnTo>
                    <a:pt x="38" y="38"/>
                  </a:lnTo>
                  <a:lnTo>
                    <a:pt x="38" y="46"/>
                  </a:lnTo>
                  <a:lnTo>
                    <a:pt x="38" y="53"/>
                  </a:lnTo>
                  <a:lnTo>
                    <a:pt x="38" y="58"/>
                  </a:lnTo>
                  <a:lnTo>
                    <a:pt x="38" y="64"/>
                  </a:lnTo>
                  <a:lnTo>
                    <a:pt x="40" y="69"/>
                  </a:lnTo>
                  <a:lnTo>
                    <a:pt x="5" y="69"/>
                  </a:lnTo>
                  <a:lnTo>
                    <a:pt x="3" y="64"/>
                  </a:lnTo>
                  <a:lnTo>
                    <a:pt x="3" y="60"/>
                  </a:lnTo>
                  <a:lnTo>
                    <a:pt x="3" y="53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3" y="38"/>
                  </a:lnTo>
                  <a:lnTo>
                    <a:pt x="3" y="33"/>
                  </a:lnTo>
                  <a:lnTo>
                    <a:pt x="5" y="26"/>
                  </a:lnTo>
                  <a:lnTo>
                    <a:pt x="7" y="22"/>
                  </a:lnTo>
                  <a:lnTo>
                    <a:pt x="9" y="15"/>
                  </a:lnTo>
                  <a:lnTo>
                    <a:pt x="11" y="11"/>
                  </a:lnTo>
                  <a:lnTo>
                    <a:pt x="16" y="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5F5F5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2" name="Freeform 175"/>
            <p:cNvSpPr>
              <a:spLocks/>
            </p:cNvSpPr>
            <p:nvPr/>
          </p:nvSpPr>
          <p:spPr bwMode="auto">
            <a:xfrm>
              <a:off x="2005010" y="1362253"/>
              <a:ext cx="108554" cy="87735"/>
            </a:xfrm>
            <a:custGeom>
              <a:avLst/>
              <a:gdLst>
                <a:gd name="T0" fmla="*/ 0 w 84"/>
                <a:gd name="T1" fmla="*/ 62 h 71"/>
                <a:gd name="T2" fmla="*/ 2 w 84"/>
                <a:gd name="T3" fmla="*/ 58 h 71"/>
                <a:gd name="T4" fmla="*/ 4 w 84"/>
                <a:gd name="T5" fmla="*/ 51 h 71"/>
                <a:gd name="T6" fmla="*/ 6 w 84"/>
                <a:gd name="T7" fmla="*/ 44 h 71"/>
                <a:gd name="T8" fmla="*/ 11 w 84"/>
                <a:gd name="T9" fmla="*/ 38 h 71"/>
                <a:gd name="T10" fmla="*/ 15 w 84"/>
                <a:gd name="T11" fmla="*/ 31 h 71"/>
                <a:gd name="T12" fmla="*/ 20 w 84"/>
                <a:gd name="T13" fmla="*/ 27 h 71"/>
                <a:gd name="T14" fmla="*/ 24 w 84"/>
                <a:gd name="T15" fmla="*/ 22 h 71"/>
                <a:gd name="T16" fmla="*/ 31 w 84"/>
                <a:gd name="T17" fmla="*/ 16 h 71"/>
                <a:gd name="T18" fmla="*/ 35 w 84"/>
                <a:gd name="T19" fmla="*/ 13 h 71"/>
                <a:gd name="T20" fmla="*/ 40 w 84"/>
                <a:gd name="T21" fmla="*/ 11 h 71"/>
                <a:gd name="T22" fmla="*/ 46 w 84"/>
                <a:gd name="T23" fmla="*/ 7 h 71"/>
                <a:gd name="T24" fmla="*/ 53 w 84"/>
                <a:gd name="T25" fmla="*/ 2 h 71"/>
                <a:gd name="T26" fmla="*/ 58 w 84"/>
                <a:gd name="T27" fmla="*/ 0 h 71"/>
                <a:gd name="T28" fmla="*/ 84 w 84"/>
                <a:gd name="T29" fmla="*/ 9 h 71"/>
                <a:gd name="T30" fmla="*/ 78 w 84"/>
                <a:gd name="T31" fmla="*/ 13 h 71"/>
                <a:gd name="T32" fmla="*/ 71 w 84"/>
                <a:gd name="T33" fmla="*/ 16 h 71"/>
                <a:gd name="T34" fmla="*/ 66 w 84"/>
                <a:gd name="T35" fmla="*/ 20 h 71"/>
                <a:gd name="T36" fmla="*/ 60 w 84"/>
                <a:gd name="T37" fmla="*/ 24 h 71"/>
                <a:gd name="T38" fmla="*/ 55 w 84"/>
                <a:gd name="T39" fmla="*/ 27 h 71"/>
                <a:gd name="T40" fmla="*/ 53 w 84"/>
                <a:gd name="T41" fmla="*/ 31 h 71"/>
                <a:gd name="T42" fmla="*/ 49 w 84"/>
                <a:gd name="T43" fmla="*/ 36 h 71"/>
                <a:gd name="T44" fmla="*/ 44 w 84"/>
                <a:gd name="T45" fmla="*/ 40 h 71"/>
                <a:gd name="T46" fmla="*/ 40 w 84"/>
                <a:gd name="T47" fmla="*/ 44 h 71"/>
                <a:gd name="T48" fmla="*/ 37 w 84"/>
                <a:gd name="T49" fmla="*/ 51 h 71"/>
                <a:gd name="T50" fmla="*/ 33 w 84"/>
                <a:gd name="T51" fmla="*/ 56 h 71"/>
                <a:gd name="T52" fmla="*/ 31 w 84"/>
                <a:gd name="T53" fmla="*/ 60 h 71"/>
                <a:gd name="T54" fmla="*/ 29 w 84"/>
                <a:gd name="T55" fmla="*/ 67 h 71"/>
                <a:gd name="T56" fmla="*/ 29 w 84"/>
                <a:gd name="T57" fmla="*/ 71 h 71"/>
                <a:gd name="T58" fmla="*/ 0 w 84"/>
                <a:gd name="T59" fmla="*/ 6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4" h="71">
                  <a:moveTo>
                    <a:pt x="0" y="62"/>
                  </a:moveTo>
                  <a:lnTo>
                    <a:pt x="2" y="58"/>
                  </a:lnTo>
                  <a:lnTo>
                    <a:pt x="4" y="51"/>
                  </a:lnTo>
                  <a:lnTo>
                    <a:pt x="6" y="44"/>
                  </a:lnTo>
                  <a:lnTo>
                    <a:pt x="11" y="38"/>
                  </a:lnTo>
                  <a:lnTo>
                    <a:pt x="15" y="31"/>
                  </a:lnTo>
                  <a:lnTo>
                    <a:pt x="20" y="27"/>
                  </a:lnTo>
                  <a:lnTo>
                    <a:pt x="24" y="22"/>
                  </a:lnTo>
                  <a:lnTo>
                    <a:pt x="31" y="16"/>
                  </a:lnTo>
                  <a:lnTo>
                    <a:pt x="35" y="13"/>
                  </a:lnTo>
                  <a:lnTo>
                    <a:pt x="40" y="11"/>
                  </a:lnTo>
                  <a:lnTo>
                    <a:pt x="46" y="7"/>
                  </a:lnTo>
                  <a:lnTo>
                    <a:pt x="53" y="2"/>
                  </a:lnTo>
                  <a:lnTo>
                    <a:pt x="58" y="0"/>
                  </a:lnTo>
                  <a:lnTo>
                    <a:pt x="84" y="9"/>
                  </a:lnTo>
                  <a:lnTo>
                    <a:pt x="78" y="13"/>
                  </a:lnTo>
                  <a:lnTo>
                    <a:pt x="71" y="16"/>
                  </a:lnTo>
                  <a:lnTo>
                    <a:pt x="66" y="20"/>
                  </a:lnTo>
                  <a:lnTo>
                    <a:pt x="60" y="24"/>
                  </a:lnTo>
                  <a:lnTo>
                    <a:pt x="55" y="27"/>
                  </a:lnTo>
                  <a:lnTo>
                    <a:pt x="53" y="31"/>
                  </a:lnTo>
                  <a:lnTo>
                    <a:pt x="49" y="36"/>
                  </a:lnTo>
                  <a:lnTo>
                    <a:pt x="44" y="40"/>
                  </a:lnTo>
                  <a:lnTo>
                    <a:pt x="40" y="44"/>
                  </a:lnTo>
                  <a:lnTo>
                    <a:pt x="37" y="51"/>
                  </a:lnTo>
                  <a:lnTo>
                    <a:pt x="33" y="56"/>
                  </a:lnTo>
                  <a:lnTo>
                    <a:pt x="31" y="60"/>
                  </a:lnTo>
                  <a:lnTo>
                    <a:pt x="29" y="67"/>
                  </a:lnTo>
                  <a:lnTo>
                    <a:pt x="29" y="71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BFBFB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3" name="Freeform 176"/>
            <p:cNvSpPr>
              <a:spLocks/>
            </p:cNvSpPr>
            <p:nvPr/>
          </p:nvSpPr>
          <p:spPr bwMode="auto">
            <a:xfrm>
              <a:off x="1960398" y="3372735"/>
              <a:ext cx="2426854" cy="658759"/>
            </a:xfrm>
            <a:custGeom>
              <a:avLst/>
              <a:gdLst>
                <a:gd name="T0" fmla="*/ 1830 w 1859"/>
                <a:gd name="T1" fmla="*/ 156 h 527"/>
                <a:gd name="T2" fmla="*/ 1839 w 1859"/>
                <a:gd name="T3" fmla="*/ 140 h 527"/>
                <a:gd name="T4" fmla="*/ 1845 w 1859"/>
                <a:gd name="T5" fmla="*/ 120 h 527"/>
                <a:gd name="T6" fmla="*/ 1750 w 1859"/>
                <a:gd name="T7" fmla="*/ 58 h 527"/>
                <a:gd name="T8" fmla="*/ 1738 w 1859"/>
                <a:gd name="T9" fmla="*/ 7 h 527"/>
                <a:gd name="T10" fmla="*/ 1680 w 1859"/>
                <a:gd name="T11" fmla="*/ 22 h 527"/>
                <a:gd name="T12" fmla="*/ 1665 w 1859"/>
                <a:gd name="T13" fmla="*/ 36 h 527"/>
                <a:gd name="T14" fmla="*/ 1567 w 1859"/>
                <a:gd name="T15" fmla="*/ 20 h 527"/>
                <a:gd name="T16" fmla="*/ 1516 w 1859"/>
                <a:gd name="T17" fmla="*/ 73 h 527"/>
                <a:gd name="T18" fmla="*/ 1538 w 1859"/>
                <a:gd name="T19" fmla="*/ 118 h 527"/>
                <a:gd name="T20" fmla="*/ 1446 w 1859"/>
                <a:gd name="T21" fmla="*/ 220 h 527"/>
                <a:gd name="T22" fmla="*/ 1212 w 1859"/>
                <a:gd name="T23" fmla="*/ 294 h 527"/>
                <a:gd name="T24" fmla="*/ 1065 w 1859"/>
                <a:gd name="T25" fmla="*/ 291 h 527"/>
                <a:gd name="T26" fmla="*/ 1068 w 1859"/>
                <a:gd name="T27" fmla="*/ 285 h 527"/>
                <a:gd name="T28" fmla="*/ 1045 w 1859"/>
                <a:gd name="T29" fmla="*/ 274 h 527"/>
                <a:gd name="T30" fmla="*/ 987 w 1859"/>
                <a:gd name="T31" fmla="*/ 327 h 527"/>
                <a:gd name="T32" fmla="*/ 896 w 1859"/>
                <a:gd name="T33" fmla="*/ 378 h 527"/>
                <a:gd name="T34" fmla="*/ 858 w 1859"/>
                <a:gd name="T35" fmla="*/ 392 h 527"/>
                <a:gd name="T36" fmla="*/ 809 w 1859"/>
                <a:gd name="T37" fmla="*/ 396 h 527"/>
                <a:gd name="T38" fmla="*/ 778 w 1859"/>
                <a:gd name="T39" fmla="*/ 394 h 527"/>
                <a:gd name="T40" fmla="*/ 704 w 1859"/>
                <a:gd name="T41" fmla="*/ 385 h 527"/>
                <a:gd name="T42" fmla="*/ 479 w 1859"/>
                <a:gd name="T43" fmla="*/ 392 h 527"/>
                <a:gd name="T44" fmla="*/ 383 w 1859"/>
                <a:gd name="T45" fmla="*/ 389 h 527"/>
                <a:gd name="T46" fmla="*/ 248 w 1859"/>
                <a:gd name="T47" fmla="*/ 420 h 527"/>
                <a:gd name="T48" fmla="*/ 80 w 1859"/>
                <a:gd name="T49" fmla="*/ 460 h 527"/>
                <a:gd name="T50" fmla="*/ 9 w 1859"/>
                <a:gd name="T51" fmla="*/ 465 h 527"/>
                <a:gd name="T52" fmla="*/ 47 w 1859"/>
                <a:gd name="T53" fmla="*/ 485 h 527"/>
                <a:gd name="T54" fmla="*/ 112 w 1859"/>
                <a:gd name="T55" fmla="*/ 483 h 527"/>
                <a:gd name="T56" fmla="*/ 163 w 1859"/>
                <a:gd name="T57" fmla="*/ 487 h 527"/>
                <a:gd name="T58" fmla="*/ 234 w 1859"/>
                <a:gd name="T59" fmla="*/ 483 h 527"/>
                <a:gd name="T60" fmla="*/ 312 w 1859"/>
                <a:gd name="T61" fmla="*/ 474 h 527"/>
                <a:gd name="T62" fmla="*/ 417 w 1859"/>
                <a:gd name="T63" fmla="*/ 460 h 527"/>
                <a:gd name="T64" fmla="*/ 504 w 1859"/>
                <a:gd name="T65" fmla="*/ 456 h 527"/>
                <a:gd name="T66" fmla="*/ 526 w 1859"/>
                <a:gd name="T67" fmla="*/ 454 h 527"/>
                <a:gd name="T68" fmla="*/ 611 w 1859"/>
                <a:gd name="T69" fmla="*/ 443 h 527"/>
                <a:gd name="T70" fmla="*/ 791 w 1859"/>
                <a:gd name="T71" fmla="*/ 449 h 527"/>
                <a:gd name="T72" fmla="*/ 733 w 1859"/>
                <a:gd name="T73" fmla="*/ 487 h 527"/>
                <a:gd name="T74" fmla="*/ 782 w 1859"/>
                <a:gd name="T75" fmla="*/ 516 h 527"/>
                <a:gd name="T76" fmla="*/ 923 w 1859"/>
                <a:gd name="T77" fmla="*/ 494 h 527"/>
                <a:gd name="T78" fmla="*/ 963 w 1859"/>
                <a:gd name="T79" fmla="*/ 478 h 527"/>
                <a:gd name="T80" fmla="*/ 1010 w 1859"/>
                <a:gd name="T81" fmla="*/ 469 h 527"/>
                <a:gd name="T82" fmla="*/ 1030 w 1859"/>
                <a:gd name="T83" fmla="*/ 476 h 527"/>
                <a:gd name="T84" fmla="*/ 994 w 1859"/>
                <a:gd name="T85" fmla="*/ 454 h 527"/>
                <a:gd name="T86" fmla="*/ 1003 w 1859"/>
                <a:gd name="T87" fmla="*/ 427 h 527"/>
                <a:gd name="T88" fmla="*/ 1036 w 1859"/>
                <a:gd name="T89" fmla="*/ 438 h 527"/>
                <a:gd name="T90" fmla="*/ 1101 w 1859"/>
                <a:gd name="T91" fmla="*/ 438 h 527"/>
                <a:gd name="T92" fmla="*/ 1072 w 1859"/>
                <a:gd name="T93" fmla="*/ 454 h 527"/>
                <a:gd name="T94" fmla="*/ 1230 w 1859"/>
                <a:gd name="T95" fmla="*/ 447 h 527"/>
                <a:gd name="T96" fmla="*/ 1355 w 1859"/>
                <a:gd name="T97" fmla="*/ 416 h 527"/>
                <a:gd name="T98" fmla="*/ 1393 w 1859"/>
                <a:gd name="T99" fmla="*/ 447 h 527"/>
                <a:gd name="T100" fmla="*/ 1424 w 1859"/>
                <a:gd name="T101" fmla="*/ 409 h 527"/>
                <a:gd name="T102" fmla="*/ 1518 w 1859"/>
                <a:gd name="T103" fmla="*/ 407 h 527"/>
                <a:gd name="T104" fmla="*/ 1527 w 1859"/>
                <a:gd name="T105" fmla="*/ 380 h 527"/>
                <a:gd name="T106" fmla="*/ 1545 w 1859"/>
                <a:gd name="T107" fmla="*/ 409 h 527"/>
                <a:gd name="T108" fmla="*/ 1582 w 1859"/>
                <a:gd name="T109" fmla="*/ 416 h 527"/>
                <a:gd name="T110" fmla="*/ 1680 w 1859"/>
                <a:gd name="T111" fmla="*/ 378 h 527"/>
                <a:gd name="T112" fmla="*/ 1663 w 1859"/>
                <a:gd name="T113" fmla="*/ 320 h 527"/>
                <a:gd name="T114" fmla="*/ 1709 w 1859"/>
                <a:gd name="T115" fmla="*/ 209 h 527"/>
                <a:gd name="T116" fmla="*/ 1767 w 1859"/>
                <a:gd name="T117" fmla="*/ 207 h 527"/>
                <a:gd name="T118" fmla="*/ 1776 w 1859"/>
                <a:gd name="T119" fmla="*/ 194 h 527"/>
                <a:gd name="T120" fmla="*/ 1787 w 1859"/>
                <a:gd name="T121" fmla="*/ 18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59" h="527">
                  <a:moveTo>
                    <a:pt x="1794" y="165"/>
                  </a:moveTo>
                  <a:lnTo>
                    <a:pt x="1794" y="162"/>
                  </a:lnTo>
                  <a:lnTo>
                    <a:pt x="1805" y="165"/>
                  </a:lnTo>
                  <a:lnTo>
                    <a:pt x="1812" y="165"/>
                  </a:lnTo>
                  <a:lnTo>
                    <a:pt x="1810" y="162"/>
                  </a:lnTo>
                  <a:lnTo>
                    <a:pt x="1814" y="162"/>
                  </a:lnTo>
                  <a:lnTo>
                    <a:pt x="1812" y="162"/>
                  </a:lnTo>
                  <a:lnTo>
                    <a:pt x="1832" y="160"/>
                  </a:lnTo>
                  <a:lnTo>
                    <a:pt x="1828" y="158"/>
                  </a:lnTo>
                  <a:lnTo>
                    <a:pt x="1836" y="158"/>
                  </a:lnTo>
                  <a:lnTo>
                    <a:pt x="1830" y="156"/>
                  </a:lnTo>
                  <a:lnTo>
                    <a:pt x="1839" y="156"/>
                  </a:lnTo>
                  <a:lnTo>
                    <a:pt x="1832" y="151"/>
                  </a:lnTo>
                  <a:lnTo>
                    <a:pt x="1841" y="149"/>
                  </a:lnTo>
                  <a:lnTo>
                    <a:pt x="1832" y="149"/>
                  </a:lnTo>
                  <a:lnTo>
                    <a:pt x="1848" y="147"/>
                  </a:lnTo>
                  <a:lnTo>
                    <a:pt x="1839" y="145"/>
                  </a:lnTo>
                  <a:lnTo>
                    <a:pt x="1845" y="142"/>
                  </a:lnTo>
                  <a:lnTo>
                    <a:pt x="1836" y="142"/>
                  </a:lnTo>
                  <a:lnTo>
                    <a:pt x="1848" y="140"/>
                  </a:lnTo>
                  <a:lnTo>
                    <a:pt x="1852" y="138"/>
                  </a:lnTo>
                  <a:lnTo>
                    <a:pt x="1839" y="140"/>
                  </a:lnTo>
                  <a:lnTo>
                    <a:pt x="1845" y="138"/>
                  </a:lnTo>
                  <a:lnTo>
                    <a:pt x="1845" y="138"/>
                  </a:lnTo>
                  <a:lnTo>
                    <a:pt x="1848" y="133"/>
                  </a:lnTo>
                  <a:lnTo>
                    <a:pt x="1852" y="133"/>
                  </a:lnTo>
                  <a:lnTo>
                    <a:pt x="1859" y="133"/>
                  </a:lnTo>
                  <a:lnTo>
                    <a:pt x="1859" y="129"/>
                  </a:lnTo>
                  <a:lnTo>
                    <a:pt x="1854" y="129"/>
                  </a:lnTo>
                  <a:lnTo>
                    <a:pt x="1859" y="125"/>
                  </a:lnTo>
                  <a:lnTo>
                    <a:pt x="1854" y="122"/>
                  </a:lnTo>
                  <a:lnTo>
                    <a:pt x="1852" y="118"/>
                  </a:lnTo>
                  <a:lnTo>
                    <a:pt x="1845" y="120"/>
                  </a:lnTo>
                  <a:lnTo>
                    <a:pt x="1845" y="107"/>
                  </a:lnTo>
                  <a:lnTo>
                    <a:pt x="1836" y="100"/>
                  </a:lnTo>
                  <a:lnTo>
                    <a:pt x="1839" y="98"/>
                  </a:lnTo>
                  <a:lnTo>
                    <a:pt x="1816" y="91"/>
                  </a:lnTo>
                  <a:lnTo>
                    <a:pt x="1821" y="87"/>
                  </a:lnTo>
                  <a:lnTo>
                    <a:pt x="1812" y="84"/>
                  </a:lnTo>
                  <a:lnTo>
                    <a:pt x="1814" y="82"/>
                  </a:lnTo>
                  <a:lnTo>
                    <a:pt x="1803" y="76"/>
                  </a:lnTo>
                  <a:lnTo>
                    <a:pt x="1770" y="62"/>
                  </a:lnTo>
                  <a:lnTo>
                    <a:pt x="1761" y="62"/>
                  </a:lnTo>
                  <a:lnTo>
                    <a:pt x="1750" y="58"/>
                  </a:lnTo>
                  <a:lnTo>
                    <a:pt x="1738" y="42"/>
                  </a:lnTo>
                  <a:lnTo>
                    <a:pt x="1729" y="47"/>
                  </a:lnTo>
                  <a:lnTo>
                    <a:pt x="1732" y="51"/>
                  </a:lnTo>
                  <a:lnTo>
                    <a:pt x="1725" y="51"/>
                  </a:lnTo>
                  <a:lnTo>
                    <a:pt x="1723" y="51"/>
                  </a:lnTo>
                  <a:lnTo>
                    <a:pt x="1727" y="51"/>
                  </a:lnTo>
                  <a:lnTo>
                    <a:pt x="1727" y="42"/>
                  </a:lnTo>
                  <a:lnTo>
                    <a:pt x="1729" y="42"/>
                  </a:lnTo>
                  <a:lnTo>
                    <a:pt x="1736" y="40"/>
                  </a:lnTo>
                  <a:lnTo>
                    <a:pt x="1729" y="24"/>
                  </a:lnTo>
                  <a:lnTo>
                    <a:pt x="1738" y="7"/>
                  </a:lnTo>
                  <a:lnTo>
                    <a:pt x="1732" y="9"/>
                  </a:lnTo>
                  <a:lnTo>
                    <a:pt x="1714" y="11"/>
                  </a:lnTo>
                  <a:lnTo>
                    <a:pt x="1674" y="4"/>
                  </a:lnTo>
                  <a:lnTo>
                    <a:pt x="1667" y="4"/>
                  </a:lnTo>
                  <a:lnTo>
                    <a:pt x="1649" y="0"/>
                  </a:lnTo>
                  <a:lnTo>
                    <a:pt x="1649" y="4"/>
                  </a:lnTo>
                  <a:lnTo>
                    <a:pt x="1643" y="7"/>
                  </a:lnTo>
                  <a:lnTo>
                    <a:pt x="1634" y="27"/>
                  </a:lnTo>
                  <a:lnTo>
                    <a:pt x="1643" y="27"/>
                  </a:lnTo>
                  <a:lnTo>
                    <a:pt x="1667" y="22"/>
                  </a:lnTo>
                  <a:lnTo>
                    <a:pt x="1680" y="22"/>
                  </a:lnTo>
                  <a:lnTo>
                    <a:pt x="1692" y="20"/>
                  </a:lnTo>
                  <a:lnTo>
                    <a:pt x="1696" y="18"/>
                  </a:lnTo>
                  <a:lnTo>
                    <a:pt x="1701" y="18"/>
                  </a:lnTo>
                  <a:lnTo>
                    <a:pt x="1712" y="22"/>
                  </a:lnTo>
                  <a:lnTo>
                    <a:pt x="1714" y="27"/>
                  </a:lnTo>
                  <a:lnTo>
                    <a:pt x="1707" y="36"/>
                  </a:lnTo>
                  <a:lnTo>
                    <a:pt x="1698" y="42"/>
                  </a:lnTo>
                  <a:lnTo>
                    <a:pt x="1692" y="42"/>
                  </a:lnTo>
                  <a:lnTo>
                    <a:pt x="1680" y="40"/>
                  </a:lnTo>
                  <a:lnTo>
                    <a:pt x="1669" y="40"/>
                  </a:lnTo>
                  <a:lnTo>
                    <a:pt x="1665" y="36"/>
                  </a:lnTo>
                  <a:lnTo>
                    <a:pt x="1654" y="33"/>
                  </a:lnTo>
                  <a:lnTo>
                    <a:pt x="1649" y="40"/>
                  </a:lnTo>
                  <a:lnTo>
                    <a:pt x="1651" y="40"/>
                  </a:lnTo>
                  <a:lnTo>
                    <a:pt x="1645" y="44"/>
                  </a:lnTo>
                  <a:lnTo>
                    <a:pt x="1629" y="47"/>
                  </a:lnTo>
                  <a:lnTo>
                    <a:pt x="1616" y="33"/>
                  </a:lnTo>
                  <a:lnTo>
                    <a:pt x="1614" y="24"/>
                  </a:lnTo>
                  <a:lnTo>
                    <a:pt x="1609" y="22"/>
                  </a:lnTo>
                  <a:lnTo>
                    <a:pt x="1596" y="22"/>
                  </a:lnTo>
                  <a:lnTo>
                    <a:pt x="1582" y="24"/>
                  </a:lnTo>
                  <a:lnTo>
                    <a:pt x="1567" y="20"/>
                  </a:lnTo>
                  <a:lnTo>
                    <a:pt x="1567" y="27"/>
                  </a:lnTo>
                  <a:lnTo>
                    <a:pt x="1556" y="29"/>
                  </a:lnTo>
                  <a:lnTo>
                    <a:pt x="1567" y="33"/>
                  </a:lnTo>
                  <a:lnTo>
                    <a:pt x="1567" y="40"/>
                  </a:lnTo>
                  <a:lnTo>
                    <a:pt x="1556" y="51"/>
                  </a:lnTo>
                  <a:lnTo>
                    <a:pt x="1533" y="53"/>
                  </a:lnTo>
                  <a:lnTo>
                    <a:pt x="1524" y="53"/>
                  </a:lnTo>
                  <a:lnTo>
                    <a:pt x="1511" y="60"/>
                  </a:lnTo>
                  <a:lnTo>
                    <a:pt x="1498" y="62"/>
                  </a:lnTo>
                  <a:lnTo>
                    <a:pt x="1511" y="64"/>
                  </a:lnTo>
                  <a:lnTo>
                    <a:pt x="1516" y="73"/>
                  </a:lnTo>
                  <a:lnTo>
                    <a:pt x="1527" y="78"/>
                  </a:lnTo>
                  <a:lnTo>
                    <a:pt x="1529" y="84"/>
                  </a:lnTo>
                  <a:lnTo>
                    <a:pt x="1516" y="98"/>
                  </a:lnTo>
                  <a:lnTo>
                    <a:pt x="1493" y="105"/>
                  </a:lnTo>
                  <a:lnTo>
                    <a:pt x="1478" y="100"/>
                  </a:lnTo>
                  <a:lnTo>
                    <a:pt x="1478" y="107"/>
                  </a:lnTo>
                  <a:lnTo>
                    <a:pt x="1487" y="111"/>
                  </a:lnTo>
                  <a:lnTo>
                    <a:pt x="1495" y="111"/>
                  </a:lnTo>
                  <a:lnTo>
                    <a:pt x="1511" y="109"/>
                  </a:lnTo>
                  <a:lnTo>
                    <a:pt x="1522" y="111"/>
                  </a:lnTo>
                  <a:lnTo>
                    <a:pt x="1538" y="118"/>
                  </a:lnTo>
                  <a:lnTo>
                    <a:pt x="1540" y="120"/>
                  </a:lnTo>
                  <a:lnTo>
                    <a:pt x="1533" y="138"/>
                  </a:lnTo>
                  <a:lnTo>
                    <a:pt x="1527" y="145"/>
                  </a:lnTo>
                  <a:lnTo>
                    <a:pt x="1516" y="149"/>
                  </a:lnTo>
                  <a:lnTo>
                    <a:pt x="1516" y="151"/>
                  </a:lnTo>
                  <a:lnTo>
                    <a:pt x="1511" y="158"/>
                  </a:lnTo>
                  <a:lnTo>
                    <a:pt x="1516" y="162"/>
                  </a:lnTo>
                  <a:lnTo>
                    <a:pt x="1493" y="182"/>
                  </a:lnTo>
                  <a:lnTo>
                    <a:pt x="1473" y="187"/>
                  </a:lnTo>
                  <a:lnTo>
                    <a:pt x="1446" y="207"/>
                  </a:lnTo>
                  <a:lnTo>
                    <a:pt x="1446" y="220"/>
                  </a:lnTo>
                  <a:lnTo>
                    <a:pt x="1433" y="227"/>
                  </a:lnTo>
                  <a:lnTo>
                    <a:pt x="1409" y="234"/>
                  </a:lnTo>
                  <a:lnTo>
                    <a:pt x="1393" y="234"/>
                  </a:lnTo>
                  <a:lnTo>
                    <a:pt x="1357" y="242"/>
                  </a:lnTo>
                  <a:lnTo>
                    <a:pt x="1339" y="258"/>
                  </a:lnTo>
                  <a:lnTo>
                    <a:pt x="1308" y="274"/>
                  </a:lnTo>
                  <a:lnTo>
                    <a:pt x="1290" y="276"/>
                  </a:lnTo>
                  <a:lnTo>
                    <a:pt x="1282" y="280"/>
                  </a:lnTo>
                  <a:lnTo>
                    <a:pt x="1259" y="287"/>
                  </a:lnTo>
                  <a:lnTo>
                    <a:pt x="1235" y="287"/>
                  </a:lnTo>
                  <a:lnTo>
                    <a:pt x="1212" y="294"/>
                  </a:lnTo>
                  <a:lnTo>
                    <a:pt x="1163" y="300"/>
                  </a:lnTo>
                  <a:lnTo>
                    <a:pt x="1166" y="300"/>
                  </a:lnTo>
                  <a:lnTo>
                    <a:pt x="1163" y="300"/>
                  </a:lnTo>
                  <a:lnTo>
                    <a:pt x="1128" y="303"/>
                  </a:lnTo>
                  <a:lnTo>
                    <a:pt x="1119" y="311"/>
                  </a:lnTo>
                  <a:lnTo>
                    <a:pt x="1106" y="314"/>
                  </a:lnTo>
                  <a:lnTo>
                    <a:pt x="1083" y="314"/>
                  </a:lnTo>
                  <a:lnTo>
                    <a:pt x="1072" y="311"/>
                  </a:lnTo>
                  <a:lnTo>
                    <a:pt x="1054" y="307"/>
                  </a:lnTo>
                  <a:lnTo>
                    <a:pt x="1063" y="300"/>
                  </a:lnTo>
                  <a:lnTo>
                    <a:pt x="1065" y="291"/>
                  </a:lnTo>
                  <a:lnTo>
                    <a:pt x="1052" y="296"/>
                  </a:lnTo>
                  <a:lnTo>
                    <a:pt x="1041" y="294"/>
                  </a:lnTo>
                  <a:lnTo>
                    <a:pt x="1034" y="294"/>
                  </a:lnTo>
                  <a:lnTo>
                    <a:pt x="1032" y="291"/>
                  </a:lnTo>
                  <a:lnTo>
                    <a:pt x="1036" y="289"/>
                  </a:lnTo>
                  <a:lnTo>
                    <a:pt x="1034" y="289"/>
                  </a:lnTo>
                  <a:lnTo>
                    <a:pt x="1041" y="282"/>
                  </a:lnTo>
                  <a:lnTo>
                    <a:pt x="1050" y="282"/>
                  </a:lnTo>
                  <a:lnTo>
                    <a:pt x="1052" y="287"/>
                  </a:lnTo>
                  <a:lnTo>
                    <a:pt x="1059" y="287"/>
                  </a:lnTo>
                  <a:lnTo>
                    <a:pt x="1068" y="285"/>
                  </a:lnTo>
                  <a:lnTo>
                    <a:pt x="1077" y="280"/>
                  </a:lnTo>
                  <a:lnTo>
                    <a:pt x="1090" y="280"/>
                  </a:lnTo>
                  <a:lnTo>
                    <a:pt x="1097" y="276"/>
                  </a:lnTo>
                  <a:lnTo>
                    <a:pt x="1094" y="274"/>
                  </a:lnTo>
                  <a:lnTo>
                    <a:pt x="1101" y="269"/>
                  </a:lnTo>
                  <a:lnTo>
                    <a:pt x="1112" y="269"/>
                  </a:lnTo>
                  <a:lnTo>
                    <a:pt x="1108" y="267"/>
                  </a:lnTo>
                  <a:lnTo>
                    <a:pt x="1110" y="265"/>
                  </a:lnTo>
                  <a:lnTo>
                    <a:pt x="1106" y="265"/>
                  </a:lnTo>
                  <a:lnTo>
                    <a:pt x="1077" y="267"/>
                  </a:lnTo>
                  <a:lnTo>
                    <a:pt x="1045" y="274"/>
                  </a:lnTo>
                  <a:lnTo>
                    <a:pt x="1034" y="271"/>
                  </a:lnTo>
                  <a:lnTo>
                    <a:pt x="1014" y="276"/>
                  </a:lnTo>
                  <a:lnTo>
                    <a:pt x="1012" y="282"/>
                  </a:lnTo>
                  <a:lnTo>
                    <a:pt x="1003" y="285"/>
                  </a:lnTo>
                  <a:lnTo>
                    <a:pt x="1003" y="287"/>
                  </a:lnTo>
                  <a:lnTo>
                    <a:pt x="1003" y="289"/>
                  </a:lnTo>
                  <a:lnTo>
                    <a:pt x="1010" y="289"/>
                  </a:lnTo>
                  <a:lnTo>
                    <a:pt x="1014" y="300"/>
                  </a:lnTo>
                  <a:lnTo>
                    <a:pt x="1014" y="300"/>
                  </a:lnTo>
                  <a:lnTo>
                    <a:pt x="1016" y="307"/>
                  </a:lnTo>
                  <a:lnTo>
                    <a:pt x="987" y="327"/>
                  </a:lnTo>
                  <a:lnTo>
                    <a:pt x="934" y="345"/>
                  </a:lnTo>
                  <a:lnTo>
                    <a:pt x="925" y="347"/>
                  </a:lnTo>
                  <a:lnTo>
                    <a:pt x="909" y="354"/>
                  </a:lnTo>
                  <a:lnTo>
                    <a:pt x="898" y="356"/>
                  </a:lnTo>
                  <a:lnTo>
                    <a:pt x="885" y="365"/>
                  </a:lnTo>
                  <a:lnTo>
                    <a:pt x="889" y="371"/>
                  </a:lnTo>
                  <a:lnTo>
                    <a:pt x="903" y="374"/>
                  </a:lnTo>
                  <a:lnTo>
                    <a:pt x="905" y="378"/>
                  </a:lnTo>
                  <a:lnTo>
                    <a:pt x="903" y="385"/>
                  </a:lnTo>
                  <a:lnTo>
                    <a:pt x="896" y="383"/>
                  </a:lnTo>
                  <a:lnTo>
                    <a:pt x="896" y="378"/>
                  </a:lnTo>
                  <a:lnTo>
                    <a:pt x="885" y="380"/>
                  </a:lnTo>
                  <a:lnTo>
                    <a:pt x="885" y="383"/>
                  </a:lnTo>
                  <a:lnTo>
                    <a:pt x="885" y="387"/>
                  </a:lnTo>
                  <a:lnTo>
                    <a:pt x="878" y="387"/>
                  </a:lnTo>
                  <a:lnTo>
                    <a:pt x="878" y="387"/>
                  </a:lnTo>
                  <a:lnTo>
                    <a:pt x="872" y="387"/>
                  </a:lnTo>
                  <a:lnTo>
                    <a:pt x="869" y="387"/>
                  </a:lnTo>
                  <a:lnTo>
                    <a:pt x="858" y="387"/>
                  </a:lnTo>
                  <a:lnTo>
                    <a:pt x="863" y="389"/>
                  </a:lnTo>
                  <a:lnTo>
                    <a:pt x="858" y="389"/>
                  </a:lnTo>
                  <a:lnTo>
                    <a:pt x="858" y="392"/>
                  </a:lnTo>
                  <a:lnTo>
                    <a:pt x="847" y="389"/>
                  </a:lnTo>
                  <a:lnTo>
                    <a:pt x="838" y="392"/>
                  </a:lnTo>
                  <a:lnTo>
                    <a:pt x="843" y="394"/>
                  </a:lnTo>
                  <a:lnTo>
                    <a:pt x="849" y="392"/>
                  </a:lnTo>
                  <a:lnTo>
                    <a:pt x="847" y="394"/>
                  </a:lnTo>
                  <a:lnTo>
                    <a:pt x="834" y="396"/>
                  </a:lnTo>
                  <a:lnTo>
                    <a:pt x="827" y="396"/>
                  </a:lnTo>
                  <a:lnTo>
                    <a:pt x="834" y="394"/>
                  </a:lnTo>
                  <a:lnTo>
                    <a:pt x="831" y="392"/>
                  </a:lnTo>
                  <a:lnTo>
                    <a:pt x="818" y="396"/>
                  </a:lnTo>
                  <a:lnTo>
                    <a:pt x="809" y="396"/>
                  </a:lnTo>
                  <a:lnTo>
                    <a:pt x="807" y="392"/>
                  </a:lnTo>
                  <a:lnTo>
                    <a:pt x="800" y="389"/>
                  </a:lnTo>
                  <a:lnTo>
                    <a:pt x="800" y="387"/>
                  </a:lnTo>
                  <a:lnTo>
                    <a:pt x="794" y="389"/>
                  </a:lnTo>
                  <a:lnTo>
                    <a:pt x="782" y="392"/>
                  </a:lnTo>
                  <a:lnTo>
                    <a:pt x="782" y="394"/>
                  </a:lnTo>
                  <a:lnTo>
                    <a:pt x="787" y="394"/>
                  </a:lnTo>
                  <a:lnTo>
                    <a:pt x="787" y="396"/>
                  </a:lnTo>
                  <a:lnTo>
                    <a:pt x="782" y="396"/>
                  </a:lnTo>
                  <a:lnTo>
                    <a:pt x="776" y="398"/>
                  </a:lnTo>
                  <a:lnTo>
                    <a:pt x="778" y="394"/>
                  </a:lnTo>
                  <a:lnTo>
                    <a:pt x="762" y="392"/>
                  </a:lnTo>
                  <a:lnTo>
                    <a:pt x="767" y="389"/>
                  </a:lnTo>
                  <a:lnTo>
                    <a:pt x="762" y="389"/>
                  </a:lnTo>
                  <a:lnTo>
                    <a:pt x="765" y="387"/>
                  </a:lnTo>
                  <a:lnTo>
                    <a:pt x="753" y="392"/>
                  </a:lnTo>
                  <a:lnTo>
                    <a:pt x="753" y="389"/>
                  </a:lnTo>
                  <a:lnTo>
                    <a:pt x="773" y="385"/>
                  </a:lnTo>
                  <a:lnTo>
                    <a:pt x="767" y="378"/>
                  </a:lnTo>
                  <a:lnTo>
                    <a:pt x="762" y="376"/>
                  </a:lnTo>
                  <a:lnTo>
                    <a:pt x="720" y="383"/>
                  </a:lnTo>
                  <a:lnTo>
                    <a:pt x="704" y="385"/>
                  </a:lnTo>
                  <a:lnTo>
                    <a:pt x="691" y="383"/>
                  </a:lnTo>
                  <a:lnTo>
                    <a:pt x="666" y="385"/>
                  </a:lnTo>
                  <a:lnTo>
                    <a:pt x="662" y="383"/>
                  </a:lnTo>
                  <a:lnTo>
                    <a:pt x="655" y="385"/>
                  </a:lnTo>
                  <a:lnTo>
                    <a:pt x="640" y="383"/>
                  </a:lnTo>
                  <a:lnTo>
                    <a:pt x="588" y="392"/>
                  </a:lnTo>
                  <a:lnTo>
                    <a:pt x="560" y="392"/>
                  </a:lnTo>
                  <a:lnTo>
                    <a:pt x="546" y="392"/>
                  </a:lnTo>
                  <a:lnTo>
                    <a:pt x="519" y="394"/>
                  </a:lnTo>
                  <a:lnTo>
                    <a:pt x="497" y="392"/>
                  </a:lnTo>
                  <a:lnTo>
                    <a:pt x="479" y="392"/>
                  </a:lnTo>
                  <a:lnTo>
                    <a:pt x="457" y="392"/>
                  </a:lnTo>
                  <a:lnTo>
                    <a:pt x="448" y="396"/>
                  </a:lnTo>
                  <a:lnTo>
                    <a:pt x="428" y="394"/>
                  </a:lnTo>
                  <a:lnTo>
                    <a:pt x="421" y="389"/>
                  </a:lnTo>
                  <a:lnTo>
                    <a:pt x="428" y="389"/>
                  </a:lnTo>
                  <a:lnTo>
                    <a:pt x="406" y="387"/>
                  </a:lnTo>
                  <a:lnTo>
                    <a:pt x="397" y="385"/>
                  </a:lnTo>
                  <a:lnTo>
                    <a:pt x="395" y="387"/>
                  </a:lnTo>
                  <a:lnTo>
                    <a:pt x="390" y="387"/>
                  </a:lnTo>
                  <a:lnTo>
                    <a:pt x="390" y="389"/>
                  </a:lnTo>
                  <a:lnTo>
                    <a:pt x="383" y="389"/>
                  </a:lnTo>
                  <a:lnTo>
                    <a:pt x="381" y="389"/>
                  </a:lnTo>
                  <a:lnTo>
                    <a:pt x="334" y="394"/>
                  </a:lnTo>
                  <a:lnTo>
                    <a:pt x="337" y="396"/>
                  </a:lnTo>
                  <a:lnTo>
                    <a:pt x="319" y="396"/>
                  </a:lnTo>
                  <a:lnTo>
                    <a:pt x="317" y="396"/>
                  </a:lnTo>
                  <a:lnTo>
                    <a:pt x="321" y="398"/>
                  </a:lnTo>
                  <a:lnTo>
                    <a:pt x="321" y="405"/>
                  </a:lnTo>
                  <a:lnTo>
                    <a:pt x="277" y="412"/>
                  </a:lnTo>
                  <a:lnTo>
                    <a:pt x="274" y="414"/>
                  </a:lnTo>
                  <a:lnTo>
                    <a:pt x="256" y="420"/>
                  </a:lnTo>
                  <a:lnTo>
                    <a:pt x="248" y="420"/>
                  </a:lnTo>
                  <a:lnTo>
                    <a:pt x="221" y="425"/>
                  </a:lnTo>
                  <a:lnTo>
                    <a:pt x="216" y="429"/>
                  </a:lnTo>
                  <a:lnTo>
                    <a:pt x="185" y="436"/>
                  </a:lnTo>
                  <a:lnTo>
                    <a:pt x="178" y="440"/>
                  </a:lnTo>
                  <a:lnTo>
                    <a:pt x="141" y="443"/>
                  </a:lnTo>
                  <a:lnTo>
                    <a:pt x="136" y="443"/>
                  </a:lnTo>
                  <a:lnTo>
                    <a:pt x="118" y="449"/>
                  </a:lnTo>
                  <a:lnTo>
                    <a:pt x="107" y="452"/>
                  </a:lnTo>
                  <a:lnTo>
                    <a:pt x="107" y="454"/>
                  </a:lnTo>
                  <a:lnTo>
                    <a:pt x="103" y="456"/>
                  </a:lnTo>
                  <a:lnTo>
                    <a:pt x="80" y="460"/>
                  </a:lnTo>
                  <a:lnTo>
                    <a:pt x="65" y="460"/>
                  </a:lnTo>
                  <a:lnTo>
                    <a:pt x="56" y="460"/>
                  </a:lnTo>
                  <a:lnTo>
                    <a:pt x="54" y="456"/>
                  </a:lnTo>
                  <a:lnTo>
                    <a:pt x="34" y="456"/>
                  </a:lnTo>
                  <a:lnTo>
                    <a:pt x="25" y="456"/>
                  </a:lnTo>
                  <a:lnTo>
                    <a:pt x="18" y="458"/>
                  </a:lnTo>
                  <a:lnTo>
                    <a:pt x="22" y="458"/>
                  </a:lnTo>
                  <a:lnTo>
                    <a:pt x="31" y="460"/>
                  </a:lnTo>
                  <a:lnTo>
                    <a:pt x="18" y="460"/>
                  </a:lnTo>
                  <a:lnTo>
                    <a:pt x="9" y="460"/>
                  </a:lnTo>
                  <a:lnTo>
                    <a:pt x="9" y="465"/>
                  </a:lnTo>
                  <a:lnTo>
                    <a:pt x="14" y="472"/>
                  </a:lnTo>
                  <a:lnTo>
                    <a:pt x="7" y="474"/>
                  </a:lnTo>
                  <a:lnTo>
                    <a:pt x="0" y="474"/>
                  </a:lnTo>
                  <a:lnTo>
                    <a:pt x="0" y="476"/>
                  </a:lnTo>
                  <a:lnTo>
                    <a:pt x="9" y="480"/>
                  </a:lnTo>
                  <a:lnTo>
                    <a:pt x="9" y="483"/>
                  </a:lnTo>
                  <a:lnTo>
                    <a:pt x="22" y="485"/>
                  </a:lnTo>
                  <a:lnTo>
                    <a:pt x="27" y="480"/>
                  </a:lnTo>
                  <a:lnTo>
                    <a:pt x="34" y="480"/>
                  </a:lnTo>
                  <a:lnTo>
                    <a:pt x="40" y="483"/>
                  </a:lnTo>
                  <a:lnTo>
                    <a:pt x="47" y="485"/>
                  </a:lnTo>
                  <a:lnTo>
                    <a:pt x="54" y="483"/>
                  </a:lnTo>
                  <a:lnTo>
                    <a:pt x="56" y="485"/>
                  </a:lnTo>
                  <a:lnTo>
                    <a:pt x="54" y="487"/>
                  </a:lnTo>
                  <a:lnTo>
                    <a:pt x="69" y="489"/>
                  </a:lnTo>
                  <a:lnTo>
                    <a:pt x="85" y="487"/>
                  </a:lnTo>
                  <a:lnTo>
                    <a:pt x="94" y="480"/>
                  </a:lnTo>
                  <a:lnTo>
                    <a:pt x="94" y="483"/>
                  </a:lnTo>
                  <a:lnTo>
                    <a:pt x="98" y="483"/>
                  </a:lnTo>
                  <a:lnTo>
                    <a:pt x="100" y="487"/>
                  </a:lnTo>
                  <a:lnTo>
                    <a:pt x="105" y="483"/>
                  </a:lnTo>
                  <a:lnTo>
                    <a:pt x="112" y="483"/>
                  </a:lnTo>
                  <a:lnTo>
                    <a:pt x="118" y="485"/>
                  </a:lnTo>
                  <a:lnTo>
                    <a:pt x="123" y="483"/>
                  </a:lnTo>
                  <a:lnTo>
                    <a:pt x="123" y="487"/>
                  </a:lnTo>
                  <a:lnTo>
                    <a:pt x="129" y="487"/>
                  </a:lnTo>
                  <a:lnTo>
                    <a:pt x="134" y="483"/>
                  </a:lnTo>
                  <a:lnTo>
                    <a:pt x="138" y="483"/>
                  </a:lnTo>
                  <a:lnTo>
                    <a:pt x="149" y="480"/>
                  </a:lnTo>
                  <a:lnTo>
                    <a:pt x="167" y="483"/>
                  </a:lnTo>
                  <a:lnTo>
                    <a:pt x="158" y="487"/>
                  </a:lnTo>
                  <a:lnTo>
                    <a:pt x="167" y="487"/>
                  </a:lnTo>
                  <a:lnTo>
                    <a:pt x="163" y="487"/>
                  </a:lnTo>
                  <a:lnTo>
                    <a:pt x="174" y="485"/>
                  </a:lnTo>
                  <a:lnTo>
                    <a:pt x="203" y="494"/>
                  </a:lnTo>
                  <a:lnTo>
                    <a:pt x="205" y="492"/>
                  </a:lnTo>
                  <a:lnTo>
                    <a:pt x="219" y="494"/>
                  </a:lnTo>
                  <a:lnTo>
                    <a:pt x="221" y="496"/>
                  </a:lnTo>
                  <a:lnTo>
                    <a:pt x="221" y="494"/>
                  </a:lnTo>
                  <a:lnTo>
                    <a:pt x="216" y="489"/>
                  </a:lnTo>
                  <a:lnTo>
                    <a:pt x="221" y="489"/>
                  </a:lnTo>
                  <a:lnTo>
                    <a:pt x="227" y="489"/>
                  </a:lnTo>
                  <a:lnTo>
                    <a:pt x="232" y="489"/>
                  </a:lnTo>
                  <a:lnTo>
                    <a:pt x="234" y="483"/>
                  </a:lnTo>
                  <a:lnTo>
                    <a:pt x="232" y="480"/>
                  </a:lnTo>
                  <a:lnTo>
                    <a:pt x="243" y="476"/>
                  </a:lnTo>
                  <a:lnTo>
                    <a:pt x="243" y="474"/>
                  </a:lnTo>
                  <a:lnTo>
                    <a:pt x="239" y="469"/>
                  </a:lnTo>
                  <a:lnTo>
                    <a:pt x="261" y="465"/>
                  </a:lnTo>
                  <a:lnTo>
                    <a:pt x="274" y="463"/>
                  </a:lnTo>
                  <a:lnTo>
                    <a:pt x="290" y="465"/>
                  </a:lnTo>
                  <a:lnTo>
                    <a:pt x="285" y="465"/>
                  </a:lnTo>
                  <a:lnTo>
                    <a:pt x="299" y="474"/>
                  </a:lnTo>
                  <a:lnTo>
                    <a:pt x="303" y="474"/>
                  </a:lnTo>
                  <a:lnTo>
                    <a:pt x="312" y="474"/>
                  </a:lnTo>
                  <a:lnTo>
                    <a:pt x="334" y="472"/>
                  </a:lnTo>
                  <a:lnTo>
                    <a:pt x="332" y="469"/>
                  </a:lnTo>
                  <a:lnTo>
                    <a:pt x="339" y="467"/>
                  </a:lnTo>
                  <a:lnTo>
                    <a:pt x="348" y="469"/>
                  </a:lnTo>
                  <a:lnTo>
                    <a:pt x="359" y="465"/>
                  </a:lnTo>
                  <a:lnTo>
                    <a:pt x="375" y="467"/>
                  </a:lnTo>
                  <a:lnTo>
                    <a:pt x="388" y="465"/>
                  </a:lnTo>
                  <a:lnTo>
                    <a:pt x="388" y="465"/>
                  </a:lnTo>
                  <a:lnTo>
                    <a:pt x="395" y="465"/>
                  </a:lnTo>
                  <a:lnTo>
                    <a:pt x="408" y="463"/>
                  </a:lnTo>
                  <a:lnTo>
                    <a:pt x="417" y="460"/>
                  </a:lnTo>
                  <a:lnTo>
                    <a:pt x="419" y="460"/>
                  </a:lnTo>
                  <a:lnTo>
                    <a:pt x="419" y="465"/>
                  </a:lnTo>
                  <a:lnTo>
                    <a:pt x="424" y="463"/>
                  </a:lnTo>
                  <a:lnTo>
                    <a:pt x="435" y="465"/>
                  </a:lnTo>
                  <a:lnTo>
                    <a:pt x="441" y="463"/>
                  </a:lnTo>
                  <a:lnTo>
                    <a:pt x="435" y="460"/>
                  </a:lnTo>
                  <a:lnTo>
                    <a:pt x="441" y="460"/>
                  </a:lnTo>
                  <a:lnTo>
                    <a:pt x="457" y="456"/>
                  </a:lnTo>
                  <a:lnTo>
                    <a:pt x="468" y="460"/>
                  </a:lnTo>
                  <a:lnTo>
                    <a:pt x="495" y="456"/>
                  </a:lnTo>
                  <a:lnTo>
                    <a:pt x="504" y="456"/>
                  </a:lnTo>
                  <a:lnTo>
                    <a:pt x="508" y="463"/>
                  </a:lnTo>
                  <a:lnTo>
                    <a:pt x="515" y="463"/>
                  </a:lnTo>
                  <a:lnTo>
                    <a:pt x="510" y="460"/>
                  </a:lnTo>
                  <a:lnTo>
                    <a:pt x="515" y="460"/>
                  </a:lnTo>
                  <a:lnTo>
                    <a:pt x="528" y="460"/>
                  </a:lnTo>
                  <a:lnTo>
                    <a:pt x="537" y="456"/>
                  </a:lnTo>
                  <a:lnTo>
                    <a:pt x="551" y="456"/>
                  </a:lnTo>
                  <a:lnTo>
                    <a:pt x="546" y="454"/>
                  </a:lnTo>
                  <a:lnTo>
                    <a:pt x="553" y="454"/>
                  </a:lnTo>
                  <a:lnTo>
                    <a:pt x="548" y="452"/>
                  </a:lnTo>
                  <a:lnTo>
                    <a:pt x="526" y="454"/>
                  </a:lnTo>
                  <a:lnTo>
                    <a:pt x="526" y="454"/>
                  </a:lnTo>
                  <a:lnTo>
                    <a:pt x="528" y="449"/>
                  </a:lnTo>
                  <a:lnTo>
                    <a:pt x="553" y="452"/>
                  </a:lnTo>
                  <a:lnTo>
                    <a:pt x="560" y="452"/>
                  </a:lnTo>
                  <a:lnTo>
                    <a:pt x="575" y="449"/>
                  </a:lnTo>
                  <a:lnTo>
                    <a:pt x="568" y="449"/>
                  </a:lnTo>
                  <a:lnTo>
                    <a:pt x="588" y="447"/>
                  </a:lnTo>
                  <a:lnTo>
                    <a:pt x="582" y="443"/>
                  </a:lnTo>
                  <a:lnTo>
                    <a:pt x="600" y="445"/>
                  </a:lnTo>
                  <a:lnTo>
                    <a:pt x="609" y="445"/>
                  </a:lnTo>
                  <a:lnTo>
                    <a:pt x="611" y="443"/>
                  </a:lnTo>
                  <a:lnTo>
                    <a:pt x="617" y="443"/>
                  </a:lnTo>
                  <a:lnTo>
                    <a:pt x="629" y="440"/>
                  </a:lnTo>
                  <a:lnTo>
                    <a:pt x="631" y="440"/>
                  </a:lnTo>
                  <a:lnTo>
                    <a:pt x="673" y="443"/>
                  </a:lnTo>
                  <a:lnTo>
                    <a:pt x="711" y="449"/>
                  </a:lnTo>
                  <a:lnTo>
                    <a:pt x="727" y="452"/>
                  </a:lnTo>
                  <a:lnTo>
                    <a:pt x="749" y="449"/>
                  </a:lnTo>
                  <a:lnTo>
                    <a:pt x="749" y="447"/>
                  </a:lnTo>
                  <a:lnTo>
                    <a:pt x="767" y="445"/>
                  </a:lnTo>
                  <a:lnTo>
                    <a:pt x="794" y="447"/>
                  </a:lnTo>
                  <a:lnTo>
                    <a:pt x="791" y="449"/>
                  </a:lnTo>
                  <a:lnTo>
                    <a:pt x="800" y="452"/>
                  </a:lnTo>
                  <a:lnTo>
                    <a:pt x="789" y="460"/>
                  </a:lnTo>
                  <a:lnTo>
                    <a:pt x="782" y="460"/>
                  </a:lnTo>
                  <a:lnTo>
                    <a:pt x="778" y="463"/>
                  </a:lnTo>
                  <a:lnTo>
                    <a:pt x="744" y="472"/>
                  </a:lnTo>
                  <a:lnTo>
                    <a:pt x="736" y="469"/>
                  </a:lnTo>
                  <a:lnTo>
                    <a:pt x="727" y="474"/>
                  </a:lnTo>
                  <a:lnTo>
                    <a:pt x="738" y="474"/>
                  </a:lnTo>
                  <a:lnTo>
                    <a:pt x="747" y="483"/>
                  </a:lnTo>
                  <a:lnTo>
                    <a:pt x="742" y="483"/>
                  </a:lnTo>
                  <a:lnTo>
                    <a:pt x="733" y="487"/>
                  </a:lnTo>
                  <a:lnTo>
                    <a:pt x="744" y="489"/>
                  </a:lnTo>
                  <a:lnTo>
                    <a:pt x="729" y="494"/>
                  </a:lnTo>
                  <a:lnTo>
                    <a:pt x="731" y="496"/>
                  </a:lnTo>
                  <a:lnTo>
                    <a:pt x="724" y="498"/>
                  </a:lnTo>
                  <a:lnTo>
                    <a:pt x="738" y="501"/>
                  </a:lnTo>
                  <a:lnTo>
                    <a:pt x="756" y="505"/>
                  </a:lnTo>
                  <a:lnTo>
                    <a:pt x="765" y="507"/>
                  </a:lnTo>
                  <a:lnTo>
                    <a:pt x="782" y="509"/>
                  </a:lnTo>
                  <a:lnTo>
                    <a:pt x="782" y="514"/>
                  </a:lnTo>
                  <a:lnTo>
                    <a:pt x="773" y="514"/>
                  </a:lnTo>
                  <a:lnTo>
                    <a:pt x="782" y="516"/>
                  </a:lnTo>
                  <a:lnTo>
                    <a:pt x="794" y="521"/>
                  </a:lnTo>
                  <a:lnTo>
                    <a:pt x="847" y="527"/>
                  </a:lnTo>
                  <a:lnTo>
                    <a:pt x="880" y="521"/>
                  </a:lnTo>
                  <a:lnTo>
                    <a:pt x="878" y="516"/>
                  </a:lnTo>
                  <a:lnTo>
                    <a:pt x="885" y="514"/>
                  </a:lnTo>
                  <a:lnTo>
                    <a:pt x="885" y="514"/>
                  </a:lnTo>
                  <a:lnTo>
                    <a:pt x="907" y="501"/>
                  </a:lnTo>
                  <a:lnTo>
                    <a:pt x="914" y="496"/>
                  </a:lnTo>
                  <a:lnTo>
                    <a:pt x="918" y="498"/>
                  </a:lnTo>
                  <a:lnTo>
                    <a:pt x="925" y="496"/>
                  </a:lnTo>
                  <a:lnTo>
                    <a:pt x="923" y="494"/>
                  </a:lnTo>
                  <a:lnTo>
                    <a:pt x="927" y="494"/>
                  </a:lnTo>
                  <a:lnTo>
                    <a:pt x="934" y="494"/>
                  </a:lnTo>
                  <a:lnTo>
                    <a:pt x="936" y="489"/>
                  </a:lnTo>
                  <a:lnTo>
                    <a:pt x="929" y="489"/>
                  </a:lnTo>
                  <a:lnTo>
                    <a:pt x="929" y="487"/>
                  </a:lnTo>
                  <a:lnTo>
                    <a:pt x="925" y="487"/>
                  </a:lnTo>
                  <a:lnTo>
                    <a:pt x="941" y="485"/>
                  </a:lnTo>
                  <a:lnTo>
                    <a:pt x="936" y="483"/>
                  </a:lnTo>
                  <a:lnTo>
                    <a:pt x="945" y="480"/>
                  </a:lnTo>
                  <a:lnTo>
                    <a:pt x="947" y="480"/>
                  </a:lnTo>
                  <a:lnTo>
                    <a:pt x="963" y="478"/>
                  </a:lnTo>
                  <a:lnTo>
                    <a:pt x="967" y="476"/>
                  </a:lnTo>
                  <a:lnTo>
                    <a:pt x="970" y="478"/>
                  </a:lnTo>
                  <a:lnTo>
                    <a:pt x="974" y="478"/>
                  </a:lnTo>
                  <a:lnTo>
                    <a:pt x="974" y="476"/>
                  </a:lnTo>
                  <a:lnTo>
                    <a:pt x="981" y="476"/>
                  </a:lnTo>
                  <a:lnTo>
                    <a:pt x="985" y="474"/>
                  </a:lnTo>
                  <a:lnTo>
                    <a:pt x="987" y="476"/>
                  </a:lnTo>
                  <a:lnTo>
                    <a:pt x="999" y="474"/>
                  </a:lnTo>
                  <a:lnTo>
                    <a:pt x="996" y="472"/>
                  </a:lnTo>
                  <a:lnTo>
                    <a:pt x="1003" y="469"/>
                  </a:lnTo>
                  <a:lnTo>
                    <a:pt x="1010" y="469"/>
                  </a:lnTo>
                  <a:lnTo>
                    <a:pt x="1005" y="474"/>
                  </a:lnTo>
                  <a:lnTo>
                    <a:pt x="1016" y="474"/>
                  </a:lnTo>
                  <a:lnTo>
                    <a:pt x="1016" y="474"/>
                  </a:lnTo>
                  <a:lnTo>
                    <a:pt x="1021" y="474"/>
                  </a:lnTo>
                  <a:lnTo>
                    <a:pt x="1025" y="472"/>
                  </a:lnTo>
                  <a:lnTo>
                    <a:pt x="1032" y="472"/>
                  </a:lnTo>
                  <a:lnTo>
                    <a:pt x="1030" y="474"/>
                  </a:lnTo>
                  <a:lnTo>
                    <a:pt x="1032" y="474"/>
                  </a:lnTo>
                  <a:lnTo>
                    <a:pt x="1021" y="476"/>
                  </a:lnTo>
                  <a:lnTo>
                    <a:pt x="1016" y="476"/>
                  </a:lnTo>
                  <a:lnTo>
                    <a:pt x="1030" y="476"/>
                  </a:lnTo>
                  <a:lnTo>
                    <a:pt x="1036" y="476"/>
                  </a:lnTo>
                  <a:lnTo>
                    <a:pt x="1036" y="469"/>
                  </a:lnTo>
                  <a:lnTo>
                    <a:pt x="1041" y="469"/>
                  </a:lnTo>
                  <a:lnTo>
                    <a:pt x="1032" y="469"/>
                  </a:lnTo>
                  <a:lnTo>
                    <a:pt x="1032" y="467"/>
                  </a:lnTo>
                  <a:lnTo>
                    <a:pt x="1043" y="465"/>
                  </a:lnTo>
                  <a:lnTo>
                    <a:pt x="1041" y="463"/>
                  </a:lnTo>
                  <a:lnTo>
                    <a:pt x="1036" y="465"/>
                  </a:lnTo>
                  <a:lnTo>
                    <a:pt x="1034" y="460"/>
                  </a:lnTo>
                  <a:lnTo>
                    <a:pt x="1005" y="456"/>
                  </a:lnTo>
                  <a:lnTo>
                    <a:pt x="994" y="454"/>
                  </a:lnTo>
                  <a:lnTo>
                    <a:pt x="987" y="454"/>
                  </a:lnTo>
                  <a:lnTo>
                    <a:pt x="983" y="454"/>
                  </a:lnTo>
                  <a:lnTo>
                    <a:pt x="976" y="452"/>
                  </a:lnTo>
                  <a:lnTo>
                    <a:pt x="981" y="452"/>
                  </a:lnTo>
                  <a:lnTo>
                    <a:pt x="981" y="449"/>
                  </a:lnTo>
                  <a:lnTo>
                    <a:pt x="976" y="447"/>
                  </a:lnTo>
                  <a:lnTo>
                    <a:pt x="983" y="443"/>
                  </a:lnTo>
                  <a:lnTo>
                    <a:pt x="999" y="436"/>
                  </a:lnTo>
                  <a:lnTo>
                    <a:pt x="1003" y="432"/>
                  </a:lnTo>
                  <a:lnTo>
                    <a:pt x="1003" y="432"/>
                  </a:lnTo>
                  <a:lnTo>
                    <a:pt x="1003" y="427"/>
                  </a:lnTo>
                  <a:lnTo>
                    <a:pt x="1012" y="427"/>
                  </a:lnTo>
                  <a:lnTo>
                    <a:pt x="1012" y="425"/>
                  </a:lnTo>
                  <a:lnTo>
                    <a:pt x="1021" y="423"/>
                  </a:lnTo>
                  <a:lnTo>
                    <a:pt x="1025" y="425"/>
                  </a:lnTo>
                  <a:lnTo>
                    <a:pt x="1032" y="423"/>
                  </a:lnTo>
                  <a:lnTo>
                    <a:pt x="1032" y="423"/>
                  </a:lnTo>
                  <a:lnTo>
                    <a:pt x="1043" y="423"/>
                  </a:lnTo>
                  <a:lnTo>
                    <a:pt x="1043" y="425"/>
                  </a:lnTo>
                  <a:lnTo>
                    <a:pt x="1041" y="427"/>
                  </a:lnTo>
                  <a:lnTo>
                    <a:pt x="1030" y="432"/>
                  </a:lnTo>
                  <a:lnTo>
                    <a:pt x="1036" y="438"/>
                  </a:lnTo>
                  <a:lnTo>
                    <a:pt x="1034" y="443"/>
                  </a:lnTo>
                  <a:lnTo>
                    <a:pt x="1041" y="445"/>
                  </a:lnTo>
                  <a:lnTo>
                    <a:pt x="1061" y="447"/>
                  </a:lnTo>
                  <a:lnTo>
                    <a:pt x="1050" y="440"/>
                  </a:lnTo>
                  <a:lnTo>
                    <a:pt x="1050" y="436"/>
                  </a:lnTo>
                  <a:lnTo>
                    <a:pt x="1061" y="429"/>
                  </a:lnTo>
                  <a:lnTo>
                    <a:pt x="1059" y="438"/>
                  </a:lnTo>
                  <a:lnTo>
                    <a:pt x="1070" y="443"/>
                  </a:lnTo>
                  <a:lnTo>
                    <a:pt x="1083" y="440"/>
                  </a:lnTo>
                  <a:lnTo>
                    <a:pt x="1090" y="443"/>
                  </a:lnTo>
                  <a:lnTo>
                    <a:pt x="1101" y="438"/>
                  </a:lnTo>
                  <a:lnTo>
                    <a:pt x="1123" y="443"/>
                  </a:lnTo>
                  <a:lnTo>
                    <a:pt x="1117" y="443"/>
                  </a:lnTo>
                  <a:lnTo>
                    <a:pt x="1123" y="445"/>
                  </a:lnTo>
                  <a:lnTo>
                    <a:pt x="1114" y="447"/>
                  </a:lnTo>
                  <a:lnTo>
                    <a:pt x="1110" y="447"/>
                  </a:lnTo>
                  <a:lnTo>
                    <a:pt x="1112" y="445"/>
                  </a:lnTo>
                  <a:lnTo>
                    <a:pt x="1088" y="452"/>
                  </a:lnTo>
                  <a:lnTo>
                    <a:pt x="1081" y="452"/>
                  </a:lnTo>
                  <a:lnTo>
                    <a:pt x="1079" y="449"/>
                  </a:lnTo>
                  <a:lnTo>
                    <a:pt x="1072" y="452"/>
                  </a:lnTo>
                  <a:lnTo>
                    <a:pt x="1072" y="454"/>
                  </a:lnTo>
                  <a:lnTo>
                    <a:pt x="1163" y="447"/>
                  </a:lnTo>
                  <a:lnTo>
                    <a:pt x="1155" y="443"/>
                  </a:lnTo>
                  <a:lnTo>
                    <a:pt x="1155" y="440"/>
                  </a:lnTo>
                  <a:lnTo>
                    <a:pt x="1161" y="443"/>
                  </a:lnTo>
                  <a:lnTo>
                    <a:pt x="1170" y="440"/>
                  </a:lnTo>
                  <a:lnTo>
                    <a:pt x="1175" y="440"/>
                  </a:lnTo>
                  <a:lnTo>
                    <a:pt x="1166" y="445"/>
                  </a:lnTo>
                  <a:lnTo>
                    <a:pt x="1177" y="443"/>
                  </a:lnTo>
                  <a:lnTo>
                    <a:pt x="1166" y="447"/>
                  </a:lnTo>
                  <a:lnTo>
                    <a:pt x="1204" y="449"/>
                  </a:lnTo>
                  <a:lnTo>
                    <a:pt x="1230" y="447"/>
                  </a:lnTo>
                  <a:lnTo>
                    <a:pt x="1273" y="452"/>
                  </a:lnTo>
                  <a:lnTo>
                    <a:pt x="1266" y="449"/>
                  </a:lnTo>
                  <a:lnTo>
                    <a:pt x="1266" y="447"/>
                  </a:lnTo>
                  <a:lnTo>
                    <a:pt x="1288" y="438"/>
                  </a:lnTo>
                  <a:lnTo>
                    <a:pt x="1290" y="434"/>
                  </a:lnTo>
                  <a:lnTo>
                    <a:pt x="1317" y="427"/>
                  </a:lnTo>
                  <a:lnTo>
                    <a:pt x="1322" y="425"/>
                  </a:lnTo>
                  <a:lnTo>
                    <a:pt x="1317" y="425"/>
                  </a:lnTo>
                  <a:lnTo>
                    <a:pt x="1313" y="425"/>
                  </a:lnTo>
                  <a:lnTo>
                    <a:pt x="1333" y="418"/>
                  </a:lnTo>
                  <a:lnTo>
                    <a:pt x="1355" y="416"/>
                  </a:lnTo>
                  <a:lnTo>
                    <a:pt x="1371" y="418"/>
                  </a:lnTo>
                  <a:lnTo>
                    <a:pt x="1380" y="423"/>
                  </a:lnTo>
                  <a:lnTo>
                    <a:pt x="1384" y="423"/>
                  </a:lnTo>
                  <a:lnTo>
                    <a:pt x="1362" y="427"/>
                  </a:lnTo>
                  <a:lnTo>
                    <a:pt x="1364" y="429"/>
                  </a:lnTo>
                  <a:lnTo>
                    <a:pt x="1362" y="436"/>
                  </a:lnTo>
                  <a:lnTo>
                    <a:pt x="1362" y="440"/>
                  </a:lnTo>
                  <a:lnTo>
                    <a:pt x="1360" y="443"/>
                  </a:lnTo>
                  <a:lnTo>
                    <a:pt x="1366" y="449"/>
                  </a:lnTo>
                  <a:lnTo>
                    <a:pt x="1380" y="452"/>
                  </a:lnTo>
                  <a:lnTo>
                    <a:pt x="1393" y="447"/>
                  </a:lnTo>
                  <a:lnTo>
                    <a:pt x="1397" y="447"/>
                  </a:lnTo>
                  <a:lnTo>
                    <a:pt x="1400" y="447"/>
                  </a:lnTo>
                  <a:lnTo>
                    <a:pt x="1402" y="443"/>
                  </a:lnTo>
                  <a:lnTo>
                    <a:pt x="1424" y="432"/>
                  </a:lnTo>
                  <a:lnTo>
                    <a:pt x="1424" y="429"/>
                  </a:lnTo>
                  <a:lnTo>
                    <a:pt x="1415" y="425"/>
                  </a:lnTo>
                  <a:lnTo>
                    <a:pt x="1417" y="423"/>
                  </a:lnTo>
                  <a:lnTo>
                    <a:pt x="1415" y="423"/>
                  </a:lnTo>
                  <a:lnTo>
                    <a:pt x="1417" y="416"/>
                  </a:lnTo>
                  <a:lnTo>
                    <a:pt x="1426" y="416"/>
                  </a:lnTo>
                  <a:lnTo>
                    <a:pt x="1424" y="409"/>
                  </a:lnTo>
                  <a:lnTo>
                    <a:pt x="1426" y="409"/>
                  </a:lnTo>
                  <a:lnTo>
                    <a:pt x="1453" y="405"/>
                  </a:lnTo>
                  <a:lnTo>
                    <a:pt x="1464" y="405"/>
                  </a:lnTo>
                  <a:lnTo>
                    <a:pt x="1491" y="405"/>
                  </a:lnTo>
                  <a:lnTo>
                    <a:pt x="1502" y="409"/>
                  </a:lnTo>
                  <a:lnTo>
                    <a:pt x="1500" y="412"/>
                  </a:lnTo>
                  <a:lnTo>
                    <a:pt x="1504" y="414"/>
                  </a:lnTo>
                  <a:lnTo>
                    <a:pt x="1511" y="414"/>
                  </a:lnTo>
                  <a:lnTo>
                    <a:pt x="1511" y="412"/>
                  </a:lnTo>
                  <a:lnTo>
                    <a:pt x="1518" y="412"/>
                  </a:lnTo>
                  <a:lnTo>
                    <a:pt x="1518" y="407"/>
                  </a:lnTo>
                  <a:lnTo>
                    <a:pt x="1513" y="407"/>
                  </a:lnTo>
                  <a:lnTo>
                    <a:pt x="1511" y="405"/>
                  </a:lnTo>
                  <a:lnTo>
                    <a:pt x="1504" y="405"/>
                  </a:lnTo>
                  <a:lnTo>
                    <a:pt x="1507" y="403"/>
                  </a:lnTo>
                  <a:lnTo>
                    <a:pt x="1502" y="398"/>
                  </a:lnTo>
                  <a:lnTo>
                    <a:pt x="1511" y="396"/>
                  </a:lnTo>
                  <a:lnTo>
                    <a:pt x="1504" y="394"/>
                  </a:lnTo>
                  <a:lnTo>
                    <a:pt x="1518" y="392"/>
                  </a:lnTo>
                  <a:lnTo>
                    <a:pt x="1527" y="389"/>
                  </a:lnTo>
                  <a:lnTo>
                    <a:pt x="1518" y="385"/>
                  </a:lnTo>
                  <a:lnTo>
                    <a:pt x="1527" y="380"/>
                  </a:lnTo>
                  <a:lnTo>
                    <a:pt x="1529" y="380"/>
                  </a:lnTo>
                  <a:lnTo>
                    <a:pt x="1538" y="380"/>
                  </a:lnTo>
                  <a:lnTo>
                    <a:pt x="1542" y="383"/>
                  </a:lnTo>
                  <a:lnTo>
                    <a:pt x="1558" y="378"/>
                  </a:lnTo>
                  <a:lnTo>
                    <a:pt x="1582" y="387"/>
                  </a:lnTo>
                  <a:lnTo>
                    <a:pt x="1567" y="394"/>
                  </a:lnTo>
                  <a:lnTo>
                    <a:pt x="1549" y="396"/>
                  </a:lnTo>
                  <a:lnTo>
                    <a:pt x="1549" y="400"/>
                  </a:lnTo>
                  <a:lnTo>
                    <a:pt x="1533" y="403"/>
                  </a:lnTo>
                  <a:lnTo>
                    <a:pt x="1540" y="405"/>
                  </a:lnTo>
                  <a:lnTo>
                    <a:pt x="1545" y="409"/>
                  </a:lnTo>
                  <a:lnTo>
                    <a:pt x="1538" y="409"/>
                  </a:lnTo>
                  <a:lnTo>
                    <a:pt x="1533" y="414"/>
                  </a:lnTo>
                  <a:lnTo>
                    <a:pt x="1540" y="418"/>
                  </a:lnTo>
                  <a:lnTo>
                    <a:pt x="1538" y="420"/>
                  </a:lnTo>
                  <a:lnTo>
                    <a:pt x="1542" y="425"/>
                  </a:lnTo>
                  <a:lnTo>
                    <a:pt x="1527" y="427"/>
                  </a:lnTo>
                  <a:lnTo>
                    <a:pt x="1545" y="432"/>
                  </a:lnTo>
                  <a:lnTo>
                    <a:pt x="1562" y="429"/>
                  </a:lnTo>
                  <a:lnTo>
                    <a:pt x="1567" y="423"/>
                  </a:lnTo>
                  <a:lnTo>
                    <a:pt x="1580" y="420"/>
                  </a:lnTo>
                  <a:lnTo>
                    <a:pt x="1582" y="416"/>
                  </a:lnTo>
                  <a:lnTo>
                    <a:pt x="1596" y="416"/>
                  </a:lnTo>
                  <a:lnTo>
                    <a:pt x="1602" y="416"/>
                  </a:lnTo>
                  <a:lnTo>
                    <a:pt x="1618" y="414"/>
                  </a:lnTo>
                  <a:lnTo>
                    <a:pt x="1623" y="414"/>
                  </a:lnTo>
                  <a:lnTo>
                    <a:pt x="1625" y="412"/>
                  </a:lnTo>
                  <a:lnTo>
                    <a:pt x="1629" y="412"/>
                  </a:lnTo>
                  <a:lnTo>
                    <a:pt x="1636" y="403"/>
                  </a:lnTo>
                  <a:lnTo>
                    <a:pt x="1629" y="400"/>
                  </a:lnTo>
                  <a:lnTo>
                    <a:pt x="1629" y="394"/>
                  </a:lnTo>
                  <a:lnTo>
                    <a:pt x="1647" y="385"/>
                  </a:lnTo>
                  <a:lnTo>
                    <a:pt x="1680" y="378"/>
                  </a:lnTo>
                  <a:lnTo>
                    <a:pt x="1689" y="378"/>
                  </a:lnTo>
                  <a:lnTo>
                    <a:pt x="1701" y="376"/>
                  </a:lnTo>
                  <a:lnTo>
                    <a:pt x="1709" y="376"/>
                  </a:lnTo>
                  <a:lnTo>
                    <a:pt x="1705" y="374"/>
                  </a:lnTo>
                  <a:lnTo>
                    <a:pt x="1676" y="363"/>
                  </a:lnTo>
                  <a:lnTo>
                    <a:pt x="1649" y="343"/>
                  </a:lnTo>
                  <a:lnTo>
                    <a:pt x="1649" y="338"/>
                  </a:lnTo>
                  <a:lnTo>
                    <a:pt x="1651" y="338"/>
                  </a:lnTo>
                  <a:lnTo>
                    <a:pt x="1663" y="334"/>
                  </a:lnTo>
                  <a:lnTo>
                    <a:pt x="1658" y="331"/>
                  </a:lnTo>
                  <a:lnTo>
                    <a:pt x="1663" y="320"/>
                  </a:lnTo>
                  <a:lnTo>
                    <a:pt x="1685" y="305"/>
                  </a:lnTo>
                  <a:lnTo>
                    <a:pt x="1685" y="300"/>
                  </a:lnTo>
                  <a:lnTo>
                    <a:pt x="1703" y="296"/>
                  </a:lnTo>
                  <a:lnTo>
                    <a:pt x="1712" y="294"/>
                  </a:lnTo>
                  <a:lnTo>
                    <a:pt x="1718" y="265"/>
                  </a:lnTo>
                  <a:lnTo>
                    <a:pt x="1705" y="242"/>
                  </a:lnTo>
                  <a:lnTo>
                    <a:pt x="1701" y="242"/>
                  </a:lnTo>
                  <a:lnTo>
                    <a:pt x="1689" y="225"/>
                  </a:lnTo>
                  <a:lnTo>
                    <a:pt x="1701" y="214"/>
                  </a:lnTo>
                  <a:lnTo>
                    <a:pt x="1709" y="209"/>
                  </a:lnTo>
                  <a:lnTo>
                    <a:pt x="1709" y="209"/>
                  </a:lnTo>
                  <a:lnTo>
                    <a:pt x="1703" y="209"/>
                  </a:lnTo>
                  <a:lnTo>
                    <a:pt x="1709" y="205"/>
                  </a:lnTo>
                  <a:lnTo>
                    <a:pt x="1716" y="205"/>
                  </a:lnTo>
                  <a:lnTo>
                    <a:pt x="1723" y="205"/>
                  </a:lnTo>
                  <a:lnTo>
                    <a:pt x="1750" y="202"/>
                  </a:lnTo>
                  <a:lnTo>
                    <a:pt x="1756" y="202"/>
                  </a:lnTo>
                  <a:lnTo>
                    <a:pt x="1767" y="200"/>
                  </a:lnTo>
                  <a:lnTo>
                    <a:pt x="1761" y="202"/>
                  </a:lnTo>
                  <a:lnTo>
                    <a:pt x="1767" y="202"/>
                  </a:lnTo>
                  <a:lnTo>
                    <a:pt x="1770" y="202"/>
                  </a:lnTo>
                  <a:lnTo>
                    <a:pt x="1767" y="207"/>
                  </a:lnTo>
                  <a:lnTo>
                    <a:pt x="1770" y="207"/>
                  </a:lnTo>
                  <a:lnTo>
                    <a:pt x="1770" y="209"/>
                  </a:lnTo>
                  <a:lnTo>
                    <a:pt x="1785" y="209"/>
                  </a:lnTo>
                  <a:lnTo>
                    <a:pt x="1785" y="205"/>
                  </a:lnTo>
                  <a:lnTo>
                    <a:pt x="1781" y="202"/>
                  </a:lnTo>
                  <a:lnTo>
                    <a:pt x="1785" y="202"/>
                  </a:lnTo>
                  <a:lnTo>
                    <a:pt x="1783" y="200"/>
                  </a:lnTo>
                  <a:lnTo>
                    <a:pt x="1779" y="200"/>
                  </a:lnTo>
                  <a:lnTo>
                    <a:pt x="1776" y="200"/>
                  </a:lnTo>
                  <a:lnTo>
                    <a:pt x="1781" y="200"/>
                  </a:lnTo>
                  <a:lnTo>
                    <a:pt x="1776" y="194"/>
                  </a:lnTo>
                  <a:lnTo>
                    <a:pt x="1785" y="196"/>
                  </a:lnTo>
                  <a:lnTo>
                    <a:pt x="1785" y="194"/>
                  </a:lnTo>
                  <a:lnTo>
                    <a:pt x="1783" y="191"/>
                  </a:lnTo>
                  <a:lnTo>
                    <a:pt x="1779" y="194"/>
                  </a:lnTo>
                  <a:lnTo>
                    <a:pt x="1774" y="191"/>
                  </a:lnTo>
                  <a:lnTo>
                    <a:pt x="1781" y="189"/>
                  </a:lnTo>
                  <a:lnTo>
                    <a:pt x="1783" y="187"/>
                  </a:lnTo>
                  <a:lnTo>
                    <a:pt x="1767" y="185"/>
                  </a:lnTo>
                  <a:lnTo>
                    <a:pt x="1781" y="182"/>
                  </a:lnTo>
                  <a:lnTo>
                    <a:pt x="1787" y="182"/>
                  </a:lnTo>
                  <a:lnTo>
                    <a:pt x="1787" y="180"/>
                  </a:lnTo>
                  <a:lnTo>
                    <a:pt x="1781" y="176"/>
                  </a:lnTo>
                  <a:lnTo>
                    <a:pt x="1792" y="173"/>
                  </a:lnTo>
                  <a:lnTo>
                    <a:pt x="1792" y="169"/>
                  </a:lnTo>
                  <a:lnTo>
                    <a:pt x="1803" y="171"/>
                  </a:lnTo>
                  <a:lnTo>
                    <a:pt x="1794" y="1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4" name="Freeform 177"/>
            <p:cNvSpPr>
              <a:spLocks/>
            </p:cNvSpPr>
            <p:nvPr/>
          </p:nvSpPr>
          <p:spPr bwMode="auto">
            <a:xfrm>
              <a:off x="1585664" y="4409203"/>
              <a:ext cx="173984" cy="65430"/>
            </a:xfrm>
            <a:custGeom>
              <a:avLst/>
              <a:gdLst>
                <a:gd name="T0" fmla="*/ 2 w 133"/>
                <a:gd name="T1" fmla="*/ 51 h 53"/>
                <a:gd name="T2" fmla="*/ 9 w 133"/>
                <a:gd name="T3" fmla="*/ 53 h 53"/>
                <a:gd name="T4" fmla="*/ 18 w 133"/>
                <a:gd name="T5" fmla="*/ 53 h 53"/>
                <a:gd name="T6" fmla="*/ 42 w 133"/>
                <a:gd name="T7" fmla="*/ 47 h 53"/>
                <a:gd name="T8" fmla="*/ 29 w 133"/>
                <a:gd name="T9" fmla="*/ 44 h 53"/>
                <a:gd name="T10" fmla="*/ 38 w 133"/>
                <a:gd name="T11" fmla="*/ 38 h 53"/>
                <a:gd name="T12" fmla="*/ 38 w 133"/>
                <a:gd name="T13" fmla="*/ 38 h 53"/>
                <a:gd name="T14" fmla="*/ 42 w 133"/>
                <a:gd name="T15" fmla="*/ 35 h 53"/>
                <a:gd name="T16" fmla="*/ 46 w 133"/>
                <a:gd name="T17" fmla="*/ 35 h 53"/>
                <a:gd name="T18" fmla="*/ 55 w 133"/>
                <a:gd name="T19" fmla="*/ 38 h 53"/>
                <a:gd name="T20" fmla="*/ 51 w 133"/>
                <a:gd name="T21" fmla="*/ 31 h 53"/>
                <a:gd name="T22" fmla="*/ 42 w 133"/>
                <a:gd name="T23" fmla="*/ 29 h 53"/>
                <a:gd name="T24" fmla="*/ 46 w 133"/>
                <a:gd name="T25" fmla="*/ 29 h 53"/>
                <a:gd name="T26" fmla="*/ 60 w 133"/>
                <a:gd name="T27" fmla="*/ 29 h 53"/>
                <a:gd name="T28" fmla="*/ 64 w 133"/>
                <a:gd name="T29" fmla="*/ 26 h 53"/>
                <a:gd name="T30" fmla="*/ 82 w 133"/>
                <a:gd name="T31" fmla="*/ 24 h 53"/>
                <a:gd name="T32" fmla="*/ 80 w 133"/>
                <a:gd name="T33" fmla="*/ 22 h 53"/>
                <a:gd name="T34" fmla="*/ 91 w 133"/>
                <a:gd name="T35" fmla="*/ 22 h 53"/>
                <a:gd name="T36" fmla="*/ 100 w 133"/>
                <a:gd name="T37" fmla="*/ 20 h 53"/>
                <a:gd name="T38" fmla="*/ 98 w 133"/>
                <a:gd name="T39" fmla="*/ 18 h 53"/>
                <a:gd name="T40" fmla="*/ 102 w 133"/>
                <a:gd name="T41" fmla="*/ 18 h 53"/>
                <a:gd name="T42" fmla="*/ 100 w 133"/>
                <a:gd name="T43" fmla="*/ 18 h 53"/>
                <a:gd name="T44" fmla="*/ 122 w 133"/>
                <a:gd name="T45" fmla="*/ 15 h 53"/>
                <a:gd name="T46" fmla="*/ 133 w 133"/>
                <a:gd name="T47" fmla="*/ 11 h 53"/>
                <a:gd name="T48" fmla="*/ 133 w 133"/>
                <a:gd name="T49" fmla="*/ 0 h 53"/>
                <a:gd name="T50" fmla="*/ 129 w 133"/>
                <a:gd name="T51" fmla="*/ 0 h 53"/>
                <a:gd name="T52" fmla="*/ 122 w 133"/>
                <a:gd name="T53" fmla="*/ 0 h 53"/>
                <a:gd name="T54" fmla="*/ 113 w 133"/>
                <a:gd name="T55" fmla="*/ 6 h 53"/>
                <a:gd name="T56" fmla="*/ 100 w 133"/>
                <a:gd name="T57" fmla="*/ 9 h 53"/>
                <a:gd name="T58" fmla="*/ 102 w 133"/>
                <a:gd name="T59" fmla="*/ 11 h 53"/>
                <a:gd name="T60" fmla="*/ 93 w 133"/>
                <a:gd name="T61" fmla="*/ 11 h 53"/>
                <a:gd name="T62" fmla="*/ 82 w 133"/>
                <a:gd name="T63" fmla="*/ 15 h 53"/>
                <a:gd name="T64" fmla="*/ 73 w 133"/>
                <a:gd name="T65" fmla="*/ 15 h 53"/>
                <a:gd name="T66" fmla="*/ 73 w 133"/>
                <a:gd name="T67" fmla="*/ 11 h 53"/>
                <a:gd name="T68" fmla="*/ 51 w 133"/>
                <a:gd name="T69" fmla="*/ 11 h 53"/>
                <a:gd name="T70" fmla="*/ 51 w 133"/>
                <a:gd name="T71" fmla="*/ 15 h 53"/>
                <a:gd name="T72" fmla="*/ 53 w 133"/>
                <a:gd name="T73" fmla="*/ 18 h 53"/>
                <a:gd name="T74" fmla="*/ 69 w 133"/>
                <a:gd name="T75" fmla="*/ 20 h 53"/>
                <a:gd name="T76" fmla="*/ 29 w 133"/>
                <a:gd name="T77" fmla="*/ 29 h 53"/>
                <a:gd name="T78" fmla="*/ 18 w 133"/>
                <a:gd name="T79" fmla="*/ 29 h 53"/>
                <a:gd name="T80" fmla="*/ 26 w 133"/>
                <a:gd name="T81" fmla="*/ 40 h 53"/>
                <a:gd name="T82" fmla="*/ 13 w 133"/>
                <a:gd name="T83" fmla="*/ 40 h 53"/>
                <a:gd name="T84" fmla="*/ 9 w 133"/>
                <a:gd name="T85" fmla="*/ 42 h 53"/>
                <a:gd name="T86" fmla="*/ 13 w 133"/>
                <a:gd name="T87" fmla="*/ 44 h 53"/>
                <a:gd name="T88" fmla="*/ 6 w 133"/>
                <a:gd name="T89" fmla="*/ 42 h 53"/>
                <a:gd name="T90" fmla="*/ 0 w 133"/>
                <a:gd name="T91" fmla="*/ 44 h 53"/>
                <a:gd name="T92" fmla="*/ 6 w 133"/>
                <a:gd name="T93" fmla="*/ 47 h 53"/>
                <a:gd name="T94" fmla="*/ 2 w 133"/>
                <a:gd name="T95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3" h="53">
                  <a:moveTo>
                    <a:pt x="2" y="51"/>
                  </a:moveTo>
                  <a:lnTo>
                    <a:pt x="9" y="53"/>
                  </a:lnTo>
                  <a:lnTo>
                    <a:pt x="18" y="53"/>
                  </a:lnTo>
                  <a:lnTo>
                    <a:pt x="42" y="47"/>
                  </a:lnTo>
                  <a:lnTo>
                    <a:pt x="29" y="44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42" y="35"/>
                  </a:lnTo>
                  <a:lnTo>
                    <a:pt x="46" y="35"/>
                  </a:lnTo>
                  <a:lnTo>
                    <a:pt x="55" y="38"/>
                  </a:lnTo>
                  <a:lnTo>
                    <a:pt x="51" y="31"/>
                  </a:lnTo>
                  <a:lnTo>
                    <a:pt x="42" y="29"/>
                  </a:lnTo>
                  <a:lnTo>
                    <a:pt x="46" y="29"/>
                  </a:lnTo>
                  <a:lnTo>
                    <a:pt x="60" y="29"/>
                  </a:lnTo>
                  <a:lnTo>
                    <a:pt x="64" y="26"/>
                  </a:lnTo>
                  <a:lnTo>
                    <a:pt x="82" y="24"/>
                  </a:lnTo>
                  <a:lnTo>
                    <a:pt x="80" y="22"/>
                  </a:lnTo>
                  <a:lnTo>
                    <a:pt x="91" y="22"/>
                  </a:lnTo>
                  <a:lnTo>
                    <a:pt x="100" y="20"/>
                  </a:lnTo>
                  <a:lnTo>
                    <a:pt x="98" y="18"/>
                  </a:lnTo>
                  <a:lnTo>
                    <a:pt x="102" y="18"/>
                  </a:lnTo>
                  <a:lnTo>
                    <a:pt x="100" y="18"/>
                  </a:lnTo>
                  <a:lnTo>
                    <a:pt x="122" y="15"/>
                  </a:lnTo>
                  <a:lnTo>
                    <a:pt x="133" y="11"/>
                  </a:lnTo>
                  <a:lnTo>
                    <a:pt x="133" y="0"/>
                  </a:lnTo>
                  <a:lnTo>
                    <a:pt x="129" y="0"/>
                  </a:lnTo>
                  <a:lnTo>
                    <a:pt x="122" y="0"/>
                  </a:lnTo>
                  <a:lnTo>
                    <a:pt x="113" y="6"/>
                  </a:lnTo>
                  <a:lnTo>
                    <a:pt x="100" y="9"/>
                  </a:lnTo>
                  <a:lnTo>
                    <a:pt x="102" y="11"/>
                  </a:lnTo>
                  <a:lnTo>
                    <a:pt x="93" y="11"/>
                  </a:lnTo>
                  <a:lnTo>
                    <a:pt x="82" y="15"/>
                  </a:lnTo>
                  <a:lnTo>
                    <a:pt x="73" y="15"/>
                  </a:lnTo>
                  <a:lnTo>
                    <a:pt x="73" y="11"/>
                  </a:lnTo>
                  <a:lnTo>
                    <a:pt x="51" y="11"/>
                  </a:lnTo>
                  <a:lnTo>
                    <a:pt x="51" y="15"/>
                  </a:lnTo>
                  <a:lnTo>
                    <a:pt x="53" y="18"/>
                  </a:lnTo>
                  <a:lnTo>
                    <a:pt x="69" y="20"/>
                  </a:lnTo>
                  <a:lnTo>
                    <a:pt x="29" y="29"/>
                  </a:lnTo>
                  <a:lnTo>
                    <a:pt x="18" y="29"/>
                  </a:lnTo>
                  <a:lnTo>
                    <a:pt x="26" y="40"/>
                  </a:lnTo>
                  <a:lnTo>
                    <a:pt x="13" y="40"/>
                  </a:lnTo>
                  <a:lnTo>
                    <a:pt x="9" y="42"/>
                  </a:lnTo>
                  <a:lnTo>
                    <a:pt x="13" y="44"/>
                  </a:lnTo>
                  <a:lnTo>
                    <a:pt x="6" y="42"/>
                  </a:lnTo>
                  <a:lnTo>
                    <a:pt x="0" y="44"/>
                  </a:lnTo>
                  <a:lnTo>
                    <a:pt x="6" y="47"/>
                  </a:lnTo>
                  <a:lnTo>
                    <a:pt x="2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5" name="Freeform 178"/>
            <p:cNvSpPr>
              <a:spLocks/>
            </p:cNvSpPr>
            <p:nvPr/>
          </p:nvSpPr>
          <p:spPr bwMode="auto">
            <a:xfrm>
              <a:off x="1265949" y="4636721"/>
              <a:ext cx="22306" cy="8922"/>
            </a:xfrm>
            <a:custGeom>
              <a:avLst/>
              <a:gdLst>
                <a:gd name="T0" fmla="*/ 0 w 17"/>
                <a:gd name="T1" fmla="*/ 7 h 7"/>
                <a:gd name="T2" fmla="*/ 17 w 17"/>
                <a:gd name="T3" fmla="*/ 5 h 7"/>
                <a:gd name="T4" fmla="*/ 17 w 17"/>
                <a:gd name="T5" fmla="*/ 0 h 7"/>
                <a:gd name="T6" fmla="*/ 0 w 17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7">
                  <a:moveTo>
                    <a:pt x="0" y="7"/>
                  </a:moveTo>
                  <a:lnTo>
                    <a:pt x="17" y="5"/>
                  </a:lnTo>
                  <a:lnTo>
                    <a:pt x="1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6" name="Freeform 179"/>
            <p:cNvSpPr>
              <a:spLocks/>
            </p:cNvSpPr>
            <p:nvPr/>
          </p:nvSpPr>
          <p:spPr bwMode="auto">
            <a:xfrm>
              <a:off x="1271897" y="4636721"/>
              <a:ext cx="22306" cy="8922"/>
            </a:xfrm>
            <a:custGeom>
              <a:avLst/>
              <a:gdLst>
                <a:gd name="T0" fmla="*/ 0 w 18"/>
                <a:gd name="T1" fmla="*/ 0 h 7"/>
                <a:gd name="T2" fmla="*/ 13 w 18"/>
                <a:gd name="T3" fmla="*/ 7 h 7"/>
                <a:gd name="T4" fmla="*/ 18 w 18"/>
                <a:gd name="T5" fmla="*/ 0 h 7"/>
                <a:gd name="T6" fmla="*/ 0 w 18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7">
                  <a:moveTo>
                    <a:pt x="0" y="0"/>
                  </a:moveTo>
                  <a:lnTo>
                    <a:pt x="13" y="7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7" name="Freeform 180"/>
            <p:cNvSpPr>
              <a:spLocks/>
            </p:cNvSpPr>
            <p:nvPr/>
          </p:nvSpPr>
          <p:spPr bwMode="auto">
            <a:xfrm>
              <a:off x="1260001" y="4596571"/>
              <a:ext cx="135321" cy="34202"/>
            </a:xfrm>
            <a:custGeom>
              <a:avLst/>
              <a:gdLst>
                <a:gd name="T0" fmla="*/ 0 w 105"/>
                <a:gd name="T1" fmla="*/ 18 h 27"/>
                <a:gd name="T2" fmla="*/ 7 w 105"/>
                <a:gd name="T3" fmla="*/ 18 h 27"/>
                <a:gd name="T4" fmla="*/ 16 w 105"/>
                <a:gd name="T5" fmla="*/ 18 h 27"/>
                <a:gd name="T6" fmla="*/ 18 w 105"/>
                <a:gd name="T7" fmla="*/ 22 h 27"/>
                <a:gd name="T8" fmla="*/ 18 w 105"/>
                <a:gd name="T9" fmla="*/ 20 h 27"/>
                <a:gd name="T10" fmla="*/ 22 w 105"/>
                <a:gd name="T11" fmla="*/ 22 h 27"/>
                <a:gd name="T12" fmla="*/ 42 w 105"/>
                <a:gd name="T13" fmla="*/ 27 h 27"/>
                <a:gd name="T14" fmla="*/ 45 w 105"/>
                <a:gd name="T15" fmla="*/ 25 h 27"/>
                <a:gd name="T16" fmla="*/ 38 w 105"/>
                <a:gd name="T17" fmla="*/ 22 h 27"/>
                <a:gd name="T18" fmla="*/ 49 w 105"/>
                <a:gd name="T19" fmla="*/ 25 h 27"/>
                <a:gd name="T20" fmla="*/ 49 w 105"/>
                <a:gd name="T21" fmla="*/ 22 h 27"/>
                <a:gd name="T22" fmla="*/ 56 w 105"/>
                <a:gd name="T23" fmla="*/ 22 h 27"/>
                <a:gd name="T24" fmla="*/ 60 w 105"/>
                <a:gd name="T25" fmla="*/ 18 h 27"/>
                <a:gd name="T26" fmla="*/ 54 w 105"/>
                <a:gd name="T27" fmla="*/ 18 h 27"/>
                <a:gd name="T28" fmla="*/ 87 w 105"/>
                <a:gd name="T29" fmla="*/ 9 h 27"/>
                <a:gd name="T30" fmla="*/ 103 w 105"/>
                <a:gd name="T31" fmla="*/ 7 h 27"/>
                <a:gd name="T32" fmla="*/ 105 w 105"/>
                <a:gd name="T33" fmla="*/ 5 h 27"/>
                <a:gd name="T34" fmla="*/ 98 w 105"/>
                <a:gd name="T35" fmla="*/ 0 h 27"/>
                <a:gd name="T36" fmla="*/ 96 w 105"/>
                <a:gd name="T37" fmla="*/ 5 h 27"/>
                <a:gd name="T38" fmla="*/ 85 w 105"/>
                <a:gd name="T39" fmla="*/ 7 h 27"/>
                <a:gd name="T40" fmla="*/ 87 w 105"/>
                <a:gd name="T41" fmla="*/ 5 h 27"/>
                <a:gd name="T42" fmla="*/ 78 w 105"/>
                <a:gd name="T43" fmla="*/ 5 h 27"/>
                <a:gd name="T44" fmla="*/ 63 w 105"/>
                <a:gd name="T45" fmla="*/ 9 h 27"/>
                <a:gd name="T46" fmla="*/ 60 w 105"/>
                <a:gd name="T47" fmla="*/ 7 h 27"/>
                <a:gd name="T48" fmla="*/ 34 w 105"/>
                <a:gd name="T49" fmla="*/ 11 h 27"/>
                <a:gd name="T50" fmla="*/ 34 w 105"/>
                <a:gd name="T51" fmla="*/ 11 h 27"/>
                <a:gd name="T52" fmla="*/ 13 w 105"/>
                <a:gd name="T53" fmla="*/ 13 h 27"/>
                <a:gd name="T54" fmla="*/ 16 w 105"/>
                <a:gd name="T55" fmla="*/ 16 h 27"/>
                <a:gd name="T56" fmla="*/ 25 w 105"/>
                <a:gd name="T57" fmla="*/ 16 h 27"/>
                <a:gd name="T58" fmla="*/ 18 w 105"/>
                <a:gd name="T59" fmla="*/ 18 h 27"/>
                <a:gd name="T60" fmla="*/ 16 w 105"/>
                <a:gd name="T61" fmla="*/ 16 h 27"/>
                <a:gd name="T62" fmla="*/ 0 w 105"/>
                <a:gd name="T63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5" h="27">
                  <a:moveTo>
                    <a:pt x="0" y="18"/>
                  </a:moveTo>
                  <a:lnTo>
                    <a:pt x="7" y="18"/>
                  </a:lnTo>
                  <a:lnTo>
                    <a:pt x="16" y="18"/>
                  </a:lnTo>
                  <a:lnTo>
                    <a:pt x="18" y="22"/>
                  </a:lnTo>
                  <a:lnTo>
                    <a:pt x="18" y="20"/>
                  </a:lnTo>
                  <a:lnTo>
                    <a:pt x="22" y="22"/>
                  </a:lnTo>
                  <a:lnTo>
                    <a:pt x="42" y="27"/>
                  </a:lnTo>
                  <a:lnTo>
                    <a:pt x="45" y="25"/>
                  </a:lnTo>
                  <a:lnTo>
                    <a:pt x="38" y="22"/>
                  </a:lnTo>
                  <a:lnTo>
                    <a:pt x="49" y="25"/>
                  </a:lnTo>
                  <a:lnTo>
                    <a:pt x="49" y="22"/>
                  </a:lnTo>
                  <a:lnTo>
                    <a:pt x="56" y="22"/>
                  </a:lnTo>
                  <a:lnTo>
                    <a:pt x="60" y="18"/>
                  </a:lnTo>
                  <a:lnTo>
                    <a:pt x="54" y="18"/>
                  </a:lnTo>
                  <a:lnTo>
                    <a:pt x="87" y="9"/>
                  </a:lnTo>
                  <a:lnTo>
                    <a:pt x="103" y="7"/>
                  </a:lnTo>
                  <a:lnTo>
                    <a:pt x="105" y="5"/>
                  </a:lnTo>
                  <a:lnTo>
                    <a:pt x="98" y="0"/>
                  </a:lnTo>
                  <a:lnTo>
                    <a:pt x="96" y="5"/>
                  </a:lnTo>
                  <a:lnTo>
                    <a:pt x="85" y="7"/>
                  </a:lnTo>
                  <a:lnTo>
                    <a:pt x="87" y="5"/>
                  </a:lnTo>
                  <a:lnTo>
                    <a:pt x="78" y="5"/>
                  </a:lnTo>
                  <a:lnTo>
                    <a:pt x="63" y="9"/>
                  </a:lnTo>
                  <a:lnTo>
                    <a:pt x="60" y="7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13" y="13"/>
                  </a:lnTo>
                  <a:lnTo>
                    <a:pt x="16" y="16"/>
                  </a:lnTo>
                  <a:lnTo>
                    <a:pt x="25" y="16"/>
                  </a:lnTo>
                  <a:lnTo>
                    <a:pt x="18" y="18"/>
                  </a:lnTo>
                  <a:lnTo>
                    <a:pt x="16" y="1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8" name="Freeform 181"/>
            <p:cNvSpPr>
              <a:spLocks/>
            </p:cNvSpPr>
            <p:nvPr/>
          </p:nvSpPr>
          <p:spPr bwMode="auto">
            <a:xfrm>
              <a:off x="1652580" y="3980935"/>
              <a:ext cx="572512" cy="239414"/>
            </a:xfrm>
            <a:custGeom>
              <a:avLst/>
              <a:gdLst>
                <a:gd name="T0" fmla="*/ 67 w 439"/>
                <a:gd name="T1" fmla="*/ 22 h 192"/>
                <a:gd name="T2" fmla="*/ 58 w 439"/>
                <a:gd name="T3" fmla="*/ 31 h 192"/>
                <a:gd name="T4" fmla="*/ 16 w 439"/>
                <a:gd name="T5" fmla="*/ 34 h 192"/>
                <a:gd name="T6" fmla="*/ 11 w 439"/>
                <a:gd name="T7" fmla="*/ 42 h 192"/>
                <a:gd name="T8" fmla="*/ 36 w 439"/>
                <a:gd name="T9" fmla="*/ 54 h 192"/>
                <a:gd name="T10" fmla="*/ 62 w 439"/>
                <a:gd name="T11" fmla="*/ 62 h 192"/>
                <a:gd name="T12" fmla="*/ 38 w 439"/>
                <a:gd name="T13" fmla="*/ 65 h 192"/>
                <a:gd name="T14" fmla="*/ 36 w 439"/>
                <a:gd name="T15" fmla="*/ 56 h 192"/>
                <a:gd name="T16" fmla="*/ 18 w 439"/>
                <a:gd name="T17" fmla="*/ 67 h 192"/>
                <a:gd name="T18" fmla="*/ 47 w 439"/>
                <a:gd name="T19" fmla="*/ 76 h 192"/>
                <a:gd name="T20" fmla="*/ 94 w 439"/>
                <a:gd name="T21" fmla="*/ 71 h 192"/>
                <a:gd name="T22" fmla="*/ 102 w 439"/>
                <a:gd name="T23" fmla="*/ 82 h 192"/>
                <a:gd name="T24" fmla="*/ 118 w 439"/>
                <a:gd name="T25" fmla="*/ 67 h 192"/>
                <a:gd name="T26" fmla="*/ 100 w 439"/>
                <a:gd name="T27" fmla="*/ 49 h 192"/>
                <a:gd name="T28" fmla="*/ 154 w 439"/>
                <a:gd name="T29" fmla="*/ 58 h 192"/>
                <a:gd name="T30" fmla="*/ 178 w 439"/>
                <a:gd name="T31" fmla="*/ 76 h 192"/>
                <a:gd name="T32" fmla="*/ 154 w 439"/>
                <a:gd name="T33" fmla="*/ 85 h 192"/>
                <a:gd name="T34" fmla="*/ 156 w 439"/>
                <a:gd name="T35" fmla="*/ 100 h 192"/>
                <a:gd name="T36" fmla="*/ 118 w 439"/>
                <a:gd name="T37" fmla="*/ 118 h 192"/>
                <a:gd name="T38" fmla="*/ 100 w 439"/>
                <a:gd name="T39" fmla="*/ 125 h 192"/>
                <a:gd name="T40" fmla="*/ 100 w 439"/>
                <a:gd name="T41" fmla="*/ 140 h 192"/>
                <a:gd name="T42" fmla="*/ 102 w 439"/>
                <a:gd name="T43" fmla="*/ 165 h 192"/>
                <a:gd name="T44" fmla="*/ 98 w 439"/>
                <a:gd name="T45" fmla="*/ 171 h 192"/>
                <a:gd name="T46" fmla="*/ 165 w 439"/>
                <a:gd name="T47" fmla="*/ 178 h 192"/>
                <a:gd name="T48" fmla="*/ 158 w 439"/>
                <a:gd name="T49" fmla="*/ 154 h 192"/>
                <a:gd name="T50" fmla="*/ 198 w 439"/>
                <a:gd name="T51" fmla="*/ 156 h 192"/>
                <a:gd name="T52" fmla="*/ 169 w 439"/>
                <a:gd name="T53" fmla="*/ 154 h 192"/>
                <a:gd name="T54" fmla="*/ 201 w 439"/>
                <a:gd name="T55" fmla="*/ 169 h 192"/>
                <a:gd name="T56" fmla="*/ 189 w 439"/>
                <a:gd name="T57" fmla="*/ 187 h 192"/>
                <a:gd name="T58" fmla="*/ 252 w 439"/>
                <a:gd name="T59" fmla="*/ 174 h 192"/>
                <a:gd name="T60" fmla="*/ 279 w 439"/>
                <a:gd name="T61" fmla="*/ 165 h 192"/>
                <a:gd name="T62" fmla="*/ 303 w 439"/>
                <a:gd name="T63" fmla="*/ 163 h 192"/>
                <a:gd name="T64" fmla="*/ 330 w 439"/>
                <a:gd name="T65" fmla="*/ 127 h 192"/>
                <a:gd name="T66" fmla="*/ 361 w 439"/>
                <a:gd name="T67" fmla="*/ 98 h 192"/>
                <a:gd name="T68" fmla="*/ 368 w 439"/>
                <a:gd name="T69" fmla="*/ 94 h 192"/>
                <a:gd name="T70" fmla="*/ 381 w 439"/>
                <a:gd name="T71" fmla="*/ 89 h 192"/>
                <a:gd name="T72" fmla="*/ 397 w 439"/>
                <a:gd name="T73" fmla="*/ 80 h 192"/>
                <a:gd name="T74" fmla="*/ 426 w 439"/>
                <a:gd name="T75" fmla="*/ 69 h 192"/>
                <a:gd name="T76" fmla="*/ 421 w 439"/>
                <a:gd name="T77" fmla="*/ 67 h 192"/>
                <a:gd name="T78" fmla="*/ 426 w 439"/>
                <a:gd name="T79" fmla="*/ 58 h 192"/>
                <a:gd name="T80" fmla="*/ 403 w 439"/>
                <a:gd name="T81" fmla="*/ 56 h 192"/>
                <a:gd name="T82" fmla="*/ 363 w 439"/>
                <a:gd name="T83" fmla="*/ 47 h 192"/>
                <a:gd name="T84" fmla="*/ 368 w 439"/>
                <a:gd name="T85" fmla="*/ 38 h 192"/>
                <a:gd name="T86" fmla="*/ 359 w 439"/>
                <a:gd name="T87" fmla="*/ 18 h 192"/>
                <a:gd name="T88" fmla="*/ 256 w 439"/>
                <a:gd name="T89" fmla="*/ 14 h 192"/>
                <a:gd name="T90" fmla="*/ 261 w 439"/>
                <a:gd name="T91" fmla="*/ 0 h 192"/>
                <a:gd name="T92" fmla="*/ 218 w 439"/>
                <a:gd name="T93" fmla="*/ 0 h 192"/>
                <a:gd name="T94" fmla="*/ 172 w 439"/>
                <a:gd name="T95" fmla="*/ 5 h 192"/>
                <a:gd name="T96" fmla="*/ 134 w 439"/>
                <a:gd name="T97" fmla="*/ 16 h 192"/>
                <a:gd name="T98" fmla="*/ 136 w 439"/>
                <a:gd name="T99" fmla="*/ 22 h 192"/>
                <a:gd name="T100" fmla="*/ 100 w 439"/>
                <a:gd name="T101" fmla="*/ 2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39" h="192">
                  <a:moveTo>
                    <a:pt x="89" y="27"/>
                  </a:moveTo>
                  <a:lnTo>
                    <a:pt x="82" y="29"/>
                  </a:lnTo>
                  <a:lnTo>
                    <a:pt x="73" y="27"/>
                  </a:lnTo>
                  <a:lnTo>
                    <a:pt x="76" y="25"/>
                  </a:lnTo>
                  <a:lnTo>
                    <a:pt x="67" y="22"/>
                  </a:lnTo>
                  <a:lnTo>
                    <a:pt x="65" y="22"/>
                  </a:lnTo>
                  <a:lnTo>
                    <a:pt x="60" y="20"/>
                  </a:lnTo>
                  <a:lnTo>
                    <a:pt x="51" y="27"/>
                  </a:lnTo>
                  <a:lnTo>
                    <a:pt x="47" y="27"/>
                  </a:lnTo>
                  <a:lnTo>
                    <a:pt x="58" y="31"/>
                  </a:lnTo>
                  <a:lnTo>
                    <a:pt x="56" y="38"/>
                  </a:lnTo>
                  <a:lnTo>
                    <a:pt x="42" y="31"/>
                  </a:lnTo>
                  <a:lnTo>
                    <a:pt x="29" y="34"/>
                  </a:lnTo>
                  <a:lnTo>
                    <a:pt x="24" y="31"/>
                  </a:lnTo>
                  <a:lnTo>
                    <a:pt x="16" y="34"/>
                  </a:lnTo>
                  <a:lnTo>
                    <a:pt x="9" y="34"/>
                  </a:lnTo>
                  <a:lnTo>
                    <a:pt x="4" y="36"/>
                  </a:lnTo>
                  <a:lnTo>
                    <a:pt x="9" y="38"/>
                  </a:lnTo>
                  <a:lnTo>
                    <a:pt x="0" y="42"/>
                  </a:lnTo>
                  <a:lnTo>
                    <a:pt x="11" y="42"/>
                  </a:lnTo>
                  <a:lnTo>
                    <a:pt x="22" y="49"/>
                  </a:lnTo>
                  <a:lnTo>
                    <a:pt x="29" y="47"/>
                  </a:lnTo>
                  <a:lnTo>
                    <a:pt x="38" y="47"/>
                  </a:lnTo>
                  <a:lnTo>
                    <a:pt x="31" y="51"/>
                  </a:lnTo>
                  <a:lnTo>
                    <a:pt x="36" y="54"/>
                  </a:lnTo>
                  <a:lnTo>
                    <a:pt x="47" y="51"/>
                  </a:lnTo>
                  <a:lnTo>
                    <a:pt x="49" y="54"/>
                  </a:lnTo>
                  <a:lnTo>
                    <a:pt x="60" y="54"/>
                  </a:lnTo>
                  <a:lnTo>
                    <a:pt x="65" y="58"/>
                  </a:lnTo>
                  <a:lnTo>
                    <a:pt x="62" y="62"/>
                  </a:lnTo>
                  <a:lnTo>
                    <a:pt x="65" y="65"/>
                  </a:lnTo>
                  <a:lnTo>
                    <a:pt x="76" y="67"/>
                  </a:lnTo>
                  <a:lnTo>
                    <a:pt x="56" y="65"/>
                  </a:lnTo>
                  <a:lnTo>
                    <a:pt x="49" y="67"/>
                  </a:lnTo>
                  <a:lnTo>
                    <a:pt x="38" y="65"/>
                  </a:lnTo>
                  <a:lnTo>
                    <a:pt x="40" y="65"/>
                  </a:lnTo>
                  <a:lnTo>
                    <a:pt x="36" y="62"/>
                  </a:lnTo>
                  <a:lnTo>
                    <a:pt x="40" y="62"/>
                  </a:lnTo>
                  <a:lnTo>
                    <a:pt x="47" y="58"/>
                  </a:lnTo>
                  <a:lnTo>
                    <a:pt x="36" y="56"/>
                  </a:lnTo>
                  <a:lnTo>
                    <a:pt x="33" y="56"/>
                  </a:lnTo>
                  <a:lnTo>
                    <a:pt x="29" y="51"/>
                  </a:lnTo>
                  <a:lnTo>
                    <a:pt x="20" y="51"/>
                  </a:lnTo>
                  <a:lnTo>
                    <a:pt x="9" y="58"/>
                  </a:lnTo>
                  <a:lnTo>
                    <a:pt x="18" y="67"/>
                  </a:lnTo>
                  <a:lnTo>
                    <a:pt x="29" y="69"/>
                  </a:lnTo>
                  <a:lnTo>
                    <a:pt x="33" y="69"/>
                  </a:lnTo>
                  <a:lnTo>
                    <a:pt x="36" y="69"/>
                  </a:lnTo>
                  <a:lnTo>
                    <a:pt x="36" y="71"/>
                  </a:lnTo>
                  <a:lnTo>
                    <a:pt x="47" y="76"/>
                  </a:lnTo>
                  <a:lnTo>
                    <a:pt x="29" y="85"/>
                  </a:lnTo>
                  <a:lnTo>
                    <a:pt x="51" y="80"/>
                  </a:lnTo>
                  <a:lnTo>
                    <a:pt x="67" y="74"/>
                  </a:lnTo>
                  <a:lnTo>
                    <a:pt x="76" y="74"/>
                  </a:lnTo>
                  <a:lnTo>
                    <a:pt x="94" y="71"/>
                  </a:lnTo>
                  <a:lnTo>
                    <a:pt x="107" y="71"/>
                  </a:lnTo>
                  <a:lnTo>
                    <a:pt x="109" y="76"/>
                  </a:lnTo>
                  <a:lnTo>
                    <a:pt x="98" y="78"/>
                  </a:lnTo>
                  <a:lnTo>
                    <a:pt x="96" y="80"/>
                  </a:lnTo>
                  <a:lnTo>
                    <a:pt x="102" y="82"/>
                  </a:lnTo>
                  <a:lnTo>
                    <a:pt x="109" y="85"/>
                  </a:lnTo>
                  <a:lnTo>
                    <a:pt x="129" y="80"/>
                  </a:lnTo>
                  <a:lnTo>
                    <a:pt x="138" y="74"/>
                  </a:lnTo>
                  <a:lnTo>
                    <a:pt x="136" y="67"/>
                  </a:lnTo>
                  <a:lnTo>
                    <a:pt x="118" y="67"/>
                  </a:lnTo>
                  <a:lnTo>
                    <a:pt x="105" y="69"/>
                  </a:lnTo>
                  <a:lnTo>
                    <a:pt x="91" y="65"/>
                  </a:lnTo>
                  <a:lnTo>
                    <a:pt x="107" y="65"/>
                  </a:lnTo>
                  <a:lnTo>
                    <a:pt x="118" y="60"/>
                  </a:lnTo>
                  <a:lnTo>
                    <a:pt x="100" y="49"/>
                  </a:lnTo>
                  <a:lnTo>
                    <a:pt x="118" y="45"/>
                  </a:lnTo>
                  <a:lnTo>
                    <a:pt x="129" y="49"/>
                  </a:lnTo>
                  <a:lnTo>
                    <a:pt x="147" y="45"/>
                  </a:lnTo>
                  <a:lnTo>
                    <a:pt x="143" y="47"/>
                  </a:lnTo>
                  <a:lnTo>
                    <a:pt x="154" y="58"/>
                  </a:lnTo>
                  <a:lnTo>
                    <a:pt x="149" y="58"/>
                  </a:lnTo>
                  <a:lnTo>
                    <a:pt x="151" y="62"/>
                  </a:lnTo>
                  <a:lnTo>
                    <a:pt x="176" y="69"/>
                  </a:lnTo>
                  <a:lnTo>
                    <a:pt x="180" y="71"/>
                  </a:lnTo>
                  <a:lnTo>
                    <a:pt x="178" y="76"/>
                  </a:lnTo>
                  <a:lnTo>
                    <a:pt x="180" y="78"/>
                  </a:lnTo>
                  <a:lnTo>
                    <a:pt x="143" y="87"/>
                  </a:lnTo>
                  <a:lnTo>
                    <a:pt x="147" y="89"/>
                  </a:lnTo>
                  <a:lnTo>
                    <a:pt x="151" y="89"/>
                  </a:lnTo>
                  <a:lnTo>
                    <a:pt x="154" y="85"/>
                  </a:lnTo>
                  <a:lnTo>
                    <a:pt x="192" y="85"/>
                  </a:lnTo>
                  <a:lnTo>
                    <a:pt x="169" y="91"/>
                  </a:lnTo>
                  <a:lnTo>
                    <a:pt x="174" y="94"/>
                  </a:lnTo>
                  <a:lnTo>
                    <a:pt x="172" y="96"/>
                  </a:lnTo>
                  <a:lnTo>
                    <a:pt x="156" y="100"/>
                  </a:lnTo>
                  <a:lnTo>
                    <a:pt x="154" y="103"/>
                  </a:lnTo>
                  <a:lnTo>
                    <a:pt x="154" y="105"/>
                  </a:lnTo>
                  <a:lnTo>
                    <a:pt x="134" y="109"/>
                  </a:lnTo>
                  <a:lnTo>
                    <a:pt x="129" y="116"/>
                  </a:lnTo>
                  <a:lnTo>
                    <a:pt x="118" y="118"/>
                  </a:lnTo>
                  <a:lnTo>
                    <a:pt x="118" y="116"/>
                  </a:lnTo>
                  <a:lnTo>
                    <a:pt x="116" y="116"/>
                  </a:lnTo>
                  <a:lnTo>
                    <a:pt x="98" y="118"/>
                  </a:lnTo>
                  <a:lnTo>
                    <a:pt x="105" y="118"/>
                  </a:lnTo>
                  <a:lnTo>
                    <a:pt x="100" y="125"/>
                  </a:lnTo>
                  <a:lnTo>
                    <a:pt x="105" y="129"/>
                  </a:lnTo>
                  <a:lnTo>
                    <a:pt x="105" y="134"/>
                  </a:lnTo>
                  <a:lnTo>
                    <a:pt x="100" y="134"/>
                  </a:lnTo>
                  <a:lnTo>
                    <a:pt x="94" y="138"/>
                  </a:lnTo>
                  <a:lnTo>
                    <a:pt x="100" y="140"/>
                  </a:lnTo>
                  <a:lnTo>
                    <a:pt x="109" y="143"/>
                  </a:lnTo>
                  <a:lnTo>
                    <a:pt x="118" y="149"/>
                  </a:lnTo>
                  <a:lnTo>
                    <a:pt x="123" y="154"/>
                  </a:lnTo>
                  <a:lnTo>
                    <a:pt x="109" y="163"/>
                  </a:lnTo>
                  <a:lnTo>
                    <a:pt x="102" y="165"/>
                  </a:lnTo>
                  <a:lnTo>
                    <a:pt x="91" y="160"/>
                  </a:lnTo>
                  <a:lnTo>
                    <a:pt x="78" y="163"/>
                  </a:lnTo>
                  <a:lnTo>
                    <a:pt x="98" y="169"/>
                  </a:lnTo>
                  <a:lnTo>
                    <a:pt x="94" y="171"/>
                  </a:lnTo>
                  <a:lnTo>
                    <a:pt x="98" y="171"/>
                  </a:lnTo>
                  <a:lnTo>
                    <a:pt x="96" y="174"/>
                  </a:lnTo>
                  <a:lnTo>
                    <a:pt x="116" y="174"/>
                  </a:lnTo>
                  <a:lnTo>
                    <a:pt x="149" y="176"/>
                  </a:lnTo>
                  <a:lnTo>
                    <a:pt x="149" y="178"/>
                  </a:lnTo>
                  <a:lnTo>
                    <a:pt x="165" y="178"/>
                  </a:lnTo>
                  <a:lnTo>
                    <a:pt x="174" y="178"/>
                  </a:lnTo>
                  <a:lnTo>
                    <a:pt x="176" y="174"/>
                  </a:lnTo>
                  <a:lnTo>
                    <a:pt x="160" y="169"/>
                  </a:lnTo>
                  <a:lnTo>
                    <a:pt x="154" y="160"/>
                  </a:lnTo>
                  <a:lnTo>
                    <a:pt x="158" y="154"/>
                  </a:lnTo>
                  <a:lnTo>
                    <a:pt x="169" y="151"/>
                  </a:lnTo>
                  <a:lnTo>
                    <a:pt x="178" y="145"/>
                  </a:lnTo>
                  <a:lnTo>
                    <a:pt x="187" y="145"/>
                  </a:lnTo>
                  <a:lnTo>
                    <a:pt x="209" y="147"/>
                  </a:lnTo>
                  <a:lnTo>
                    <a:pt x="198" y="156"/>
                  </a:lnTo>
                  <a:lnTo>
                    <a:pt x="189" y="154"/>
                  </a:lnTo>
                  <a:lnTo>
                    <a:pt x="189" y="151"/>
                  </a:lnTo>
                  <a:lnTo>
                    <a:pt x="183" y="149"/>
                  </a:lnTo>
                  <a:lnTo>
                    <a:pt x="176" y="151"/>
                  </a:lnTo>
                  <a:lnTo>
                    <a:pt x="169" y="154"/>
                  </a:lnTo>
                  <a:lnTo>
                    <a:pt x="180" y="156"/>
                  </a:lnTo>
                  <a:lnTo>
                    <a:pt x="185" y="156"/>
                  </a:lnTo>
                  <a:lnTo>
                    <a:pt x="183" y="160"/>
                  </a:lnTo>
                  <a:lnTo>
                    <a:pt x="198" y="165"/>
                  </a:lnTo>
                  <a:lnTo>
                    <a:pt x="201" y="169"/>
                  </a:lnTo>
                  <a:lnTo>
                    <a:pt x="194" y="180"/>
                  </a:lnTo>
                  <a:lnTo>
                    <a:pt x="176" y="187"/>
                  </a:lnTo>
                  <a:lnTo>
                    <a:pt x="180" y="189"/>
                  </a:lnTo>
                  <a:lnTo>
                    <a:pt x="172" y="192"/>
                  </a:lnTo>
                  <a:lnTo>
                    <a:pt x="189" y="187"/>
                  </a:lnTo>
                  <a:lnTo>
                    <a:pt x="229" y="183"/>
                  </a:lnTo>
                  <a:lnTo>
                    <a:pt x="238" y="178"/>
                  </a:lnTo>
                  <a:lnTo>
                    <a:pt x="261" y="174"/>
                  </a:lnTo>
                  <a:lnTo>
                    <a:pt x="261" y="174"/>
                  </a:lnTo>
                  <a:lnTo>
                    <a:pt x="252" y="174"/>
                  </a:lnTo>
                  <a:lnTo>
                    <a:pt x="256" y="171"/>
                  </a:lnTo>
                  <a:lnTo>
                    <a:pt x="238" y="167"/>
                  </a:lnTo>
                  <a:lnTo>
                    <a:pt x="243" y="165"/>
                  </a:lnTo>
                  <a:lnTo>
                    <a:pt x="258" y="160"/>
                  </a:lnTo>
                  <a:lnTo>
                    <a:pt x="279" y="165"/>
                  </a:lnTo>
                  <a:lnTo>
                    <a:pt x="283" y="167"/>
                  </a:lnTo>
                  <a:lnTo>
                    <a:pt x="292" y="167"/>
                  </a:lnTo>
                  <a:lnTo>
                    <a:pt x="299" y="169"/>
                  </a:lnTo>
                  <a:lnTo>
                    <a:pt x="303" y="165"/>
                  </a:lnTo>
                  <a:lnTo>
                    <a:pt x="303" y="163"/>
                  </a:lnTo>
                  <a:lnTo>
                    <a:pt x="307" y="156"/>
                  </a:lnTo>
                  <a:lnTo>
                    <a:pt x="323" y="151"/>
                  </a:lnTo>
                  <a:lnTo>
                    <a:pt x="328" y="143"/>
                  </a:lnTo>
                  <a:lnTo>
                    <a:pt x="321" y="138"/>
                  </a:lnTo>
                  <a:lnTo>
                    <a:pt x="330" y="127"/>
                  </a:lnTo>
                  <a:lnTo>
                    <a:pt x="339" y="123"/>
                  </a:lnTo>
                  <a:lnTo>
                    <a:pt x="359" y="100"/>
                  </a:lnTo>
                  <a:lnTo>
                    <a:pt x="368" y="100"/>
                  </a:lnTo>
                  <a:lnTo>
                    <a:pt x="368" y="98"/>
                  </a:lnTo>
                  <a:lnTo>
                    <a:pt x="361" y="98"/>
                  </a:lnTo>
                  <a:lnTo>
                    <a:pt x="365" y="98"/>
                  </a:lnTo>
                  <a:lnTo>
                    <a:pt x="370" y="98"/>
                  </a:lnTo>
                  <a:lnTo>
                    <a:pt x="374" y="96"/>
                  </a:lnTo>
                  <a:lnTo>
                    <a:pt x="372" y="94"/>
                  </a:lnTo>
                  <a:lnTo>
                    <a:pt x="368" y="94"/>
                  </a:lnTo>
                  <a:lnTo>
                    <a:pt x="368" y="91"/>
                  </a:lnTo>
                  <a:lnTo>
                    <a:pt x="368" y="89"/>
                  </a:lnTo>
                  <a:lnTo>
                    <a:pt x="374" y="89"/>
                  </a:lnTo>
                  <a:lnTo>
                    <a:pt x="377" y="89"/>
                  </a:lnTo>
                  <a:lnTo>
                    <a:pt x="381" y="89"/>
                  </a:lnTo>
                  <a:lnTo>
                    <a:pt x="381" y="85"/>
                  </a:lnTo>
                  <a:lnTo>
                    <a:pt x="392" y="82"/>
                  </a:lnTo>
                  <a:lnTo>
                    <a:pt x="397" y="82"/>
                  </a:lnTo>
                  <a:lnTo>
                    <a:pt x="403" y="80"/>
                  </a:lnTo>
                  <a:lnTo>
                    <a:pt x="397" y="80"/>
                  </a:lnTo>
                  <a:lnTo>
                    <a:pt x="426" y="74"/>
                  </a:lnTo>
                  <a:lnTo>
                    <a:pt x="423" y="74"/>
                  </a:lnTo>
                  <a:lnTo>
                    <a:pt x="417" y="74"/>
                  </a:lnTo>
                  <a:lnTo>
                    <a:pt x="417" y="74"/>
                  </a:lnTo>
                  <a:lnTo>
                    <a:pt x="426" y="69"/>
                  </a:lnTo>
                  <a:lnTo>
                    <a:pt x="439" y="67"/>
                  </a:lnTo>
                  <a:lnTo>
                    <a:pt x="432" y="65"/>
                  </a:lnTo>
                  <a:lnTo>
                    <a:pt x="426" y="67"/>
                  </a:lnTo>
                  <a:lnTo>
                    <a:pt x="426" y="65"/>
                  </a:lnTo>
                  <a:lnTo>
                    <a:pt x="421" y="67"/>
                  </a:lnTo>
                  <a:lnTo>
                    <a:pt x="421" y="65"/>
                  </a:lnTo>
                  <a:lnTo>
                    <a:pt x="410" y="65"/>
                  </a:lnTo>
                  <a:lnTo>
                    <a:pt x="414" y="60"/>
                  </a:lnTo>
                  <a:lnTo>
                    <a:pt x="430" y="60"/>
                  </a:lnTo>
                  <a:lnTo>
                    <a:pt x="426" y="58"/>
                  </a:lnTo>
                  <a:lnTo>
                    <a:pt x="421" y="58"/>
                  </a:lnTo>
                  <a:lnTo>
                    <a:pt x="417" y="58"/>
                  </a:lnTo>
                  <a:lnTo>
                    <a:pt x="403" y="58"/>
                  </a:lnTo>
                  <a:lnTo>
                    <a:pt x="410" y="54"/>
                  </a:lnTo>
                  <a:lnTo>
                    <a:pt x="403" y="56"/>
                  </a:lnTo>
                  <a:lnTo>
                    <a:pt x="394" y="54"/>
                  </a:lnTo>
                  <a:lnTo>
                    <a:pt x="410" y="47"/>
                  </a:lnTo>
                  <a:lnTo>
                    <a:pt x="397" y="47"/>
                  </a:lnTo>
                  <a:lnTo>
                    <a:pt x="372" y="45"/>
                  </a:lnTo>
                  <a:lnTo>
                    <a:pt x="363" y="47"/>
                  </a:lnTo>
                  <a:lnTo>
                    <a:pt x="341" y="45"/>
                  </a:lnTo>
                  <a:lnTo>
                    <a:pt x="341" y="42"/>
                  </a:lnTo>
                  <a:lnTo>
                    <a:pt x="348" y="38"/>
                  </a:lnTo>
                  <a:lnTo>
                    <a:pt x="359" y="40"/>
                  </a:lnTo>
                  <a:lnTo>
                    <a:pt x="368" y="38"/>
                  </a:lnTo>
                  <a:lnTo>
                    <a:pt x="365" y="36"/>
                  </a:lnTo>
                  <a:lnTo>
                    <a:pt x="379" y="36"/>
                  </a:lnTo>
                  <a:lnTo>
                    <a:pt x="388" y="27"/>
                  </a:lnTo>
                  <a:lnTo>
                    <a:pt x="377" y="22"/>
                  </a:lnTo>
                  <a:lnTo>
                    <a:pt x="359" y="18"/>
                  </a:lnTo>
                  <a:lnTo>
                    <a:pt x="359" y="20"/>
                  </a:lnTo>
                  <a:lnTo>
                    <a:pt x="345" y="18"/>
                  </a:lnTo>
                  <a:lnTo>
                    <a:pt x="330" y="25"/>
                  </a:lnTo>
                  <a:lnTo>
                    <a:pt x="272" y="20"/>
                  </a:lnTo>
                  <a:lnTo>
                    <a:pt x="256" y="14"/>
                  </a:lnTo>
                  <a:lnTo>
                    <a:pt x="256" y="11"/>
                  </a:lnTo>
                  <a:lnTo>
                    <a:pt x="250" y="7"/>
                  </a:lnTo>
                  <a:lnTo>
                    <a:pt x="254" y="7"/>
                  </a:lnTo>
                  <a:lnTo>
                    <a:pt x="261" y="0"/>
                  </a:lnTo>
                  <a:lnTo>
                    <a:pt x="261" y="0"/>
                  </a:lnTo>
                  <a:lnTo>
                    <a:pt x="250" y="0"/>
                  </a:lnTo>
                  <a:lnTo>
                    <a:pt x="250" y="5"/>
                  </a:lnTo>
                  <a:lnTo>
                    <a:pt x="227" y="2"/>
                  </a:lnTo>
                  <a:lnTo>
                    <a:pt x="216" y="5"/>
                  </a:lnTo>
                  <a:lnTo>
                    <a:pt x="218" y="0"/>
                  </a:lnTo>
                  <a:lnTo>
                    <a:pt x="209" y="0"/>
                  </a:lnTo>
                  <a:lnTo>
                    <a:pt x="192" y="2"/>
                  </a:lnTo>
                  <a:lnTo>
                    <a:pt x="180" y="2"/>
                  </a:lnTo>
                  <a:lnTo>
                    <a:pt x="176" y="5"/>
                  </a:lnTo>
                  <a:lnTo>
                    <a:pt x="172" y="5"/>
                  </a:lnTo>
                  <a:lnTo>
                    <a:pt x="165" y="7"/>
                  </a:lnTo>
                  <a:lnTo>
                    <a:pt x="169" y="11"/>
                  </a:lnTo>
                  <a:lnTo>
                    <a:pt x="158" y="14"/>
                  </a:lnTo>
                  <a:lnTo>
                    <a:pt x="147" y="16"/>
                  </a:lnTo>
                  <a:lnTo>
                    <a:pt x="134" y="16"/>
                  </a:lnTo>
                  <a:lnTo>
                    <a:pt x="147" y="18"/>
                  </a:lnTo>
                  <a:lnTo>
                    <a:pt x="158" y="16"/>
                  </a:lnTo>
                  <a:lnTo>
                    <a:pt x="158" y="16"/>
                  </a:lnTo>
                  <a:lnTo>
                    <a:pt x="154" y="20"/>
                  </a:lnTo>
                  <a:lnTo>
                    <a:pt x="136" y="22"/>
                  </a:lnTo>
                  <a:lnTo>
                    <a:pt x="123" y="16"/>
                  </a:lnTo>
                  <a:lnTo>
                    <a:pt x="116" y="18"/>
                  </a:lnTo>
                  <a:lnTo>
                    <a:pt x="111" y="20"/>
                  </a:lnTo>
                  <a:lnTo>
                    <a:pt x="102" y="20"/>
                  </a:lnTo>
                  <a:lnTo>
                    <a:pt x="100" y="20"/>
                  </a:lnTo>
                  <a:lnTo>
                    <a:pt x="105" y="22"/>
                  </a:lnTo>
                  <a:lnTo>
                    <a:pt x="118" y="22"/>
                  </a:lnTo>
                  <a:lnTo>
                    <a:pt x="89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59" name="Freeform 182"/>
            <p:cNvSpPr>
              <a:spLocks/>
            </p:cNvSpPr>
            <p:nvPr/>
          </p:nvSpPr>
          <p:spPr bwMode="auto">
            <a:xfrm>
              <a:off x="2216170" y="3952682"/>
              <a:ext cx="618610" cy="130860"/>
            </a:xfrm>
            <a:custGeom>
              <a:avLst/>
              <a:gdLst>
                <a:gd name="T0" fmla="*/ 98 w 475"/>
                <a:gd name="T1" fmla="*/ 89 h 104"/>
                <a:gd name="T2" fmla="*/ 78 w 475"/>
                <a:gd name="T3" fmla="*/ 93 h 104"/>
                <a:gd name="T4" fmla="*/ 76 w 475"/>
                <a:gd name="T5" fmla="*/ 84 h 104"/>
                <a:gd name="T6" fmla="*/ 63 w 475"/>
                <a:gd name="T7" fmla="*/ 82 h 104"/>
                <a:gd name="T8" fmla="*/ 83 w 475"/>
                <a:gd name="T9" fmla="*/ 78 h 104"/>
                <a:gd name="T10" fmla="*/ 65 w 475"/>
                <a:gd name="T11" fmla="*/ 73 h 104"/>
                <a:gd name="T12" fmla="*/ 89 w 475"/>
                <a:gd name="T13" fmla="*/ 71 h 104"/>
                <a:gd name="T14" fmla="*/ 87 w 475"/>
                <a:gd name="T15" fmla="*/ 67 h 104"/>
                <a:gd name="T16" fmla="*/ 63 w 475"/>
                <a:gd name="T17" fmla="*/ 64 h 104"/>
                <a:gd name="T18" fmla="*/ 65 w 475"/>
                <a:gd name="T19" fmla="*/ 60 h 104"/>
                <a:gd name="T20" fmla="*/ 60 w 475"/>
                <a:gd name="T21" fmla="*/ 56 h 104"/>
                <a:gd name="T22" fmla="*/ 0 w 475"/>
                <a:gd name="T23" fmla="*/ 62 h 104"/>
                <a:gd name="T24" fmla="*/ 43 w 475"/>
                <a:gd name="T25" fmla="*/ 56 h 104"/>
                <a:gd name="T26" fmla="*/ 116 w 475"/>
                <a:gd name="T27" fmla="*/ 40 h 104"/>
                <a:gd name="T28" fmla="*/ 121 w 475"/>
                <a:gd name="T29" fmla="*/ 29 h 104"/>
                <a:gd name="T30" fmla="*/ 161 w 475"/>
                <a:gd name="T31" fmla="*/ 18 h 104"/>
                <a:gd name="T32" fmla="*/ 167 w 475"/>
                <a:gd name="T33" fmla="*/ 15 h 104"/>
                <a:gd name="T34" fmla="*/ 194 w 475"/>
                <a:gd name="T35" fmla="*/ 29 h 104"/>
                <a:gd name="T36" fmla="*/ 286 w 475"/>
                <a:gd name="T37" fmla="*/ 18 h 104"/>
                <a:gd name="T38" fmla="*/ 292 w 475"/>
                <a:gd name="T39" fmla="*/ 11 h 104"/>
                <a:gd name="T40" fmla="*/ 337 w 475"/>
                <a:gd name="T41" fmla="*/ 0 h 104"/>
                <a:gd name="T42" fmla="*/ 375 w 475"/>
                <a:gd name="T43" fmla="*/ 0 h 104"/>
                <a:gd name="T44" fmla="*/ 386 w 475"/>
                <a:gd name="T45" fmla="*/ 0 h 104"/>
                <a:gd name="T46" fmla="*/ 415 w 475"/>
                <a:gd name="T47" fmla="*/ 9 h 104"/>
                <a:gd name="T48" fmla="*/ 450 w 475"/>
                <a:gd name="T49" fmla="*/ 13 h 104"/>
                <a:gd name="T50" fmla="*/ 448 w 475"/>
                <a:gd name="T51" fmla="*/ 20 h 104"/>
                <a:gd name="T52" fmla="*/ 455 w 475"/>
                <a:gd name="T53" fmla="*/ 27 h 104"/>
                <a:gd name="T54" fmla="*/ 466 w 475"/>
                <a:gd name="T55" fmla="*/ 33 h 104"/>
                <a:gd name="T56" fmla="*/ 468 w 475"/>
                <a:gd name="T57" fmla="*/ 36 h 104"/>
                <a:gd name="T58" fmla="*/ 444 w 475"/>
                <a:gd name="T59" fmla="*/ 42 h 104"/>
                <a:gd name="T60" fmla="*/ 410 w 475"/>
                <a:gd name="T61" fmla="*/ 51 h 104"/>
                <a:gd name="T62" fmla="*/ 395 w 475"/>
                <a:gd name="T63" fmla="*/ 56 h 104"/>
                <a:gd name="T64" fmla="*/ 348 w 475"/>
                <a:gd name="T65" fmla="*/ 62 h 104"/>
                <a:gd name="T66" fmla="*/ 290 w 475"/>
                <a:gd name="T67" fmla="*/ 56 h 104"/>
                <a:gd name="T68" fmla="*/ 270 w 475"/>
                <a:gd name="T69" fmla="*/ 58 h 104"/>
                <a:gd name="T70" fmla="*/ 248 w 475"/>
                <a:gd name="T71" fmla="*/ 60 h 104"/>
                <a:gd name="T72" fmla="*/ 208 w 475"/>
                <a:gd name="T73" fmla="*/ 67 h 104"/>
                <a:gd name="T74" fmla="*/ 208 w 475"/>
                <a:gd name="T75" fmla="*/ 78 h 104"/>
                <a:gd name="T76" fmla="*/ 179 w 475"/>
                <a:gd name="T77" fmla="*/ 84 h 104"/>
                <a:gd name="T78" fmla="*/ 161 w 475"/>
                <a:gd name="T79" fmla="*/ 98 h 104"/>
                <a:gd name="T80" fmla="*/ 161 w 475"/>
                <a:gd name="T81" fmla="*/ 102 h 104"/>
                <a:gd name="T82" fmla="*/ 141 w 475"/>
                <a:gd name="T83" fmla="*/ 100 h 104"/>
                <a:gd name="T84" fmla="*/ 103 w 475"/>
                <a:gd name="T85" fmla="*/ 102 h 104"/>
                <a:gd name="T86" fmla="*/ 116 w 475"/>
                <a:gd name="T87" fmla="*/ 93 h 104"/>
                <a:gd name="T88" fmla="*/ 114 w 475"/>
                <a:gd name="T89" fmla="*/ 8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5" h="104">
                  <a:moveTo>
                    <a:pt x="105" y="91"/>
                  </a:moveTo>
                  <a:lnTo>
                    <a:pt x="94" y="91"/>
                  </a:lnTo>
                  <a:lnTo>
                    <a:pt x="98" y="89"/>
                  </a:lnTo>
                  <a:lnTo>
                    <a:pt x="85" y="91"/>
                  </a:lnTo>
                  <a:lnTo>
                    <a:pt x="83" y="93"/>
                  </a:lnTo>
                  <a:lnTo>
                    <a:pt x="78" y="93"/>
                  </a:lnTo>
                  <a:lnTo>
                    <a:pt x="78" y="87"/>
                  </a:lnTo>
                  <a:lnTo>
                    <a:pt x="89" y="89"/>
                  </a:lnTo>
                  <a:lnTo>
                    <a:pt x="76" y="84"/>
                  </a:lnTo>
                  <a:lnTo>
                    <a:pt x="65" y="84"/>
                  </a:lnTo>
                  <a:lnTo>
                    <a:pt x="60" y="84"/>
                  </a:lnTo>
                  <a:lnTo>
                    <a:pt x="63" y="82"/>
                  </a:lnTo>
                  <a:lnTo>
                    <a:pt x="76" y="82"/>
                  </a:lnTo>
                  <a:lnTo>
                    <a:pt x="76" y="80"/>
                  </a:lnTo>
                  <a:lnTo>
                    <a:pt x="83" y="78"/>
                  </a:lnTo>
                  <a:lnTo>
                    <a:pt x="69" y="78"/>
                  </a:lnTo>
                  <a:lnTo>
                    <a:pt x="74" y="76"/>
                  </a:lnTo>
                  <a:lnTo>
                    <a:pt x="65" y="73"/>
                  </a:lnTo>
                  <a:lnTo>
                    <a:pt x="63" y="73"/>
                  </a:lnTo>
                  <a:lnTo>
                    <a:pt x="78" y="73"/>
                  </a:lnTo>
                  <a:lnTo>
                    <a:pt x="89" y="71"/>
                  </a:lnTo>
                  <a:lnTo>
                    <a:pt x="87" y="69"/>
                  </a:lnTo>
                  <a:lnTo>
                    <a:pt x="78" y="69"/>
                  </a:lnTo>
                  <a:lnTo>
                    <a:pt x="87" y="67"/>
                  </a:lnTo>
                  <a:lnTo>
                    <a:pt x="74" y="67"/>
                  </a:lnTo>
                  <a:lnTo>
                    <a:pt x="69" y="67"/>
                  </a:lnTo>
                  <a:lnTo>
                    <a:pt x="63" y="64"/>
                  </a:lnTo>
                  <a:lnTo>
                    <a:pt x="69" y="62"/>
                  </a:lnTo>
                  <a:lnTo>
                    <a:pt x="63" y="62"/>
                  </a:lnTo>
                  <a:lnTo>
                    <a:pt x="65" y="60"/>
                  </a:lnTo>
                  <a:lnTo>
                    <a:pt x="63" y="60"/>
                  </a:lnTo>
                  <a:lnTo>
                    <a:pt x="69" y="58"/>
                  </a:lnTo>
                  <a:lnTo>
                    <a:pt x="60" y="56"/>
                  </a:lnTo>
                  <a:lnTo>
                    <a:pt x="20" y="62"/>
                  </a:lnTo>
                  <a:lnTo>
                    <a:pt x="14" y="62"/>
                  </a:lnTo>
                  <a:lnTo>
                    <a:pt x="0" y="62"/>
                  </a:lnTo>
                  <a:lnTo>
                    <a:pt x="3" y="62"/>
                  </a:lnTo>
                  <a:lnTo>
                    <a:pt x="43" y="56"/>
                  </a:lnTo>
                  <a:lnTo>
                    <a:pt x="43" y="56"/>
                  </a:lnTo>
                  <a:lnTo>
                    <a:pt x="65" y="53"/>
                  </a:lnTo>
                  <a:lnTo>
                    <a:pt x="87" y="47"/>
                  </a:lnTo>
                  <a:lnTo>
                    <a:pt x="116" y="40"/>
                  </a:lnTo>
                  <a:lnTo>
                    <a:pt x="121" y="36"/>
                  </a:lnTo>
                  <a:lnTo>
                    <a:pt x="121" y="33"/>
                  </a:lnTo>
                  <a:lnTo>
                    <a:pt x="121" y="29"/>
                  </a:lnTo>
                  <a:lnTo>
                    <a:pt x="130" y="29"/>
                  </a:lnTo>
                  <a:lnTo>
                    <a:pt x="136" y="22"/>
                  </a:lnTo>
                  <a:lnTo>
                    <a:pt x="161" y="18"/>
                  </a:lnTo>
                  <a:lnTo>
                    <a:pt x="161" y="18"/>
                  </a:lnTo>
                  <a:lnTo>
                    <a:pt x="154" y="15"/>
                  </a:lnTo>
                  <a:lnTo>
                    <a:pt x="167" y="15"/>
                  </a:lnTo>
                  <a:lnTo>
                    <a:pt x="170" y="15"/>
                  </a:lnTo>
                  <a:lnTo>
                    <a:pt x="187" y="27"/>
                  </a:lnTo>
                  <a:lnTo>
                    <a:pt x="194" y="29"/>
                  </a:lnTo>
                  <a:lnTo>
                    <a:pt x="232" y="24"/>
                  </a:lnTo>
                  <a:lnTo>
                    <a:pt x="263" y="27"/>
                  </a:lnTo>
                  <a:lnTo>
                    <a:pt x="286" y="18"/>
                  </a:lnTo>
                  <a:lnTo>
                    <a:pt x="288" y="15"/>
                  </a:lnTo>
                  <a:lnTo>
                    <a:pt x="272" y="9"/>
                  </a:lnTo>
                  <a:lnTo>
                    <a:pt x="292" y="11"/>
                  </a:lnTo>
                  <a:lnTo>
                    <a:pt x="332" y="2"/>
                  </a:lnTo>
                  <a:lnTo>
                    <a:pt x="330" y="0"/>
                  </a:lnTo>
                  <a:lnTo>
                    <a:pt x="337" y="0"/>
                  </a:lnTo>
                  <a:lnTo>
                    <a:pt x="357" y="2"/>
                  </a:lnTo>
                  <a:lnTo>
                    <a:pt x="370" y="0"/>
                  </a:lnTo>
                  <a:lnTo>
                    <a:pt x="375" y="0"/>
                  </a:lnTo>
                  <a:lnTo>
                    <a:pt x="377" y="2"/>
                  </a:lnTo>
                  <a:lnTo>
                    <a:pt x="384" y="2"/>
                  </a:lnTo>
                  <a:lnTo>
                    <a:pt x="386" y="0"/>
                  </a:lnTo>
                  <a:lnTo>
                    <a:pt x="395" y="4"/>
                  </a:lnTo>
                  <a:lnTo>
                    <a:pt x="395" y="7"/>
                  </a:lnTo>
                  <a:lnTo>
                    <a:pt x="415" y="9"/>
                  </a:lnTo>
                  <a:lnTo>
                    <a:pt x="424" y="13"/>
                  </a:lnTo>
                  <a:lnTo>
                    <a:pt x="455" y="11"/>
                  </a:lnTo>
                  <a:lnTo>
                    <a:pt x="450" y="13"/>
                  </a:lnTo>
                  <a:lnTo>
                    <a:pt x="457" y="15"/>
                  </a:lnTo>
                  <a:lnTo>
                    <a:pt x="453" y="20"/>
                  </a:lnTo>
                  <a:lnTo>
                    <a:pt x="448" y="20"/>
                  </a:lnTo>
                  <a:lnTo>
                    <a:pt x="453" y="22"/>
                  </a:lnTo>
                  <a:lnTo>
                    <a:pt x="450" y="24"/>
                  </a:lnTo>
                  <a:lnTo>
                    <a:pt x="455" y="27"/>
                  </a:lnTo>
                  <a:lnTo>
                    <a:pt x="457" y="24"/>
                  </a:lnTo>
                  <a:lnTo>
                    <a:pt x="468" y="31"/>
                  </a:lnTo>
                  <a:lnTo>
                    <a:pt x="466" y="33"/>
                  </a:lnTo>
                  <a:lnTo>
                    <a:pt x="457" y="33"/>
                  </a:lnTo>
                  <a:lnTo>
                    <a:pt x="459" y="36"/>
                  </a:lnTo>
                  <a:lnTo>
                    <a:pt x="468" y="36"/>
                  </a:lnTo>
                  <a:lnTo>
                    <a:pt x="466" y="36"/>
                  </a:lnTo>
                  <a:lnTo>
                    <a:pt x="475" y="38"/>
                  </a:lnTo>
                  <a:lnTo>
                    <a:pt x="444" y="42"/>
                  </a:lnTo>
                  <a:lnTo>
                    <a:pt x="430" y="47"/>
                  </a:lnTo>
                  <a:lnTo>
                    <a:pt x="413" y="49"/>
                  </a:lnTo>
                  <a:lnTo>
                    <a:pt x="410" y="51"/>
                  </a:lnTo>
                  <a:lnTo>
                    <a:pt x="399" y="53"/>
                  </a:lnTo>
                  <a:lnTo>
                    <a:pt x="399" y="53"/>
                  </a:lnTo>
                  <a:lnTo>
                    <a:pt x="395" y="56"/>
                  </a:lnTo>
                  <a:lnTo>
                    <a:pt x="372" y="73"/>
                  </a:lnTo>
                  <a:lnTo>
                    <a:pt x="364" y="69"/>
                  </a:lnTo>
                  <a:lnTo>
                    <a:pt x="348" y="62"/>
                  </a:lnTo>
                  <a:lnTo>
                    <a:pt x="337" y="60"/>
                  </a:lnTo>
                  <a:lnTo>
                    <a:pt x="326" y="56"/>
                  </a:lnTo>
                  <a:lnTo>
                    <a:pt x="290" y="56"/>
                  </a:lnTo>
                  <a:lnTo>
                    <a:pt x="270" y="56"/>
                  </a:lnTo>
                  <a:lnTo>
                    <a:pt x="270" y="53"/>
                  </a:lnTo>
                  <a:lnTo>
                    <a:pt x="270" y="58"/>
                  </a:lnTo>
                  <a:lnTo>
                    <a:pt x="232" y="60"/>
                  </a:lnTo>
                  <a:lnTo>
                    <a:pt x="232" y="62"/>
                  </a:lnTo>
                  <a:lnTo>
                    <a:pt x="248" y="60"/>
                  </a:lnTo>
                  <a:lnTo>
                    <a:pt x="214" y="64"/>
                  </a:lnTo>
                  <a:lnTo>
                    <a:pt x="214" y="67"/>
                  </a:lnTo>
                  <a:lnTo>
                    <a:pt x="208" y="67"/>
                  </a:lnTo>
                  <a:lnTo>
                    <a:pt x="212" y="73"/>
                  </a:lnTo>
                  <a:lnTo>
                    <a:pt x="205" y="76"/>
                  </a:lnTo>
                  <a:lnTo>
                    <a:pt x="208" y="78"/>
                  </a:lnTo>
                  <a:lnTo>
                    <a:pt x="201" y="78"/>
                  </a:lnTo>
                  <a:lnTo>
                    <a:pt x="194" y="82"/>
                  </a:lnTo>
                  <a:lnTo>
                    <a:pt x="179" y="84"/>
                  </a:lnTo>
                  <a:lnTo>
                    <a:pt x="170" y="87"/>
                  </a:lnTo>
                  <a:lnTo>
                    <a:pt x="167" y="98"/>
                  </a:lnTo>
                  <a:lnTo>
                    <a:pt x="161" y="98"/>
                  </a:lnTo>
                  <a:lnTo>
                    <a:pt x="170" y="104"/>
                  </a:lnTo>
                  <a:lnTo>
                    <a:pt x="161" y="104"/>
                  </a:lnTo>
                  <a:lnTo>
                    <a:pt x="161" y="102"/>
                  </a:lnTo>
                  <a:lnTo>
                    <a:pt x="145" y="100"/>
                  </a:lnTo>
                  <a:lnTo>
                    <a:pt x="145" y="102"/>
                  </a:lnTo>
                  <a:lnTo>
                    <a:pt x="141" y="100"/>
                  </a:lnTo>
                  <a:lnTo>
                    <a:pt x="127" y="104"/>
                  </a:lnTo>
                  <a:lnTo>
                    <a:pt x="114" y="100"/>
                  </a:lnTo>
                  <a:lnTo>
                    <a:pt x="103" y="102"/>
                  </a:lnTo>
                  <a:lnTo>
                    <a:pt x="101" y="100"/>
                  </a:lnTo>
                  <a:lnTo>
                    <a:pt x="109" y="98"/>
                  </a:lnTo>
                  <a:lnTo>
                    <a:pt x="116" y="93"/>
                  </a:lnTo>
                  <a:lnTo>
                    <a:pt x="105" y="91"/>
                  </a:lnTo>
                  <a:lnTo>
                    <a:pt x="114" y="91"/>
                  </a:lnTo>
                  <a:lnTo>
                    <a:pt x="114" y="89"/>
                  </a:lnTo>
                  <a:lnTo>
                    <a:pt x="105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0" name="Freeform 183"/>
            <p:cNvSpPr>
              <a:spLocks/>
            </p:cNvSpPr>
            <p:nvPr/>
          </p:nvSpPr>
          <p:spPr bwMode="auto">
            <a:xfrm>
              <a:off x="3120292" y="4004728"/>
              <a:ext cx="26767" cy="8922"/>
            </a:xfrm>
            <a:custGeom>
              <a:avLst/>
              <a:gdLst>
                <a:gd name="T0" fmla="*/ 0 w 20"/>
                <a:gd name="T1" fmla="*/ 9 h 9"/>
                <a:gd name="T2" fmla="*/ 9 w 20"/>
                <a:gd name="T3" fmla="*/ 7 h 9"/>
                <a:gd name="T4" fmla="*/ 20 w 20"/>
                <a:gd name="T5" fmla="*/ 0 h 9"/>
                <a:gd name="T6" fmla="*/ 0 w 20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9">
                  <a:moveTo>
                    <a:pt x="0" y="9"/>
                  </a:moveTo>
                  <a:lnTo>
                    <a:pt x="9" y="7"/>
                  </a:lnTo>
                  <a:lnTo>
                    <a:pt x="2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1" name="Freeform 184"/>
            <p:cNvSpPr>
              <a:spLocks/>
            </p:cNvSpPr>
            <p:nvPr/>
          </p:nvSpPr>
          <p:spPr bwMode="auto">
            <a:xfrm>
              <a:off x="3820688" y="3967552"/>
              <a:ext cx="26767" cy="10409"/>
            </a:xfrm>
            <a:custGeom>
              <a:avLst/>
              <a:gdLst>
                <a:gd name="T0" fmla="*/ 3 w 20"/>
                <a:gd name="T1" fmla="*/ 7 h 7"/>
                <a:gd name="T2" fmla="*/ 0 w 20"/>
                <a:gd name="T3" fmla="*/ 0 h 7"/>
                <a:gd name="T4" fmla="*/ 14 w 20"/>
                <a:gd name="T5" fmla="*/ 0 h 7"/>
                <a:gd name="T6" fmla="*/ 20 w 20"/>
                <a:gd name="T7" fmla="*/ 4 h 7"/>
                <a:gd name="T8" fmla="*/ 3 w 2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3" y="7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0" y="4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2" name="Freeform 185"/>
            <p:cNvSpPr>
              <a:spLocks/>
            </p:cNvSpPr>
            <p:nvPr/>
          </p:nvSpPr>
          <p:spPr bwMode="auto">
            <a:xfrm>
              <a:off x="3847455" y="3948220"/>
              <a:ext cx="22306" cy="10410"/>
            </a:xfrm>
            <a:custGeom>
              <a:avLst/>
              <a:gdLst>
                <a:gd name="T0" fmla="*/ 12 w 18"/>
                <a:gd name="T1" fmla="*/ 9 h 9"/>
                <a:gd name="T2" fmla="*/ 18 w 18"/>
                <a:gd name="T3" fmla="*/ 3 h 9"/>
                <a:gd name="T4" fmla="*/ 12 w 18"/>
                <a:gd name="T5" fmla="*/ 0 h 9"/>
                <a:gd name="T6" fmla="*/ 0 w 18"/>
                <a:gd name="T7" fmla="*/ 5 h 9"/>
                <a:gd name="T8" fmla="*/ 12 w 1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12" y="9"/>
                  </a:moveTo>
                  <a:lnTo>
                    <a:pt x="18" y="3"/>
                  </a:lnTo>
                  <a:lnTo>
                    <a:pt x="12" y="0"/>
                  </a:lnTo>
                  <a:lnTo>
                    <a:pt x="0" y="5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3" name="Freeform 186"/>
            <p:cNvSpPr>
              <a:spLocks/>
            </p:cNvSpPr>
            <p:nvPr/>
          </p:nvSpPr>
          <p:spPr bwMode="auto">
            <a:xfrm>
              <a:off x="3868274" y="3918479"/>
              <a:ext cx="26767" cy="13384"/>
            </a:xfrm>
            <a:custGeom>
              <a:avLst/>
              <a:gdLst>
                <a:gd name="T0" fmla="*/ 0 w 20"/>
                <a:gd name="T1" fmla="*/ 7 h 9"/>
                <a:gd name="T2" fmla="*/ 11 w 20"/>
                <a:gd name="T3" fmla="*/ 9 h 9"/>
                <a:gd name="T4" fmla="*/ 20 w 20"/>
                <a:gd name="T5" fmla="*/ 7 h 9"/>
                <a:gd name="T6" fmla="*/ 16 w 20"/>
                <a:gd name="T7" fmla="*/ 0 h 9"/>
                <a:gd name="T8" fmla="*/ 7 w 20"/>
                <a:gd name="T9" fmla="*/ 0 h 9"/>
                <a:gd name="T10" fmla="*/ 0 w 20"/>
                <a:gd name="T11" fmla="*/ 0 h 9"/>
                <a:gd name="T12" fmla="*/ 0 w 20"/>
                <a:gd name="T13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9">
                  <a:moveTo>
                    <a:pt x="0" y="7"/>
                  </a:moveTo>
                  <a:lnTo>
                    <a:pt x="11" y="9"/>
                  </a:lnTo>
                  <a:lnTo>
                    <a:pt x="20" y="7"/>
                  </a:lnTo>
                  <a:lnTo>
                    <a:pt x="16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4" name="Freeform 187"/>
            <p:cNvSpPr>
              <a:spLocks/>
            </p:cNvSpPr>
            <p:nvPr/>
          </p:nvSpPr>
          <p:spPr bwMode="auto">
            <a:xfrm>
              <a:off x="1603508" y="3918479"/>
              <a:ext cx="63942" cy="28254"/>
            </a:xfrm>
            <a:custGeom>
              <a:avLst/>
              <a:gdLst>
                <a:gd name="T0" fmla="*/ 22 w 49"/>
                <a:gd name="T1" fmla="*/ 18 h 22"/>
                <a:gd name="T2" fmla="*/ 45 w 49"/>
                <a:gd name="T3" fmla="*/ 7 h 22"/>
                <a:gd name="T4" fmla="*/ 36 w 49"/>
                <a:gd name="T5" fmla="*/ 4 h 22"/>
                <a:gd name="T6" fmla="*/ 42 w 49"/>
                <a:gd name="T7" fmla="*/ 4 h 22"/>
                <a:gd name="T8" fmla="*/ 49 w 49"/>
                <a:gd name="T9" fmla="*/ 0 h 22"/>
                <a:gd name="T10" fmla="*/ 42 w 49"/>
                <a:gd name="T11" fmla="*/ 0 h 22"/>
                <a:gd name="T12" fmla="*/ 36 w 49"/>
                <a:gd name="T13" fmla="*/ 0 h 22"/>
                <a:gd name="T14" fmla="*/ 31 w 49"/>
                <a:gd name="T15" fmla="*/ 2 h 22"/>
                <a:gd name="T16" fmla="*/ 20 w 49"/>
                <a:gd name="T17" fmla="*/ 2 h 22"/>
                <a:gd name="T18" fmla="*/ 13 w 49"/>
                <a:gd name="T19" fmla="*/ 7 h 22"/>
                <a:gd name="T20" fmla="*/ 16 w 49"/>
                <a:gd name="T21" fmla="*/ 9 h 22"/>
                <a:gd name="T22" fmla="*/ 9 w 49"/>
                <a:gd name="T23" fmla="*/ 11 h 22"/>
                <a:gd name="T24" fmla="*/ 5 w 49"/>
                <a:gd name="T25" fmla="*/ 18 h 22"/>
                <a:gd name="T26" fmla="*/ 0 w 49"/>
                <a:gd name="T27" fmla="*/ 20 h 22"/>
                <a:gd name="T28" fmla="*/ 5 w 49"/>
                <a:gd name="T29" fmla="*/ 20 h 22"/>
                <a:gd name="T30" fmla="*/ 18 w 49"/>
                <a:gd name="T31" fmla="*/ 18 h 22"/>
                <a:gd name="T32" fmla="*/ 18 w 49"/>
                <a:gd name="T33" fmla="*/ 22 h 22"/>
                <a:gd name="T34" fmla="*/ 20 w 49"/>
                <a:gd name="T35" fmla="*/ 22 h 22"/>
                <a:gd name="T36" fmla="*/ 27 w 49"/>
                <a:gd name="T37" fmla="*/ 20 h 22"/>
                <a:gd name="T38" fmla="*/ 25 w 49"/>
                <a:gd name="T39" fmla="*/ 18 h 22"/>
                <a:gd name="T40" fmla="*/ 29 w 49"/>
                <a:gd name="T41" fmla="*/ 18 h 22"/>
                <a:gd name="T42" fmla="*/ 22 w 49"/>
                <a:gd name="T43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" h="22">
                  <a:moveTo>
                    <a:pt x="22" y="18"/>
                  </a:moveTo>
                  <a:lnTo>
                    <a:pt x="45" y="7"/>
                  </a:lnTo>
                  <a:lnTo>
                    <a:pt x="36" y="4"/>
                  </a:lnTo>
                  <a:lnTo>
                    <a:pt x="42" y="4"/>
                  </a:lnTo>
                  <a:lnTo>
                    <a:pt x="49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1" y="2"/>
                  </a:lnTo>
                  <a:lnTo>
                    <a:pt x="20" y="2"/>
                  </a:lnTo>
                  <a:lnTo>
                    <a:pt x="13" y="7"/>
                  </a:lnTo>
                  <a:lnTo>
                    <a:pt x="16" y="9"/>
                  </a:lnTo>
                  <a:lnTo>
                    <a:pt x="9" y="11"/>
                  </a:lnTo>
                  <a:lnTo>
                    <a:pt x="5" y="18"/>
                  </a:lnTo>
                  <a:lnTo>
                    <a:pt x="0" y="20"/>
                  </a:lnTo>
                  <a:lnTo>
                    <a:pt x="5" y="20"/>
                  </a:lnTo>
                  <a:lnTo>
                    <a:pt x="18" y="18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7" y="20"/>
                  </a:lnTo>
                  <a:lnTo>
                    <a:pt x="25" y="18"/>
                  </a:lnTo>
                  <a:lnTo>
                    <a:pt x="29" y="18"/>
                  </a:lnTo>
                  <a:lnTo>
                    <a:pt x="22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5" name="Freeform 188"/>
            <p:cNvSpPr>
              <a:spLocks/>
            </p:cNvSpPr>
            <p:nvPr/>
          </p:nvSpPr>
          <p:spPr bwMode="auto">
            <a:xfrm>
              <a:off x="1581202" y="3946734"/>
              <a:ext cx="55021" cy="19331"/>
            </a:xfrm>
            <a:custGeom>
              <a:avLst/>
              <a:gdLst>
                <a:gd name="T0" fmla="*/ 14 w 41"/>
                <a:gd name="T1" fmla="*/ 0 h 16"/>
                <a:gd name="T2" fmla="*/ 16 w 41"/>
                <a:gd name="T3" fmla="*/ 2 h 16"/>
                <a:gd name="T4" fmla="*/ 21 w 41"/>
                <a:gd name="T5" fmla="*/ 0 h 16"/>
                <a:gd name="T6" fmla="*/ 25 w 41"/>
                <a:gd name="T7" fmla="*/ 2 h 16"/>
                <a:gd name="T8" fmla="*/ 25 w 41"/>
                <a:gd name="T9" fmla="*/ 0 h 16"/>
                <a:gd name="T10" fmla="*/ 32 w 41"/>
                <a:gd name="T11" fmla="*/ 2 h 16"/>
                <a:gd name="T12" fmla="*/ 41 w 41"/>
                <a:gd name="T13" fmla="*/ 2 h 16"/>
                <a:gd name="T14" fmla="*/ 29 w 41"/>
                <a:gd name="T15" fmla="*/ 5 h 16"/>
                <a:gd name="T16" fmla="*/ 21 w 41"/>
                <a:gd name="T17" fmla="*/ 14 h 16"/>
                <a:gd name="T18" fmla="*/ 9 w 41"/>
                <a:gd name="T19" fmla="*/ 16 h 16"/>
                <a:gd name="T20" fmla="*/ 7 w 41"/>
                <a:gd name="T21" fmla="*/ 14 h 16"/>
                <a:gd name="T22" fmla="*/ 0 w 41"/>
                <a:gd name="T23" fmla="*/ 14 h 16"/>
                <a:gd name="T24" fmla="*/ 14 w 41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6">
                  <a:moveTo>
                    <a:pt x="14" y="0"/>
                  </a:moveTo>
                  <a:lnTo>
                    <a:pt x="16" y="2"/>
                  </a:lnTo>
                  <a:lnTo>
                    <a:pt x="21" y="0"/>
                  </a:lnTo>
                  <a:lnTo>
                    <a:pt x="25" y="2"/>
                  </a:lnTo>
                  <a:lnTo>
                    <a:pt x="25" y="0"/>
                  </a:lnTo>
                  <a:lnTo>
                    <a:pt x="32" y="2"/>
                  </a:lnTo>
                  <a:lnTo>
                    <a:pt x="41" y="2"/>
                  </a:lnTo>
                  <a:lnTo>
                    <a:pt x="29" y="5"/>
                  </a:lnTo>
                  <a:lnTo>
                    <a:pt x="21" y="14"/>
                  </a:lnTo>
                  <a:lnTo>
                    <a:pt x="9" y="16"/>
                  </a:lnTo>
                  <a:lnTo>
                    <a:pt x="7" y="14"/>
                  </a:lnTo>
                  <a:lnTo>
                    <a:pt x="0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6" name="Freeform 189"/>
            <p:cNvSpPr>
              <a:spLocks/>
            </p:cNvSpPr>
            <p:nvPr/>
          </p:nvSpPr>
          <p:spPr bwMode="auto">
            <a:xfrm>
              <a:off x="1686783" y="3982423"/>
              <a:ext cx="34202" cy="13383"/>
            </a:xfrm>
            <a:custGeom>
              <a:avLst/>
              <a:gdLst>
                <a:gd name="T0" fmla="*/ 2 w 26"/>
                <a:gd name="T1" fmla="*/ 7 h 9"/>
                <a:gd name="T2" fmla="*/ 0 w 26"/>
                <a:gd name="T3" fmla="*/ 3 h 9"/>
                <a:gd name="T4" fmla="*/ 6 w 26"/>
                <a:gd name="T5" fmla="*/ 3 h 9"/>
                <a:gd name="T6" fmla="*/ 6 w 26"/>
                <a:gd name="T7" fmla="*/ 3 h 9"/>
                <a:gd name="T8" fmla="*/ 11 w 26"/>
                <a:gd name="T9" fmla="*/ 0 h 9"/>
                <a:gd name="T10" fmla="*/ 20 w 26"/>
                <a:gd name="T11" fmla="*/ 3 h 9"/>
                <a:gd name="T12" fmla="*/ 20 w 26"/>
                <a:gd name="T13" fmla="*/ 5 h 9"/>
                <a:gd name="T14" fmla="*/ 26 w 26"/>
                <a:gd name="T15" fmla="*/ 7 h 9"/>
                <a:gd name="T16" fmla="*/ 20 w 26"/>
                <a:gd name="T17" fmla="*/ 7 h 9"/>
                <a:gd name="T18" fmla="*/ 26 w 26"/>
                <a:gd name="T19" fmla="*/ 7 h 9"/>
                <a:gd name="T20" fmla="*/ 9 w 26"/>
                <a:gd name="T21" fmla="*/ 9 h 9"/>
                <a:gd name="T22" fmla="*/ 0 w 26"/>
                <a:gd name="T23" fmla="*/ 7 h 9"/>
                <a:gd name="T24" fmla="*/ 2 w 26"/>
                <a:gd name="T2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9">
                  <a:moveTo>
                    <a:pt x="2" y="7"/>
                  </a:moveTo>
                  <a:lnTo>
                    <a:pt x="0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11" y="0"/>
                  </a:lnTo>
                  <a:lnTo>
                    <a:pt x="20" y="3"/>
                  </a:lnTo>
                  <a:lnTo>
                    <a:pt x="20" y="5"/>
                  </a:lnTo>
                  <a:lnTo>
                    <a:pt x="26" y="7"/>
                  </a:lnTo>
                  <a:lnTo>
                    <a:pt x="20" y="7"/>
                  </a:lnTo>
                  <a:lnTo>
                    <a:pt x="26" y="7"/>
                  </a:lnTo>
                  <a:lnTo>
                    <a:pt x="9" y="9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7" name="Freeform 190"/>
            <p:cNvSpPr>
              <a:spLocks/>
            </p:cNvSpPr>
            <p:nvPr/>
          </p:nvSpPr>
          <p:spPr bwMode="auto">
            <a:xfrm>
              <a:off x="1610943" y="4019598"/>
              <a:ext cx="50559" cy="17845"/>
            </a:xfrm>
            <a:custGeom>
              <a:avLst/>
              <a:gdLst>
                <a:gd name="T0" fmla="*/ 6 w 38"/>
                <a:gd name="T1" fmla="*/ 9 h 14"/>
                <a:gd name="T2" fmla="*/ 15 w 38"/>
                <a:gd name="T3" fmla="*/ 9 h 14"/>
                <a:gd name="T4" fmla="*/ 9 w 38"/>
                <a:gd name="T5" fmla="*/ 7 h 14"/>
                <a:gd name="T6" fmla="*/ 15 w 38"/>
                <a:gd name="T7" fmla="*/ 3 h 14"/>
                <a:gd name="T8" fmla="*/ 33 w 38"/>
                <a:gd name="T9" fmla="*/ 0 h 14"/>
                <a:gd name="T10" fmla="*/ 29 w 38"/>
                <a:gd name="T11" fmla="*/ 0 h 14"/>
                <a:gd name="T12" fmla="*/ 38 w 38"/>
                <a:gd name="T13" fmla="*/ 0 h 14"/>
                <a:gd name="T14" fmla="*/ 38 w 38"/>
                <a:gd name="T15" fmla="*/ 3 h 14"/>
                <a:gd name="T16" fmla="*/ 20 w 38"/>
                <a:gd name="T17" fmla="*/ 7 h 14"/>
                <a:gd name="T18" fmla="*/ 22 w 38"/>
                <a:gd name="T19" fmla="*/ 7 h 14"/>
                <a:gd name="T20" fmla="*/ 13 w 38"/>
                <a:gd name="T21" fmla="*/ 14 h 14"/>
                <a:gd name="T22" fmla="*/ 2 w 38"/>
                <a:gd name="T23" fmla="*/ 14 h 14"/>
                <a:gd name="T24" fmla="*/ 0 w 38"/>
                <a:gd name="T25" fmla="*/ 11 h 14"/>
                <a:gd name="T26" fmla="*/ 2 w 38"/>
                <a:gd name="T27" fmla="*/ 14 h 14"/>
                <a:gd name="T28" fmla="*/ 2 w 38"/>
                <a:gd name="T29" fmla="*/ 11 h 14"/>
                <a:gd name="T30" fmla="*/ 6 w 38"/>
                <a:gd name="T3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14">
                  <a:moveTo>
                    <a:pt x="6" y="9"/>
                  </a:moveTo>
                  <a:lnTo>
                    <a:pt x="15" y="9"/>
                  </a:lnTo>
                  <a:lnTo>
                    <a:pt x="9" y="7"/>
                  </a:lnTo>
                  <a:lnTo>
                    <a:pt x="15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38" y="0"/>
                  </a:lnTo>
                  <a:lnTo>
                    <a:pt x="38" y="3"/>
                  </a:lnTo>
                  <a:lnTo>
                    <a:pt x="20" y="7"/>
                  </a:lnTo>
                  <a:lnTo>
                    <a:pt x="22" y="7"/>
                  </a:lnTo>
                  <a:lnTo>
                    <a:pt x="13" y="14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2" y="11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8" name="Freeform 191"/>
            <p:cNvSpPr>
              <a:spLocks/>
            </p:cNvSpPr>
            <p:nvPr/>
          </p:nvSpPr>
          <p:spPr bwMode="auto">
            <a:xfrm>
              <a:off x="1548487" y="4027034"/>
              <a:ext cx="23793" cy="10409"/>
            </a:xfrm>
            <a:custGeom>
              <a:avLst/>
              <a:gdLst>
                <a:gd name="T0" fmla="*/ 18 w 18"/>
                <a:gd name="T1" fmla="*/ 4 h 9"/>
                <a:gd name="T2" fmla="*/ 6 w 18"/>
                <a:gd name="T3" fmla="*/ 0 h 9"/>
                <a:gd name="T4" fmla="*/ 0 w 18"/>
                <a:gd name="T5" fmla="*/ 4 h 9"/>
                <a:gd name="T6" fmla="*/ 6 w 18"/>
                <a:gd name="T7" fmla="*/ 9 h 9"/>
                <a:gd name="T8" fmla="*/ 18 w 1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18" y="4"/>
                  </a:moveTo>
                  <a:lnTo>
                    <a:pt x="6" y="0"/>
                  </a:lnTo>
                  <a:lnTo>
                    <a:pt x="0" y="4"/>
                  </a:lnTo>
                  <a:lnTo>
                    <a:pt x="6" y="9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9" name="Freeform 192"/>
            <p:cNvSpPr>
              <a:spLocks/>
            </p:cNvSpPr>
            <p:nvPr/>
          </p:nvSpPr>
          <p:spPr bwMode="auto">
            <a:xfrm>
              <a:off x="1555923" y="4031495"/>
              <a:ext cx="22305" cy="11896"/>
            </a:xfrm>
            <a:custGeom>
              <a:avLst/>
              <a:gdLst>
                <a:gd name="T0" fmla="*/ 0 w 18"/>
                <a:gd name="T1" fmla="*/ 9 h 9"/>
                <a:gd name="T2" fmla="*/ 0 w 18"/>
                <a:gd name="T3" fmla="*/ 0 h 9"/>
                <a:gd name="T4" fmla="*/ 18 w 18"/>
                <a:gd name="T5" fmla="*/ 7 h 9"/>
                <a:gd name="T6" fmla="*/ 0 w 1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9"/>
                  </a:moveTo>
                  <a:lnTo>
                    <a:pt x="0" y="0"/>
                  </a:lnTo>
                  <a:lnTo>
                    <a:pt x="18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0" name="Freeform 193"/>
            <p:cNvSpPr>
              <a:spLocks/>
            </p:cNvSpPr>
            <p:nvPr/>
          </p:nvSpPr>
          <p:spPr bwMode="auto">
            <a:xfrm>
              <a:off x="1521720" y="4037443"/>
              <a:ext cx="50559" cy="26767"/>
            </a:xfrm>
            <a:custGeom>
              <a:avLst/>
              <a:gdLst>
                <a:gd name="T0" fmla="*/ 22 w 38"/>
                <a:gd name="T1" fmla="*/ 6 h 22"/>
                <a:gd name="T2" fmla="*/ 24 w 38"/>
                <a:gd name="T3" fmla="*/ 0 h 22"/>
                <a:gd name="T4" fmla="*/ 22 w 38"/>
                <a:gd name="T5" fmla="*/ 2 h 22"/>
                <a:gd name="T6" fmla="*/ 22 w 38"/>
                <a:gd name="T7" fmla="*/ 4 h 22"/>
                <a:gd name="T8" fmla="*/ 15 w 38"/>
                <a:gd name="T9" fmla="*/ 9 h 22"/>
                <a:gd name="T10" fmla="*/ 11 w 38"/>
                <a:gd name="T11" fmla="*/ 9 h 22"/>
                <a:gd name="T12" fmla="*/ 9 w 38"/>
                <a:gd name="T13" fmla="*/ 9 h 22"/>
                <a:gd name="T14" fmla="*/ 13 w 38"/>
                <a:gd name="T15" fmla="*/ 11 h 22"/>
                <a:gd name="T16" fmla="*/ 0 w 38"/>
                <a:gd name="T17" fmla="*/ 13 h 22"/>
                <a:gd name="T18" fmla="*/ 11 w 38"/>
                <a:gd name="T19" fmla="*/ 15 h 22"/>
                <a:gd name="T20" fmla="*/ 11 w 38"/>
                <a:gd name="T21" fmla="*/ 22 h 22"/>
                <a:gd name="T22" fmla="*/ 15 w 38"/>
                <a:gd name="T23" fmla="*/ 15 h 22"/>
                <a:gd name="T24" fmla="*/ 38 w 38"/>
                <a:gd name="T25" fmla="*/ 11 h 22"/>
                <a:gd name="T26" fmla="*/ 24 w 38"/>
                <a:gd name="T27" fmla="*/ 11 h 22"/>
                <a:gd name="T28" fmla="*/ 22 w 38"/>
                <a:gd name="T29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22">
                  <a:moveTo>
                    <a:pt x="22" y="6"/>
                  </a:moveTo>
                  <a:lnTo>
                    <a:pt x="24" y="0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15" y="9"/>
                  </a:lnTo>
                  <a:lnTo>
                    <a:pt x="11" y="9"/>
                  </a:lnTo>
                  <a:lnTo>
                    <a:pt x="9" y="9"/>
                  </a:lnTo>
                  <a:lnTo>
                    <a:pt x="13" y="11"/>
                  </a:lnTo>
                  <a:lnTo>
                    <a:pt x="0" y="13"/>
                  </a:lnTo>
                  <a:lnTo>
                    <a:pt x="11" y="15"/>
                  </a:lnTo>
                  <a:lnTo>
                    <a:pt x="11" y="22"/>
                  </a:lnTo>
                  <a:lnTo>
                    <a:pt x="15" y="15"/>
                  </a:lnTo>
                  <a:lnTo>
                    <a:pt x="38" y="11"/>
                  </a:lnTo>
                  <a:lnTo>
                    <a:pt x="24" y="11"/>
                  </a:lnTo>
                  <a:lnTo>
                    <a:pt x="2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1" name="Freeform 194"/>
            <p:cNvSpPr>
              <a:spLocks/>
            </p:cNvSpPr>
            <p:nvPr/>
          </p:nvSpPr>
          <p:spPr bwMode="auto">
            <a:xfrm>
              <a:off x="1515772" y="4056775"/>
              <a:ext cx="23793" cy="7435"/>
            </a:xfrm>
            <a:custGeom>
              <a:avLst/>
              <a:gdLst>
                <a:gd name="T0" fmla="*/ 5 w 18"/>
                <a:gd name="T1" fmla="*/ 2 h 7"/>
                <a:gd name="T2" fmla="*/ 14 w 18"/>
                <a:gd name="T3" fmla="*/ 0 h 7"/>
                <a:gd name="T4" fmla="*/ 18 w 18"/>
                <a:gd name="T5" fmla="*/ 2 h 7"/>
                <a:gd name="T6" fmla="*/ 16 w 18"/>
                <a:gd name="T7" fmla="*/ 7 h 7"/>
                <a:gd name="T8" fmla="*/ 7 w 18"/>
                <a:gd name="T9" fmla="*/ 5 h 7"/>
                <a:gd name="T10" fmla="*/ 0 w 18"/>
                <a:gd name="T11" fmla="*/ 5 h 7"/>
                <a:gd name="T12" fmla="*/ 5 w 18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7">
                  <a:moveTo>
                    <a:pt x="5" y="2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16" y="7"/>
                  </a:lnTo>
                  <a:lnTo>
                    <a:pt x="7" y="5"/>
                  </a:lnTo>
                  <a:lnTo>
                    <a:pt x="0" y="5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2" name="Freeform 195"/>
            <p:cNvSpPr>
              <a:spLocks/>
            </p:cNvSpPr>
            <p:nvPr/>
          </p:nvSpPr>
          <p:spPr bwMode="auto">
            <a:xfrm>
              <a:off x="1497928" y="4059749"/>
              <a:ext cx="25280" cy="7435"/>
            </a:xfrm>
            <a:custGeom>
              <a:avLst/>
              <a:gdLst>
                <a:gd name="T0" fmla="*/ 0 w 20"/>
                <a:gd name="T1" fmla="*/ 0 h 7"/>
                <a:gd name="T2" fmla="*/ 13 w 20"/>
                <a:gd name="T3" fmla="*/ 7 h 7"/>
                <a:gd name="T4" fmla="*/ 20 w 20"/>
                <a:gd name="T5" fmla="*/ 0 h 7"/>
                <a:gd name="T6" fmla="*/ 7 w 20"/>
                <a:gd name="T7" fmla="*/ 3 h 7"/>
                <a:gd name="T8" fmla="*/ 0 w 2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0" y="0"/>
                  </a:moveTo>
                  <a:lnTo>
                    <a:pt x="13" y="7"/>
                  </a:lnTo>
                  <a:lnTo>
                    <a:pt x="20" y="0"/>
                  </a:lnTo>
                  <a:lnTo>
                    <a:pt x="7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3" name="Freeform 196"/>
            <p:cNvSpPr>
              <a:spLocks/>
            </p:cNvSpPr>
            <p:nvPr/>
          </p:nvSpPr>
          <p:spPr bwMode="auto">
            <a:xfrm>
              <a:off x="1480083" y="4062723"/>
              <a:ext cx="23793" cy="7435"/>
            </a:xfrm>
            <a:custGeom>
              <a:avLst/>
              <a:gdLst>
                <a:gd name="T0" fmla="*/ 0 w 18"/>
                <a:gd name="T1" fmla="*/ 4 h 6"/>
                <a:gd name="T2" fmla="*/ 5 w 18"/>
                <a:gd name="T3" fmla="*/ 0 h 6"/>
                <a:gd name="T4" fmla="*/ 9 w 18"/>
                <a:gd name="T5" fmla="*/ 2 h 6"/>
                <a:gd name="T6" fmla="*/ 7 w 18"/>
                <a:gd name="T7" fmla="*/ 0 h 6"/>
                <a:gd name="T8" fmla="*/ 18 w 18"/>
                <a:gd name="T9" fmla="*/ 4 h 6"/>
                <a:gd name="T10" fmla="*/ 12 w 18"/>
                <a:gd name="T11" fmla="*/ 6 h 6"/>
                <a:gd name="T12" fmla="*/ 0 w 18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">
                  <a:moveTo>
                    <a:pt x="0" y="4"/>
                  </a:moveTo>
                  <a:lnTo>
                    <a:pt x="5" y="0"/>
                  </a:lnTo>
                  <a:lnTo>
                    <a:pt x="9" y="2"/>
                  </a:lnTo>
                  <a:lnTo>
                    <a:pt x="7" y="0"/>
                  </a:lnTo>
                  <a:lnTo>
                    <a:pt x="18" y="4"/>
                  </a:lnTo>
                  <a:lnTo>
                    <a:pt x="12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4" name="Freeform 197"/>
            <p:cNvSpPr>
              <a:spLocks/>
            </p:cNvSpPr>
            <p:nvPr/>
          </p:nvSpPr>
          <p:spPr bwMode="auto">
            <a:xfrm>
              <a:off x="1425063" y="4064210"/>
              <a:ext cx="65430" cy="16358"/>
            </a:xfrm>
            <a:custGeom>
              <a:avLst/>
              <a:gdLst>
                <a:gd name="T0" fmla="*/ 16 w 51"/>
                <a:gd name="T1" fmla="*/ 0 h 13"/>
                <a:gd name="T2" fmla="*/ 20 w 51"/>
                <a:gd name="T3" fmla="*/ 4 h 13"/>
                <a:gd name="T4" fmla="*/ 40 w 51"/>
                <a:gd name="T5" fmla="*/ 0 h 13"/>
                <a:gd name="T6" fmla="*/ 42 w 51"/>
                <a:gd name="T7" fmla="*/ 4 h 13"/>
                <a:gd name="T8" fmla="*/ 47 w 51"/>
                <a:gd name="T9" fmla="*/ 4 h 13"/>
                <a:gd name="T10" fmla="*/ 45 w 51"/>
                <a:gd name="T11" fmla="*/ 4 h 13"/>
                <a:gd name="T12" fmla="*/ 51 w 51"/>
                <a:gd name="T13" fmla="*/ 11 h 13"/>
                <a:gd name="T14" fmla="*/ 36 w 51"/>
                <a:gd name="T15" fmla="*/ 9 h 13"/>
                <a:gd name="T16" fmla="*/ 31 w 51"/>
                <a:gd name="T17" fmla="*/ 9 h 13"/>
                <a:gd name="T18" fmla="*/ 36 w 51"/>
                <a:gd name="T19" fmla="*/ 13 h 13"/>
                <a:gd name="T20" fmla="*/ 29 w 51"/>
                <a:gd name="T21" fmla="*/ 13 h 13"/>
                <a:gd name="T22" fmla="*/ 25 w 51"/>
                <a:gd name="T23" fmla="*/ 11 h 13"/>
                <a:gd name="T24" fmla="*/ 9 w 51"/>
                <a:gd name="T25" fmla="*/ 11 h 13"/>
                <a:gd name="T26" fmla="*/ 5 w 51"/>
                <a:gd name="T27" fmla="*/ 13 h 13"/>
                <a:gd name="T28" fmla="*/ 0 w 51"/>
                <a:gd name="T29" fmla="*/ 9 h 13"/>
                <a:gd name="T30" fmla="*/ 9 w 51"/>
                <a:gd name="T31" fmla="*/ 7 h 13"/>
                <a:gd name="T32" fmla="*/ 5 w 51"/>
                <a:gd name="T33" fmla="*/ 9 h 13"/>
                <a:gd name="T34" fmla="*/ 14 w 51"/>
                <a:gd name="T35" fmla="*/ 9 h 13"/>
                <a:gd name="T36" fmla="*/ 11 w 51"/>
                <a:gd name="T37" fmla="*/ 2 h 13"/>
                <a:gd name="T38" fmla="*/ 16 w 51"/>
                <a:gd name="T3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" h="13">
                  <a:moveTo>
                    <a:pt x="16" y="0"/>
                  </a:moveTo>
                  <a:lnTo>
                    <a:pt x="20" y="4"/>
                  </a:lnTo>
                  <a:lnTo>
                    <a:pt x="40" y="0"/>
                  </a:lnTo>
                  <a:lnTo>
                    <a:pt x="42" y="4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51" y="11"/>
                  </a:lnTo>
                  <a:lnTo>
                    <a:pt x="36" y="9"/>
                  </a:lnTo>
                  <a:lnTo>
                    <a:pt x="31" y="9"/>
                  </a:lnTo>
                  <a:lnTo>
                    <a:pt x="36" y="13"/>
                  </a:lnTo>
                  <a:lnTo>
                    <a:pt x="29" y="13"/>
                  </a:lnTo>
                  <a:lnTo>
                    <a:pt x="25" y="11"/>
                  </a:lnTo>
                  <a:lnTo>
                    <a:pt x="9" y="11"/>
                  </a:lnTo>
                  <a:lnTo>
                    <a:pt x="5" y="13"/>
                  </a:lnTo>
                  <a:lnTo>
                    <a:pt x="0" y="9"/>
                  </a:lnTo>
                  <a:lnTo>
                    <a:pt x="9" y="7"/>
                  </a:lnTo>
                  <a:lnTo>
                    <a:pt x="5" y="9"/>
                  </a:lnTo>
                  <a:lnTo>
                    <a:pt x="14" y="9"/>
                  </a:lnTo>
                  <a:lnTo>
                    <a:pt x="11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5" name="Freeform 198"/>
            <p:cNvSpPr>
              <a:spLocks/>
            </p:cNvSpPr>
            <p:nvPr/>
          </p:nvSpPr>
          <p:spPr bwMode="auto">
            <a:xfrm>
              <a:off x="1657042" y="4151946"/>
              <a:ext cx="38663" cy="13383"/>
            </a:xfrm>
            <a:custGeom>
              <a:avLst/>
              <a:gdLst>
                <a:gd name="T0" fmla="*/ 5 w 29"/>
                <a:gd name="T1" fmla="*/ 7 h 11"/>
                <a:gd name="T2" fmla="*/ 9 w 29"/>
                <a:gd name="T3" fmla="*/ 4 h 11"/>
                <a:gd name="T4" fmla="*/ 20 w 29"/>
                <a:gd name="T5" fmla="*/ 4 h 11"/>
                <a:gd name="T6" fmla="*/ 23 w 29"/>
                <a:gd name="T7" fmla="*/ 0 h 11"/>
                <a:gd name="T8" fmla="*/ 29 w 29"/>
                <a:gd name="T9" fmla="*/ 2 h 11"/>
                <a:gd name="T10" fmla="*/ 14 w 29"/>
                <a:gd name="T11" fmla="*/ 7 h 11"/>
                <a:gd name="T12" fmla="*/ 12 w 29"/>
                <a:gd name="T13" fmla="*/ 9 h 11"/>
                <a:gd name="T14" fmla="*/ 14 w 29"/>
                <a:gd name="T15" fmla="*/ 9 h 11"/>
                <a:gd name="T16" fmla="*/ 5 w 29"/>
                <a:gd name="T17" fmla="*/ 11 h 11"/>
                <a:gd name="T18" fmla="*/ 0 w 29"/>
                <a:gd name="T19" fmla="*/ 9 h 11"/>
                <a:gd name="T20" fmla="*/ 5 w 29"/>
                <a:gd name="T2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11">
                  <a:moveTo>
                    <a:pt x="5" y="7"/>
                  </a:moveTo>
                  <a:lnTo>
                    <a:pt x="9" y="4"/>
                  </a:lnTo>
                  <a:lnTo>
                    <a:pt x="20" y="4"/>
                  </a:lnTo>
                  <a:lnTo>
                    <a:pt x="23" y="0"/>
                  </a:lnTo>
                  <a:lnTo>
                    <a:pt x="29" y="2"/>
                  </a:lnTo>
                  <a:lnTo>
                    <a:pt x="14" y="7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5" y="11"/>
                  </a:lnTo>
                  <a:lnTo>
                    <a:pt x="0" y="9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6" name="Freeform 199"/>
            <p:cNvSpPr>
              <a:spLocks/>
            </p:cNvSpPr>
            <p:nvPr/>
          </p:nvSpPr>
          <p:spPr bwMode="auto">
            <a:xfrm>
              <a:off x="1695705" y="4141536"/>
              <a:ext cx="29741" cy="11896"/>
            </a:xfrm>
            <a:custGeom>
              <a:avLst/>
              <a:gdLst>
                <a:gd name="T0" fmla="*/ 20 w 23"/>
                <a:gd name="T1" fmla="*/ 7 h 9"/>
                <a:gd name="T2" fmla="*/ 23 w 23"/>
                <a:gd name="T3" fmla="*/ 2 h 9"/>
                <a:gd name="T4" fmla="*/ 18 w 23"/>
                <a:gd name="T5" fmla="*/ 2 h 9"/>
                <a:gd name="T6" fmla="*/ 14 w 23"/>
                <a:gd name="T7" fmla="*/ 2 h 9"/>
                <a:gd name="T8" fmla="*/ 7 w 23"/>
                <a:gd name="T9" fmla="*/ 0 h 9"/>
                <a:gd name="T10" fmla="*/ 0 w 23"/>
                <a:gd name="T11" fmla="*/ 2 h 9"/>
                <a:gd name="T12" fmla="*/ 3 w 23"/>
                <a:gd name="T13" fmla="*/ 5 h 9"/>
                <a:gd name="T14" fmla="*/ 5 w 23"/>
                <a:gd name="T15" fmla="*/ 2 h 9"/>
                <a:gd name="T16" fmla="*/ 9 w 23"/>
                <a:gd name="T17" fmla="*/ 9 h 9"/>
                <a:gd name="T18" fmla="*/ 20 w 23"/>
                <a:gd name="T1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9">
                  <a:moveTo>
                    <a:pt x="20" y="7"/>
                  </a:moveTo>
                  <a:lnTo>
                    <a:pt x="23" y="2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7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5" y="2"/>
                  </a:lnTo>
                  <a:lnTo>
                    <a:pt x="9" y="9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7" name="Freeform 200"/>
            <p:cNvSpPr>
              <a:spLocks/>
            </p:cNvSpPr>
            <p:nvPr/>
          </p:nvSpPr>
          <p:spPr bwMode="auto">
            <a:xfrm>
              <a:off x="1700165" y="4151946"/>
              <a:ext cx="20819" cy="7435"/>
            </a:xfrm>
            <a:custGeom>
              <a:avLst/>
              <a:gdLst>
                <a:gd name="T0" fmla="*/ 11 w 17"/>
                <a:gd name="T1" fmla="*/ 7 h 7"/>
                <a:gd name="T2" fmla="*/ 17 w 17"/>
                <a:gd name="T3" fmla="*/ 0 h 7"/>
                <a:gd name="T4" fmla="*/ 0 w 17"/>
                <a:gd name="T5" fmla="*/ 2 h 7"/>
                <a:gd name="T6" fmla="*/ 11 w 17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7">
                  <a:moveTo>
                    <a:pt x="11" y="7"/>
                  </a:moveTo>
                  <a:lnTo>
                    <a:pt x="17" y="0"/>
                  </a:lnTo>
                  <a:lnTo>
                    <a:pt x="0" y="2"/>
                  </a:lnTo>
                  <a:lnTo>
                    <a:pt x="1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8" name="Freeform 201"/>
            <p:cNvSpPr>
              <a:spLocks/>
            </p:cNvSpPr>
            <p:nvPr/>
          </p:nvSpPr>
          <p:spPr bwMode="auto">
            <a:xfrm>
              <a:off x="1813181" y="4263473"/>
              <a:ext cx="66917" cy="16358"/>
            </a:xfrm>
            <a:custGeom>
              <a:avLst/>
              <a:gdLst>
                <a:gd name="T0" fmla="*/ 15 w 51"/>
                <a:gd name="T1" fmla="*/ 0 h 15"/>
                <a:gd name="T2" fmla="*/ 28 w 51"/>
                <a:gd name="T3" fmla="*/ 2 h 15"/>
                <a:gd name="T4" fmla="*/ 51 w 51"/>
                <a:gd name="T5" fmla="*/ 7 h 15"/>
                <a:gd name="T6" fmla="*/ 46 w 51"/>
                <a:gd name="T7" fmla="*/ 11 h 15"/>
                <a:gd name="T8" fmla="*/ 24 w 51"/>
                <a:gd name="T9" fmla="*/ 13 h 15"/>
                <a:gd name="T10" fmla="*/ 8 w 51"/>
                <a:gd name="T11" fmla="*/ 15 h 15"/>
                <a:gd name="T12" fmla="*/ 0 w 51"/>
                <a:gd name="T13" fmla="*/ 7 h 15"/>
                <a:gd name="T14" fmla="*/ 0 w 51"/>
                <a:gd name="T15" fmla="*/ 4 h 15"/>
                <a:gd name="T16" fmla="*/ 6 w 51"/>
                <a:gd name="T17" fmla="*/ 4 h 15"/>
                <a:gd name="T18" fmla="*/ 15 w 51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5">
                  <a:moveTo>
                    <a:pt x="15" y="0"/>
                  </a:moveTo>
                  <a:lnTo>
                    <a:pt x="28" y="2"/>
                  </a:lnTo>
                  <a:lnTo>
                    <a:pt x="51" y="7"/>
                  </a:lnTo>
                  <a:lnTo>
                    <a:pt x="46" y="11"/>
                  </a:lnTo>
                  <a:lnTo>
                    <a:pt x="24" y="13"/>
                  </a:lnTo>
                  <a:lnTo>
                    <a:pt x="8" y="15"/>
                  </a:lnTo>
                  <a:lnTo>
                    <a:pt x="0" y="7"/>
                  </a:lnTo>
                  <a:lnTo>
                    <a:pt x="0" y="4"/>
                  </a:lnTo>
                  <a:lnTo>
                    <a:pt x="6" y="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9" name="Freeform 202"/>
            <p:cNvSpPr>
              <a:spLocks/>
            </p:cNvSpPr>
            <p:nvPr/>
          </p:nvSpPr>
          <p:spPr bwMode="auto">
            <a:xfrm>
              <a:off x="1917274" y="4235220"/>
              <a:ext cx="63943" cy="37176"/>
            </a:xfrm>
            <a:custGeom>
              <a:avLst/>
              <a:gdLst>
                <a:gd name="T0" fmla="*/ 31 w 49"/>
                <a:gd name="T1" fmla="*/ 9 h 31"/>
                <a:gd name="T2" fmla="*/ 35 w 49"/>
                <a:gd name="T3" fmla="*/ 2 h 31"/>
                <a:gd name="T4" fmla="*/ 47 w 49"/>
                <a:gd name="T5" fmla="*/ 0 h 31"/>
                <a:gd name="T6" fmla="*/ 49 w 49"/>
                <a:gd name="T7" fmla="*/ 4 h 31"/>
                <a:gd name="T8" fmla="*/ 40 w 49"/>
                <a:gd name="T9" fmla="*/ 11 h 31"/>
                <a:gd name="T10" fmla="*/ 38 w 49"/>
                <a:gd name="T11" fmla="*/ 15 h 31"/>
                <a:gd name="T12" fmla="*/ 24 w 49"/>
                <a:gd name="T13" fmla="*/ 20 h 31"/>
                <a:gd name="T14" fmla="*/ 26 w 49"/>
                <a:gd name="T15" fmla="*/ 26 h 31"/>
                <a:gd name="T16" fmla="*/ 24 w 49"/>
                <a:gd name="T17" fmla="*/ 29 h 31"/>
                <a:gd name="T18" fmla="*/ 9 w 49"/>
                <a:gd name="T19" fmla="*/ 29 h 31"/>
                <a:gd name="T20" fmla="*/ 4 w 49"/>
                <a:gd name="T21" fmla="*/ 31 h 31"/>
                <a:gd name="T22" fmla="*/ 0 w 49"/>
                <a:gd name="T23" fmla="*/ 22 h 31"/>
                <a:gd name="T24" fmla="*/ 11 w 49"/>
                <a:gd name="T25" fmla="*/ 22 h 31"/>
                <a:gd name="T26" fmla="*/ 15 w 49"/>
                <a:gd name="T27" fmla="*/ 17 h 31"/>
                <a:gd name="T28" fmla="*/ 18 w 49"/>
                <a:gd name="T29" fmla="*/ 13 h 31"/>
                <a:gd name="T30" fmla="*/ 31 w 49"/>
                <a:gd name="T31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31">
                  <a:moveTo>
                    <a:pt x="31" y="9"/>
                  </a:moveTo>
                  <a:lnTo>
                    <a:pt x="35" y="2"/>
                  </a:lnTo>
                  <a:lnTo>
                    <a:pt x="47" y="0"/>
                  </a:lnTo>
                  <a:lnTo>
                    <a:pt x="49" y="4"/>
                  </a:lnTo>
                  <a:lnTo>
                    <a:pt x="40" y="11"/>
                  </a:lnTo>
                  <a:lnTo>
                    <a:pt x="38" y="15"/>
                  </a:lnTo>
                  <a:lnTo>
                    <a:pt x="24" y="20"/>
                  </a:lnTo>
                  <a:lnTo>
                    <a:pt x="26" y="26"/>
                  </a:lnTo>
                  <a:lnTo>
                    <a:pt x="24" y="29"/>
                  </a:lnTo>
                  <a:lnTo>
                    <a:pt x="9" y="29"/>
                  </a:lnTo>
                  <a:lnTo>
                    <a:pt x="4" y="31"/>
                  </a:lnTo>
                  <a:lnTo>
                    <a:pt x="0" y="22"/>
                  </a:lnTo>
                  <a:lnTo>
                    <a:pt x="11" y="22"/>
                  </a:lnTo>
                  <a:lnTo>
                    <a:pt x="15" y="17"/>
                  </a:lnTo>
                  <a:lnTo>
                    <a:pt x="18" y="13"/>
                  </a:lnTo>
                  <a:lnTo>
                    <a:pt x="31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80" name="Freeform 203"/>
            <p:cNvSpPr>
              <a:spLocks/>
            </p:cNvSpPr>
            <p:nvPr/>
          </p:nvSpPr>
          <p:spPr bwMode="auto">
            <a:xfrm>
              <a:off x="2256319" y="3982423"/>
              <a:ext cx="68404" cy="13383"/>
            </a:xfrm>
            <a:custGeom>
              <a:avLst/>
              <a:gdLst>
                <a:gd name="T0" fmla="*/ 7 w 52"/>
                <a:gd name="T1" fmla="*/ 7 h 9"/>
                <a:gd name="T2" fmla="*/ 18 w 52"/>
                <a:gd name="T3" fmla="*/ 7 h 9"/>
                <a:gd name="T4" fmla="*/ 29 w 52"/>
                <a:gd name="T5" fmla="*/ 9 h 9"/>
                <a:gd name="T6" fmla="*/ 34 w 52"/>
                <a:gd name="T7" fmla="*/ 7 h 9"/>
                <a:gd name="T8" fmla="*/ 36 w 52"/>
                <a:gd name="T9" fmla="*/ 5 h 9"/>
                <a:gd name="T10" fmla="*/ 52 w 52"/>
                <a:gd name="T11" fmla="*/ 3 h 9"/>
                <a:gd name="T12" fmla="*/ 43 w 52"/>
                <a:gd name="T13" fmla="*/ 0 h 9"/>
                <a:gd name="T14" fmla="*/ 29 w 52"/>
                <a:gd name="T15" fmla="*/ 5 h 9"/>
                <a:gd name="T16" fmla="*/ 21 w 52"/>
                <a:gd name="T17" fmla="*/ 3 h 9"/>
                <a:gd name="T18" fmla="*/ 9 w 52"/>
                <a:gd name="T19" fmla="*/ 0 h 9"/>
                <a:gd name="T20" fmla="*/ 3 w 52"/>
                <a:gd name="T21" fmla="*/ 0 h 9"/>
                <a:gd name="T22" fmla="*/ 0 w 52"/>
                <a:gd name="T23" fmla="*/ 5 h 9"/>
                <a:gd name="T24" fmla="*/ 7 w 52"/>
                <a:gd name="T2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9">
                  <a:moveTo>
                    <a:pt x="7" y="7"/>
                  </a:moveTo>
                  <a:lnTo>
                    <a:pt x="18" y="7"/>
                  </a:lnTo>
                  <a:lnTo>
                    <a:pt x="29" y="9"/>
                  </a:lnTo>
                  <a:lnTo>
                    <a:pt x="34" y="7"/>
                  </a:lnTo>
                  <a:lnTo>
                    <a:pt x="36" y="5"/>
                  </a:lnTo>
                  <a:lnTo>
                    <a:pt x="52" y="3"/>
                  </a:lnTo>
                  <a:lnTo>
                    <a:pt x="43" y="0"/>
                  </a:lnTo>
                  <a:lnTo>
                    <a:pt x="29" y="5"/>
                  </a:lnTo>
                  <a:lnTo>
                    <a:pt x="21" y="3"/>
                  </a:lnTo>
                  <a:lnTo>
                    <a:pt x="9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81" name="Freeform 204"/>
            <p:cNvSpPr>
              <a:spLocks/>
            </p:cNvSpPr>
            <p:nvPr/>
          </p:nvSpPr>
          <p:spPr bwMode="auto">
            <a:xfrm>
              <a:off x="2321749" y="3967552"/>
              <a:ext cx="31228" cy="10409"/>
            </a:xfrm>
            <a:custGeom>
              <a:avLst/>
              <a:gdLst>
                <a:gd name="T0" fmla="*/ 15 w 24"/>
                <a:gd name="T1" fmla="*/ 0 h 7"/>
                <a:gd name="T2" fmla="*/ 22 w 24"/>
                <a:gd name="T3" fmla="*/ 0 h 7"/>
                <a:gd name="T4" fmla="*/ 15 w 24"/>
                <a:gd name="T5" fmla="*/ 4 h 7"/>
                <a:gd name="T6" fmla="*/ 24 w 24"/>
                <a:gd name="T7" fmla="*/ 4 h 7"/>
                <a:gd name="T8" fmla="*/ 24 w 24"/>
                <a:gd name="T9" fmla="*/ 4 h 7"/>
                <a:gd name="T10" fmla="*/ 22 w 24"/>
                <a:gd name="T11" fmla="*/ 7 h 7"/>
                <a:gd name="T12" fmla="*/ 13 w 24"/>
                <a:gd name="T13" fmla="*/ 7 h 7"/>
                <a:gd name="T14" fmla="*/ 0 w 24"/>
                <a:gd name="T15" fmla="*/ 7 h 7"/>
                <a:gd name="T16" fmla="*/ 0 w 24"/>
                <a:gd name="T17" fmla="*/ 7 h 7"/>
                <a:gd name="T18" fmla="*/ 8 w 24"/>
                <a:gd name="T19" fmla="*/ 4 h 7"/>
                <a:gd name="T20" fmla="*/ 8 w 24"/>
                <a:gd name="T21" fmla="*/ 2 h 7"/>
                <a:gd name="T22" fmla="*/ 15 w 24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7">
                  <a:moveTo>
                    <a:pt x="15" y="0"/>
                  </a:moveTo>
                  <a:lnTo>
                    <a:pt x="22" y="0"/>
                  </a:lnTo>
                  <a:lnTo>
                    <a:pt x="15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2" y="7"/>
                  </a:lnTo>
                  <a:lnTo>
                    <a:pt x="13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8" y="4"/>
                  </a:lnTo>
                  <a:lnTo>
                    <a:pt x="8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82" name="Freeform 205"/>
            <p:cNvSpPr>
              <a:spLocks/>
            </p:cNvSpPr>
            <p:nvPr/>
          </p:nvSpPr>
          <p:spPr bwMode="auto">
            <a:xfrm>
              <a:off x="2306879" y="3958630"/>
              <a:ext cx="25280" cy="11896"/>
            </a:xfrm>
            <a:custGeom>
              <a:avLst/>
              <a:gdLst>
                <a:gd name="T0" fmla="*/ 7 w 20"/>
                <a:gd name="T1" fmla="*/ 3 h 9"/>
                <a:gd name="T2" fmla="*/ 16 w 20"/>
                <a:gd name="T3" fmla="*/ 5 h 9"/>
                <a:gd name="T4" fmla="*/ 14 w 20"/>
                <a:gd name="T5" fmla="*/ 3 h 9"/>
                <a:gd name="T6" fmla="*/ 12 w 20"/>
                <a:gd name="T7" fmla="*/ 3 h 9"/>
                <a:gd name="T8" fmla="*/ 12 w 20"/>
                <a:gd name="T9" fmla="*/ 0 h 9"/>
                <a:gd name="T10" fmla="*/ 20 w 20"/>
                <a:gd name="T11" fmla="*/ 0 h 9"/>
                <a:gd name="T12" fmla="*/ 20 w 20"/>
                <a:gd name="T13" fmla="*/ 7 h 9"/>
                <a:gd name="T14" fmla="*/ 16 w 20"/>
                <a:gd name="T15" fmla="*/ 7 h 9"/>
                <a:gd name="T16" fmla="*/ 16 w 20"/>
                <a:gd name="T17" fmla="*/ 7 h 9"/>
                <a:gd name="T18" fmla="*/ 18 w 20"/>
                <a:gd name="T19" fmla="*/ 9 h 9"/>
                <a:gd name="T20" fmla="*/ 7 w 20"/>
                <a:gd name="T21" fmla="*/ 9 h 9"/>
                <a:gd name="T22" fmla="*/ 12 w 20"/>
                <a:gd name="T23" fmla="*/ 7 h 9"/>
                <a:gd name="T24" fmla="*/ 0 w 20"/>
                <a:gd name="T25" fmla="*/ 5 h 9"/>
                <a:gd name="T26" fmla="*/ 0 w 20"/>
                <a:gd name="T27" fmla="*/ 3 h 9"/>
                <a:gd name="T28" fmla="*/ 7 w 20"/>
                <a:gd name="T2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9">
                  <a:moveTo>
                    <a:pt x="7" y="3"/>
                  </a:moveTo>
                  <a:lnTo>
                    <a:pt x="16" y="5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0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8" y="9"/>
                  </a:lnTo>
                  <a:lnTo>
                    <a:pt x="7" y="9"/>
                  </a:lnTo>
                  <a:lnTo>
                    <a:pt x="12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83" name="Freeform 206"/>
            <p:cNvSpPr>
              <a:spLocks/>
            </p:cNvSpPr>
            <p:nvPr/>
          </p:nvSpPr>
          <p:spPr bwMode="auto">
            <a:xfrm>
              <a:off x="2434765" y="3958630"/>
              <a:ext cx="25280" cy="11896"/>
            </a:xfrm>
            <a:custGeom>
              <a:avLst/>
              <a:gdLst>
                <a:gd name="T0" fmla="*/ 5 w 20"/>
                <a:gd name="T1" fmla="*/ 3 h 9"/>
                <a:gd name="T2" fmla="*/ 14 w 20"/>
                <a:gd name="T3" fmla="*/ 0 h 9"/>
                <a:gd name="T4" fmla="*/ 20 w 20"/>
                <a:gd name="T5" fmla="*/ 7 h 9"/>
                <a:gd name="T6" fmla="*/ 5 w 20"/>
                <a:gd name="T7" fmla="*/ 9 h 9"/>
                <a:gd name="T8" fmla="*/ 0 w 20"/>
                <a:gd name="T9" fmla="*/ 7 h 9"/>
                <a:gd name="T10" fmla="*/ 7 w 20"/>
                <a:gd name="T11" fmla="*/ 5 h 9"/>
                <a:gd name="T12" fmla="*/ 5 w 20"/>
                <a:gd name="T13" fmla="*/ 3 h 9"/>
                <a:gd name="T14" fmla="*/ 5 w 20"/>
                <a:gd name="T1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9">
                  <a:moveTo>
                    <a:pt x="5" y="3"/>
                  </a:moveTo>
                  <a:lnTo>
                    <a:pt x="14" y="0"/>
                  </a:lnTo>
                  <a:lnTo>
                    <a:pt x="20" y="7"/>
                  </a:lnTo>
                  <a:lnTo>
                    <a:pt x="5" y="9"/>
                  </a:lnTo>
                  <a:lnTo>
                    <a:pt x="0" y="7"/>
                  </a:lnTo>
                  <a:lnTo>
                    <a:pt x="7" y="5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84" name="Freeform 207"/>
            <p:cNvSpPr>
              <a:spLocks/>
            </p:cNvSpPr>
            <p:nvPr/>
          </p:nvSpPr>
          <p:spPr bwMode="auto">
            <a:xfrm>
              <a:off x="2445174" y="3967552"/>
              <a:ext cx="26767" cy="10409"/>
            </a:xfrm>
            <a:custGeom>
              <a:avLst/>
              <a:gdLst>
                <a:gd name="T0" fmla="*/ 9 w 20"/>
                <a:gd name="T1" fmla="*/ 0 h 7"/>
                <a:gd name="T2" fmla="*/ 20 w 20"/>
                <a:gd name="T3" fmla="*/ 2 h 7"/>
                <a:gd name="T4" fmla="*/ 3 w 20"/>
                <a:gd name="T5" fmla="*/ 7 h 7"/>
                <a:gd name="T6" fmla="*/ 0 w 20"/>
                <a:gd name="T7" fmla="*/ 4 h 7"/>
                <a:gd name="T8" fmla="*/ 5 w 20"/>
                <a:gd name="T9" fmla="*/ 2 h 7"/>
                <a:gd name="T10" fmla="*/ 3 w 20"/>
                <a:gd name="T11" fmla="*/ 2 h 7"/>
                <a:gd name="T12" fmla="*/ 9 w 20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7">
                  <a:moveTo>
                    <a:pt x="9" y="0"/>
                  </a:moveTo>
                  <a:lnTo>
                    <a:pt x="20" y="2"/>
                  </a:lnTo>
                  <a:lnTo>
                    <a:pt x="3" y="7"/>
                  </a:lnTo>
                  <a:lnTo>
                    <a:pt x="0" y="4"/>
                  </a:lnTo>
                  <a:lnTo>
                    <a:pt x="5" y="2"/>
                  </a:lnTo>
                  <a:lnTo>
                    <a:pt x="3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85" name="Freeform 208"/>
            <p:cNvSpPr>
              <a:spLocks/>
            </p:cNvSpPr>
            <p:nvPr/>
          </p:nvSpPr>
          <p:spPr bwMode="auto">
            <a:xfrm>
              <a:off x="2458557" y="3966065"/>
              <a:ext cx="25280" cy="7436"/>
            </a:xfrm>
            <a:custGeom>
              <a:avLst/>
              <a:gdLst>
                <a:gd name="T0" fmla="*/ 5 w 20"/>
                <a:gd name="T1" fmla="*/ 6 h 6"/>
                <a:gd name="T2" fmla="*/ 20 w 20"/>
                <a:gd name="T3" fmla="*/ 4 h 6"/>
                <a:gd name="T4" fmla="*/ 9 w 20"/>
                <a:gd name="T5" fmla="*/ 0 h 6"/>
                <a:gd name="T6" fmla="*/ 0 w 20"/>
                <a:gd name="T7" fmla="*/ 0 h 6"/>
                <a:gd name="T8" fmla="*/ 5 w 2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5" y="6"/>
                  </a:moveTo>
                  <a:lnTo>
                    <a:pt x="20" y="4"/>
                  </a:lnTo>
                  <a:lnTo>
                    <a:pt x="9" y="0"/>
                  </a:lnTo>
                  <a:lnTo>
                    <a:pt x="0" y="0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86" name="Freeform 210"/>
            <p:cNvSpPr>
              <a:spLocks/>
            </p:cNvSpPr>
            <p:nvPr/>
          </p:nvSpPr>
          <p:spPr bwMode="auto">
            <a:xfrm>
              <a:off x="1738829" y="4092464"/>
              <a:ext cx="55021" cy="28253"/>
            </a:xfrm>
            <a:custGeom>
              <a:avLst/>
              <a:gdLst>
                <a:gd name="T0" fmla="*/ 11 w 42"/>
                <a:gd name="T1" fmla="*/ 22 h 22"/>
                <a:gd name="T2" fmla="*/ 9 w 42"/>
                <a:gd name="T3" fmla="*/ 20 h 22"/>
                <a:gd name="T4" fmla="*/ 18 w 42"/>
                <a:gd name="T5" fmla="*/ 20 h 22"/>
                <a:gd name="T6" fmla="*/ 20 w 42"/>
                <a:gd name="T7" fmla="*/ 18 h 22"/>
                <a:gd name="T8" fmla="*/ 29 w 42"/>
                <a:gd name="T9" fmla="*/ 16 h 22"/>
                <a:gd name="T10" fmla="*/ 29 w 42"/>
                <a:gd name="T11" fmla="*/ 14 h 22"/>
                <a:gd name="T12" fmla="*/ 38 w 42"/>
                <a:gd name="T13" fmla="*/ 14 h 22"/>
                <a:gd name="T14" fmla="*/ 42 w 42"/>
                <a:gd name="T15" fmla="*/ 11 h 22"/>
                <a:gd name="T16" fmla="*/ 38 w 42"/>
                <a:gd name="T17" fmla="*/ 9 h 22"/>
                <a:gd name="T18" fmla="*/ 42 w 42"/>
                <a:gd name="T19" fmla="*/ 5 h 22"/>
                <a:gd name="T20" fmla="*/ 38 w 42"/>
                <a:gd name="T21" fmla="*/ 0 h 22"/>
                <a:gd name="T22" fmla="*/ 18 w 42"/>
                <a:gd name="T23" fmla="*/ 0 h 22"/>
                <a:gd name="T24" fmla="*/ 11 w 42"/>
                <a:gd name="T25" fmla="*/ 0 h 22"/>
                <a:gd name="T26" fmla="*/ 13 w 42"/>
                <a:gd name="T27" fmla="*/ 2 h 22"/>
                <a:gd name="T28" fmla="*/ 0 w 42"/>
                <a:gd name="T29" fmla="*/ 11 h 22"/>
                <a:gd name="T30" fmla="*/ 2 w 42"/>
                <a:gd name="T31" fmla="*/ 14 h 22"/>
                <a:gd name="T32" fmla="*/ 15 w 42"/>
                <a:gd name="T33" fmla="*/ 16 h 22"/>
                <a:gd name="T34" fmla="*/ 4 w 42"/>
                <a:gd name="T35" fmla="*/ 16 h 22"/>
                <a:gd name="T36" fmla="*/ 2 w 42"/>
                <a:gd name="T37" fmla="*/ 20 h 22"/>
                <a:gd name="T38" fmla="*/ 6 w 42"/>
                <a:gd name="T39" fmla="*/ 22 h 22"/>
                <a:gd name="T40" fmla="*/ 11 w 42"/>
                <a:gd name="T4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22">
                  <a:moveTo>
                    <a:pt x="11" y="22"/>
                  </a:moveTo>
                  <a:lnTo>
                    <a:pt x="9" y="20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9" y="16"/>
                  </a:lnTo>
                  <a:lnTo>
                    <a:pt x="29" y="14"/>
                  </a:lnTo>
                  <a:lnTo>
                    <a:pt x="38" y="14"/>
                  </a:lnTo>
                  <a:lnTo>
                    <a:pt x="42" y="11"/>
                  </a:lnTo>
                  <a:lnTo>
                    <a:pt x="38" y="9"/>
                  </a:lnTo>
                  <a:lnTo>
                    <a:pt x="42" y="5"/>
                  </a:lnTo>
                  <a:lnTo>
                    <a:pt x="38" y="0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15" y="16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6" y="22"/>
                  </a:lnTo>
                  <a:lnTo>
                    <a:pt x="1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87" name="Freeform 211"/>
            <p:cNvSpPr>
              <a:spLocks/>
            </p:cNvSpPr>
            <p:nvPr/>
          </p:nvSpPr>
          <p:spPr bwMode="auto">
            <a:xfrm>
              <a:off x="1796824" y="4093950"/>
              <a:ext cx="57994" cy="13384"/>
            </a:xfrm>
            <a:custGeom>
              <a:avLst/>
              <a:gdLst>
                <a:gd name="T0" fmla="*/ 0 w 45"/>
                <a:gd name="T1" fmla="*/ 5 h 9"/>
                <a:gd name="T2" fmla="*/ 7 w 45"/>
                <a:gd name="T3" fmla="*/ 7 h 9"/>
                <a:gd name="T4" fmla="*/ 9 w 45"/>
                <a:gd name="T5" fmla="*/ 7 h 9"/>
                <a:gd name="T6" fmla="*/ 23 w 45"/>
                <a:gd name="T7" fmla="*/ 9 h 9"/>
                <a:gd name="T8" fmla="*/ 32 w 45"/>
                <a:gd name="T9" fmla="*/ 7 h 9"/>
                <a:gd name="T10" fmla="*/ 36 w 45"/>
                <a:gd name="T11" fmla="*/ 3 h 9"/>
                <a:gd name="T12" fmla="*/ 45 w 45"/>
                <a:gd name="T13" fmla="*/ 0 h 9"/>
                <a:gd name="T14" fmla="*/ 29 w 45"/>
                <a:gd name="T15" fmla="*/ 0 h 9"/>
                <a:gd name="T16" fmla="*/ 25 w 45"/>
                <a:gd name="T17" fmla="*/ 0 h 9"/>
                <a:gd name="T18" fmla="*/ 0 w 45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9">
                  <a:moveTo>
                    <a:pt x="0" y="5"/>
                  </a:moveTo>
                  <a:lnTo>
                    <a:pt x="7" y="7"/>
                  </a:lnTo>
                  <a:lnTo>
                    <a:pt x="9" y="7"/>
                  </a:lnTo>
                  <a:lnTo>
                    <a:pt x="23" y="9"/>
                  </a:lnTo>
                  <a:lnTo>
                    <a:pt x="32" y="7"/>
                  </a:lnTo>
                  <a:lnTo>
                    <a:pt x="36" y="3"/>
                  </a:lnTo>
                  <a:lnTo>
                    <a:pt x="45" y="0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88" name="Freeform 212"/>
            <p:cNvSpPr>
              <a:spLocks/>
            </p:cNvSpPr>
            <p:nvPr/>
          </p:nvSpPr>
          <p:spPr bwMode="auto">
            <a:xfrm>
              <a:off x="1768569" y="4117743"/>
              <a:ext cx="23793" cy="10410"/>
            </a:xfrm>
            <a:custGeom>
              <a:avLst/>
              <a:gdLst>
                <a:gd name="T0" fmla="*/ 11 w 18"/>
                <a:gd name="T1" fmla="*/ 9 h 9"/>
                <a:gd name="T2" fmla="*/ 11 w 18"/>
                <a:gd name="T3" fmla="*/ 5 h 9"/>
                <a:gd name="T4" fmla="*/ 18 w 18"/>
                <a:gd name="T5" fmla="*/ 5 h 9"/>
                <a:gd name="T6" fmla="*/ 13 w 18"/>
                <a:gd name="T7" fmla="*/ 2 h 9"/>
                <a:gd name="T8" fmla="*/ 16 w 18"/>
                <a:gd name="T9" fmla="*/ 0 h 9"/>
                <a:gd name="T10" fmla="*/ 0 w 18"/>
                <a:gd name="T11" fmla="*/ 2 h 9"/>
                <a:gd name="T12" fmla="*/ 0 w 18"/>
                <a:gd name="T13" fmla="*/ 5 h 9"/>
                <a:gd name="T14" fmla="*/ 11 w 18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9">
                  <a:moveTo>
                    <a:pt x="11" y="9"/>
                  </a:moveTo>
                  <a:lnTo>
                    <a:pt x="11" y="5"/>
                  </a:lnTo>
                  <a:lnTo>
                    <a:pt x="18" y="5"/>
                  </a:lnTo>
                  <a:lnTo>
                    <a:pt x="13" y="2"/>
                  </a:lnTo>
                  <a:lnTo>
                    <a:pt x="16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89" name="Freeform 213"/>
            <p:cNvSpPr>
              <a:spLocks/>
            </p:cNvSpPr>
            <p:nvPr/>
          </p:nvSpPr>
          <p:spPr bwMode="auto">
            <a:xfrm>
              <a:off x="5227431" y="3012871"/>
              <a:ext cx="347968" cy="102605"/>
            </a:xfrm>
            <a:custGeom>
              <a:avLst/>
              <a:gdLst>
                <a:gd name="T0" fmla="*/ 156 w 267"/>
                <a:gd name="T1" fmla="*/ 22 h 82"/>
                <a:gd name="T2" fmla="*/ 194 w 267"/>
                <a:gd name="T3" fmla="*/ 18 h 82"/>
                <a:gd name="T4" fmla="*/ 205 w 267"/>
                <a:gd name="T5" fmla="*/ 15 h 82"/>
                <a:gd name="T6" fmla="*/ 234 w 267"/>
                <a:gd name="T7" fmla="*/ 0 h 82"/>
                <a:gd name="T8" fmla="*/ 263 w 267"/>
                <a:gd name="T9" fmla="*/ 0 h 82"/>
                <a:gd name="T10" fmla="*/ 263 w 267"/>
                <a:gd name="T11" fmla="*/ 4 h 82"/>
                <a:gd name="T12" fmla="*/ 265 w 267"/>
                <a:gd name="T13" fmla="*/ 11 h 82"/>
                <a:gd name="T14" fmla="*/ 236 w 267"/>
                <a:gd name="T15" fmla="*/ 13 h 82"/>
                <a:gd name="T16" fmla="*/ 216 w 267"/>
                <a:gd name="T17" fmla="*/ 20 h 82"/>
                <a:gd name="T18" fmla="*/ 187 w 267"/>
                <a:gd name="T19" fmla="*/ 24 h 82"/>
                <a:gd name="T20" fmla="*/ 165 w 267"/>
                <a:gd name="T21" fmla="*/ 31 h 82"/>
                <a:gd name="T22" fmla="*/ 140 w 267"/>
                <a:gd name="T23" fmla="*/ 42 h 82"/>
                <a:gd name="T24" fmla="*/ 107 w 267"/>
                <a:gd name="T25" fmla="*/ 42 h 82"/>
                <a:gd name="T26" fmla="*/ 102 w 267"/>
                <a:gd name="T27" fmla="*/ 46 h 82"/>
                <a:gd name="T28" fmla="*/ 62 w 267"/>
                <a:gd name="T29" fmla="*/ 62 h 82"/>
                <a:gd name="T30" fmla="*/ 42 w 267"/>
                <a:gd name="T31" fmla="*/ 73 h 82"/>
                <a:gd name="T32" fmla="*/ 18 w 267"/>
                <a:gd name="T33" fmla="*/ 78 h 82"/>
                <a:gd name="T34" fmla="*/ 4 w 267"/>
                <a:gd name="T35" fmla="*/ 82 h 82"/>
                <a:gd name="T36" fmla="*/ 11 w 267"/>
                <a:gd name="T37" fmla="*/ 73 h 82"/>
                <a:gd name="T38" fmla="*/ 9 w 267"/>
                <a:gd name="T39" fmla="*/ 69 h 82"/>
                <a:gd name="T40" fmla="*/ 18 w 267"/>
                <a:gd name="T41" fmla="*/ 71 h 82"/>
                <a:gd name="T42" fmla="*/ 13 w 267"/>
                <a:gd name="T43" fmla="*/ 66 h 82"/>
                <a:gd name="T44" fmla="*/ 33 w 267"/>
                <a:gd name="T45" fmla="*/ 66 h 82"/>
                <a:gd name="T46" fmla="*/ 38 w 267"/>
                <a:gd name="T47" fmla="*/ 58 h 82"/>
                <a:gd name="T48" fmla="*/ 31 w 267"/>
                <a:gd name="T49" fmla="*/ 55 h 82"/>
                <a:gd name="T50" fmla="*/ 44 w 267"/>
                <a:gd name="T51" fmla="*/ 55 h 82"/>
                <a:gd name="T52" fmla="*/ 62 w 267"/>
                <a:gd name="T53" fmla="*/ 49 h 82"/>
                <a:gd name="T54" fmla="*/ 80 w 267"/>
                <a:gd name="T55" fmla="*/ 38 h 82"/>
                <a:gd name="T56" fmla="*/ 87 w 267"/>
                <a:gd name="T57" fmla="*/ 33 h 82"/>
                <a:gd name="T58" fmla="*/ 98 w 267"/>
                <a:gd name="T59" fmla="*/ 35 h 82"/>
                <a:gd name="T60" fmla="*/ 107 w 267"/>
                <a:gd name="T61" fmla="*/ 29 h 82"/>
                <a:gd name="T62" fmla="*/ 125 w 267"/>
                <a:gd name="T63" fmla="*/ 26 h 82"/>
                <a:gd name="T64" fmla="*/ 125 w 267"/>
                <a:gd name="T65" fmla="*/ 20 h 82"/>
                <a:gd name="T66" fmla="*/ 129 w 267"/>
                <a:gd name="T67" fmla="*/ 11 h 82"/>
                <a:gd name="T68" fmla="*/ 147 w 267"/>
                <a:gd name="T69" fmla="*/ 2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7" h="82">
                  <a:moveTo>
                    <a:pt x="147" y="20"/>
                  </a:moveTo>
                  <a:lnTo>
                    <a:pt x="156" y="22"/>
                  </a:lnTo>
                  <a:lnTo>
                    <a:pt x="165" y="22"/>
                  </a:lnTo>
                  <a:lnTo>
                    <a:pt x="194" y="18"/>
                  </a:lnTo>
                  <a:lnTo>
                    <a:pt x="198" y="15"/>
                  </a:lnTo>
                  <a:lnTo>
                    <a:pt x="205" y="15"/>
                  </a:lnTo>
                  <a:lnTo>
                    <a:pt x="211" y="13"/>
                  </a:lnTo>
                  <a:lnTo>
                    <a:pt x="234" y="0"/>
                  </a:lnTo>
                  <a:lnTo>
                    <a:pt x="247" y="0"/>
                  </a:lnTo>
                  <a:lnTo>
                    <a:pt x="263" y="0"/>
                  </a:lnTo>
                  <a:lnTo>
                    <a:pt x="267" y="2"/>
                  </a:lnTo>
                  <a:lnTo>
                    <a:pt x="263" y="4"/>
                  </a:lnTo>
                  <a:lnTo>
                    <a:pt x="267" y="9"/>
                  </a:lnTo>
                  <a:lnTo>
                    <a:pt x="265" y="11"/>
                  </a:lnTo>
                  <a:lnTo>
                    <a:pt x="261" y="13"/>
                  </a:lnTo>
                  <a:lnTo>
                    <a:pt x="236" y="13"/>
                  </a:lnTo>
                  <a:lnTo>
                    <a:pt x="227" y="15"/>
                  </a:lnTo>
                  <a:lnTo>
                    <a:pt x="216" y="20"/>
                  </a:lnTo>
                  <a:lnTo>
                    <a:pt x="187" y="24"/>
                  </a:lnTo>
                  <a:lnTo>
                    <a:pt x="187" y="24"/>
                  </a:lnTo>
                  <a:lnTo>
                    <a:pt x="176" y="26"/>
                  </a:lnTo>
                  <a:lnTo>
                    <a:pt x="165" y="31"/>
                  </a:lnTo>
                  <a:lnTo>
                    <a:pt x="154" y="38"/>
                  </a:lnTo>
                  <a:lnTo>
                    <a:pt x="140" y="42"/>
                  </a:lnTo>
                  <a:lnTo>
                    <a:pt x="122" y="42"/>
                  </a:lnTo>
                  <a:lnTo>
                    <a:pt x="107" y="42"/>
                  </a:lnTo>
                  <a:lnTo>
                    <a:pt x="100" y="44"/>
                  </a:lnTo>
                  <a:lnTo>
                    <a:pt x="102" y="46"/>
                  </a:lnTo>
                  <a:lnTo>
                    <a:pt x="98" y="51"/>
                  </a:lnTo>
                  <a:lnTo>
                    <a:pt x="62" y="62"/>
                  </a:lnTo>
                  <a:lnTo>
                    <a:pt x="47" y="71"/>
                  </a:lnTo>
                  <a:lnTo>
                    <a:pt x="42" y="73"/>
                  </a:lnTo>
                  <a:lnTo>
                    <a:pt x="33" y="71"/>
                  </a:lnTo>
                  <a:lnTo>
                    <a:pt x="18" y="78"/>
                  </a:lnTo>
                  <a:lnTo>
                    <a:pt x="15" y="82"/>
                  </a:lnTo>
                  <a:lnTo>
                    <a:pt x="4" y="82"/>
                  </a:lnTo>
                  <a:lnTo>
                    <a:pt x="0" y="80"/>
                  </a:lnTo>
                  <a:lnTo>
                    <a:pt x="11" y="73"/>
                  </a:lnTo>
                  <a:lnTo>
                    <a:pt x="4" y="73"/>
                  </a:lnTo>
                  <a:lnTo>
                    <a:pt x="9" y="69"/>
                  </a:lnTo>
                  <a:lnTo>
                    <a:pt x="13" y="71"/>
                  </a:lnTo>
                  <a:lnTo>
                    <a:pt x="18" y="71"/>
                  </a:lnTo>
                  <a:lnTo>
                    <a:pt x="18" y="69"/>
                  </a:lnTo>
                  <a:lnTo>
                    <a:pt x="13" y="66"/>
                  </a:lnTo>
                  <a:lnTo>
                    <a:pt x="18" y="64"/>
                  </a:lnTo>
                  <a:lnTo>
                    <a:pt x="33" y="66"/>
                  </a:lnTo>
                  <a:lnTo>
                    <a:pt x="40" y="62"/>
                  </a:lnTo>
                  <a:lnTo>
                    <a:pt x="38" y="58"/>
                  </a:lnTo>
                  <a:lnTo>
                    <a:pt x="29" y="58"/>
                  </a:lnTo>
                  <a:lnTo>
                    <a:pt x="31" y="55"/>
                  </a:lnTo>
                  <a:lnTo>
                    <a:pt x="35" y="55"/>
                  </a:lnTo>
                  <a:lnTo>
                    <a:pt x="44" y="55"/>
                  </a:lnTo>
                  <a:lnTo>
                    <a:pt x="51" y="51"/>
                  </a:lnTo>
                  <a:lnTo>
                    <a:pt x="62" y="49"/>
                  </a:lnTo>
                  <a:lnTo>
                    <a:pt x="82" y="42"/>
                  </a:lnTo>
                  <a:lnTo>
                    <a:pt x="80" y="38"/>
                  </a:lnTo>
                  <a:lnTo>
                    <a:pt x="78" y="35"/>
                  </a:lnTo>
                  <a:lnTo>
                    <a:pt x="87" y="33"/>
                  </a:lnTo>
                  <a:lnTo>
                    <a:pt x="93" y="35"/>
                  </a:lnTo>
                  <a:lnTo>
                    <a:pt x="98" y="35"/>
                  </a:lnTo>
                  <a:lnTo>
                    <a:pt x="107" y="31"/>
                  </a:lnTo>
                  <a:lnTo>
                    <a:pt x="107" y="29"/>
                  </a:lnTo>
                  <a:lnTo>
                    <a:pt x="120" y="26"/>
                  </a:lnTo>
                  <a:lnTo>
                    <a:pt x="125" y="26"/>
                  </a:lnTo>
                  <a:lnTo>
                    <a:pt x="129" y="24"/>
                  </a:lnTo>
                  <a:lnTo>
                    <a:pt x="125" y="20"/>
                  </a:lnTo>
                  <a:lnTo>
                    <a:pt x="125" y="15"/>
                  </a:lnTo>
                  <a:lnTo>
                    <a:pt x="129" y="11"/>
                  </a:lnTo>
                  <a:lnTo>
                    <a:pt x="136" y="11"/>
                  </a:lnTo>
                  <a:lnTo>
                    <a:pt x="14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90" name="Freeform 214"/>
            <p:cNvSpPr>
              <a:spLocks/>
            </p:cNvSpPr>
            <p:nvPr/>
          </p:nvSpPr>
          <p:spPr bwMode="auto">
            <a:xfrm>
              <a:off x="4967199" y="3112502"/>
              <a:ext cx="208186" cy="69891"/>
            </a:xfrm>
            <a:custGeom>
              <a:avLst/>
              <a:gdLst>
                <a:gd name="T0" fmla="*/ 54 w 159"/>
                <a:gd name="T1" fmla="*/ 38 h 55"/>
                <a:gd name="T2" fmla="*/ 56 w 159"/>
                <a:gd name="T3" fmla="*/ 33 h 55"/>
                <a:gd name="T4" fmla="*/ 61 w 159"/>
                <a:gd name="T5" fmla="*/ 31 h 55"/>
                <a:gd name="T6" fmla="*/ 58 w 159"/>
                <a:gd name="T7" fmla="*/ 31 h 55"/>
                <a:gd name="T8" fmla="*/ 67 w 159"/>
                <a:gd name="T9" fmla="*/ 27 h 55"/>
                <a:gd name="T10" fmla="*/ 65 w 159"/>
                <a:gd name="T11" fmla="*/ 27 h 55"/>
                <a:gd name="T12" fmla="*/ 76 w 159"/>
                <a:gd name="T13" fmla="*/ 22 h 55"/>
                <a:gd name="T14" fmla="*/ 87 w 159"/>
                <a:gd name="T15" fmla="*/ 20 h 55"/>
                <a:gd name="T16" fmla="*/ 90 w 159"/>
                <a:gd name="T17" fmla="*/ 18 h 55"/>
                <a:gd name="T18" fmla="*/ 112 w 159"/>
                <a:gd name="T19" fmla="*/ 15 h 55"/>
                <a:gd name="T20" fmla="*/ 130 w 159"/>
                <a:gd name="T21" fmla="*/ 13 h 55"/>
                <a:gd name="T22" fmla="*/ 132 w 159"/>
                <a:gd name="T23" fmla="*/ 6 h 55"/>
                <a:gd name="T24" fmla="*/ 134 w 159"/>
                <a:gd name="T25" fmla="*/ 6 h 55"/>
                <a:gd name="T26" fmla="*/ 145 w 159"/>
                <a:gd name="T27" fmla="*/ 6 h 55"/>
                <a:gd name="T28" fmla="*/ 159 w 159"/>
                <a:gd name="T29" fmla="*/ 2 h 55"/>
                <a:gd name="T30" fmla="*/ 132 w 159"/>
                <a:gd name="T31" fmla="*/ 6 h 55"/>
                <a:gd name="T32" fmla="*/ 96 w 159"/>
                <a:gd name="T33" fmla="*/ 0 h 55"/>
                <a:gd name="T34" fmla="*/ 76 w 159"/>
                <a:gd name="T35" fmla="*/ 6 h 55"/>
                <a:gd name="T36" fmla="*/ 78 w 159"/>
                <a:gd name="T37" fmla="*/ 13 h 55"/>
                <a:gd name="T38" fmla="*/ 43 w 159"/>
                <a:gd name="T39" fmla="*/ 27 h 55"/>
                <a:gd name="T40" fmla="*/ 43 w 159"/>
                <a:gd name="T41" fmla="*/ 29 h 55"/>
                <a:gd name="T42" fmla="*/ 27 w 159"/>
                <a:gd name="T43" fmla="*/ 35 h 55"/>
                <a:gd name="T44" fmla="*/ 7 w 159"/>
                <a:gd name="T45" fmla="*/ 44 h 55"/>
                <a:gd name="T46" fmla="*/ 0 w 159"/>
                <a:gd name="T47" fmla="*/ 44 h 55"/>
                <a:gd name="T48" fmla="*/ 7 w 159"/>
                <a:gd name="T49" fmla="*/ 51 h 55"/>
                <a:gd name="T50" fmla="*/ 23 w 159"/>
                <a:gd name="T51" fmla="*/ 51 h 55"/>
                <a:gd name="T52" fmla="*/ 23 w 159"/>
                <a:gd name="T53" fmla="*/ 55 h 55"/>
                <a:gd name="T54" fmla="*/ 29 w 159"/>
                <a:gd name="T55" fmla="*/ 55 h 55"/>
                <a:gd name="T56" fmla="*/ 27 w 159"/>
                <a:gd name="T57" fmla="*/ 44 h 55"/>
                <a:gd name="T58" fmla="*/ 29 w 159"/>
                <a:gd name="T59" fmla="*/ 42 h 55"/>
                <a:gd name="T60" fmla="*/ 54 w 159"/>
                <a:gd name="T61" fmla="*/ 3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9" h="55">
                  <a:moveTo>
                    <a:pt x="54" y="38"/>
                  </a:moveTo>
                  <a:lnTo>
                    <a:pt x="56" y="33"/>
                  </a:lnTo>
                  <a:lnTo>
                    <a:pt x="61" y="31"/>
                  </a:lnTo>
                  <a:lnTo>
                    <a:pt x="58" y="31"/>
                  </a:lnTo>
                  <a:lnTo>
                    <a:pt x="67" y="27"/>
                  </a:lnTo>
                  <a:lnTo>
                    <a:pt x="65" y="27"/>
                  </a:lnTo>
                  <a:lnTo>
                    <a:pt x="76" y="22"/>
                  </a:lnTo>
                  <a:lnTo>
                    <a:pt x="87" y="20"/>
                  </a:lnTo>
                  <a:lnTo>
                    <a:pt x="90" y="18"/>
                  </a:lnTo>
                  <a:lnTo>
                    <a:pt x="112" y="15"/>
                  </a:lnTo>
                  <a:lnTo>
                    <a:pt x="130" y="13"/>
                  </a:lnTo>
                  <a:lnTo>
                    <a:pt x="132" y="6"/>
                  </a:lnTo>
                  <a:lnTo>
                    <a:pt x="134" y="6"/>
                  </a:lnTo>
                  <a:lnTo>
                    <a:pt x="145" y="6"/>
                  </a:lnTo>
                  <a:lnTo>
                    <a:pt x="159" y="2"/>
                  </a:lnTo>
                  <a:lnTo>
                    <a:pt x="132" y="6"/>
                  </a:lnTo>
                  <a:lnTo>
                    <a:pt x="96" y="0"/>
                  </a:lnTo>
                  <a:lnTo>
                    <a:pt x="76" y="6"/>
                  </a:lnTo>
                  <a:lnTo>
                    <a:pt x="78" y="13"/>
                  </a:lnTo>
                  <a:lnTo>
                    <a:pt x="43" y="27"/>
                  </a:lnTo>
                  <a:lnTo>
                    <a:pt x="43" y="29"/>
                  </a:lnTo>
                  <a:lnTo>
                    <a:pt x="27" y="35"/>
                  </a:lnTo>
                  <a:lnTo>
                    <a:pt x="7" y="44"/>
                  </a:lnTo>
                  <a:lnTo>
                    <a:pt x="0" y="44"/>
                  </a:lnTo>
                  <a:lnTo>
                    <a:pt x="7" y="51"/>
                  </a:lnTo>
                  <a:lnTo>
                    <a:pt x="23" y="51"/>
                  </a:lnTo>
                  <a:lnTo>
                    <a:pt x="23" y="55"/>
                  </a:lnTo>
                  <a:lnTo>
                    <a:pt x="29" y="55"/>
                  </a:lnTo>
                  <a:lnTo>
                    <a:pt x="27" y="44"/>
                  </a:lnTo>
                  <a:lnTo>
                    <a:pt x="29" y="42"/>
                  </a:lnTo>
                  <a:lnTo>
                    <a:pt x="54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91" name="Freeform 216"/>
            <p:cNvSpPr>
              <a:spLocks/>
            </p:cNvSpPr>
            <p:nvPr/>
          </p:nvSpPr>
          <p:spPr bwMode="auto">
            <a:xfrm>
              <a:off x="3880170" y="3048560"/>
              <a:ext cx="1174764" cy="339046"/>
            </a:xfrm>
            <a:custGeom>
              <a:avLst/>
              <a:gdLst>
                <a:gd name="T0" fmla="*/ 352 w 900"/>
                <a:gd name="T1" fmla="*/ 22 h 271"/>
                <a:gd name="T2" fmla="*/ 432 w 900"/>
                <a:gd name="T3" fmla="*/ 51 h 271"/>
                <a:gd name="T4" fmla="*/ 606 w 900"/>
                <a:gd name="T5" fmla="*/ 82 h 271"/>
                <a:gd name="T6" fmla="*/ 602 w 900"/>
                <a:gd name="T7" fmla="*/ 89 h 271"/>
                <a:gd name="T8" fmla="*/ 640 w 900"/>
                <a:gd name="T9" fmla="*/ 89 h 271"/>
                <a:gd name="T10" fmla="*/ 684 w 900"/>
                <a:gd name="T11" fmla="*/ 93 h 271"/>
                <a:gd name="T12" fmla="*/ 791 w 900"/>
                <a:gd name="T13" fmla="*/ 75 h 271"/>
                <a:gd name="T14" fmla="*/ 800 w 900"/>
                <a:gd name="T15" fmla="*/ 80 h 271"/>
                <a:gd name="T16" fmla="*/ 793 w 900"/>
                <a:gd name="T17" fmla="*/ 111 h 271"/>
                <a:gd name="T18" fmla="*/ 818 w 900"/>
                <a:gd name="T19" fmla="*/ 115 h 271"/>
                <a:gd name="T20" fmla="*/ 840 w 900"/>
                <a:gd name="T21" fmla="*/ 131 h 271"/>
                <a:gd name="T22" fmla="*/ 849 w 900"/>
                <a:gd name="T23" fmla="*/ 131 h 271"/>
                <a:gd name="T24" fmla="*/ 900 w 900"/>
                <a:gd name="T25" fmla="*/ 126 h 271"/>
                <a:gd name="T26" fmla="*/ 840 w 900"/>
                <a:gd name="T27" fmla="*/ 140 h 271"/>
                <a:gd name="T28" fmla="*/ 800 w 900"/>
                <a:gd name="T29" fmla="*/ 146 h 271"/>
                <a:gd name="T30" fmla="*/ 760 w 900"/>
                <a:gd name="T31" fmla="*/ 153 h 271"/>
                <a:gd name="T32" fmla="*/ 753 w 900"/>
                <a:gd name="T33" fmla="*/ 158 h 271"/>
                <a:gd name="T34" fmla="*/ 655 w 900"/>
                <a:gd name="T35" fmla="*/ 158 h 271"/>
                <a:gd name="T36" fmla="*/ 544 w 900"/>
                <a:gd name="T37" fmla="*/ 204 h 271"/>
                <a:gd name="T38" fmla="*/ 539 w 900"/>
                <a:gd name="T39" fmla="*/ 224 h 271"/>
                <a:gd name="T40" fmla="*/ 515 w 900"/>
                <a:gd name="T41" fmla="*/ 222 h 271"/>
                <a:gd name="T42" fmla="*/ 339 w 900"/>
                <a:gd name="T43" fmla="*/ 198 h 271"/>
                <a:gd name="T44" fmla="*/ 238 w 900"/>
                <a:gd name="T45" fmla="*/ 193 h 271"/>
                <a:gd name="T46" fmla="*/ 158 w 900"/>
                <a:gd name="T47" fmla="*/ 200 h 271"/>
                <a:gd name="T48" fmla="*/ 116 w 900"/>
                <a:gd name="T49" fmla="*/ 198 h 271"/>
                <a:gd name="T50" fmla="*/ 78 w 900"/>
                <a:gd name="T51" fmla="*/ 218 h 271"/>
                <a:gd name="T52" fmla="*/ 154 w 900"/>
                <a:gd name="T53" fmla="*/ 222 h 271"/>
                <a:gd name="T54" fmla="*/ 223 w 900"/>
                <a:gd name="T55" fmla="*/ 244 h 271"/>
                <a:gd name="T56" fmla="*/ 169 w 900"/>
                <a:gd name="T57" fmla="*/ 247 h 271"/>
                <a:gd name="T58" fmla="*/ 147 w 900"/>
                <a:gd name="T59" fmla="*/ 244 h 271"/>
                <a:gd name="T60" fmla="*/ 109 w 900"/>
                <a:gd name="T61" fmla="*/ 262 h 271"/>
                <a:gd name="T62" fmla="*/ 60 w 900"/>
                <a:gd name="T63" fmla="*/ 269 h 271"/>
                <a:gd name="T64" fmla="*/ 47 w 900"/>
                <a:gd name="T65" fmla="*/ 244 h 271"/>
                <a:gd name="T66" fmla="*/ 22 w 900"/>
                <a:gd name="T67" fmla="*/ 224 h 271"/>
                <a:gd name="T68" fmla="*/ 0 w 900"/>
                <a:gd name="T69" fmla="*/ 211 h 271"/>
                <a:gd name="T70" fmla="*/ 33 w 900"/>
                <a:gd name="T71" fmla="*/ 189 h 271"/>
                <a:gd name="T72" fmla="*/ 85 w 900"/>
                <a:gd name="T73" fmla="*/ 173 h 271"/>
                <a:gd name="T74" fmla="*/ 91 w 900"/>
                <a:gd name="T75" fmla="*/ 142 h 271"/>
                <a:gd name="T76" fmla="*/ 174 w 900"/>
                <a:gd name="T77" fmla="*/ 149 h 271"/>
                <a:gd name="T78" fmla="*/ 243 w 900"/>
                <a:gd name="T79" fmla="*/ 144 h 271"/>
                <a:gd name="T80" fmla="*/ 221 w 900"/>
                <a:gd name="T81" fmla="*/ 115 h 271"/>
                <a:gd name="T82" fmla="*/ 270 w 900"/>
                <a:gd name="T83" fmla="*/ 104 h 271"/>
                <a:gd name="T84" fmla="*/ 276 w 900"/>
                <a:gd name="T85" fmla="*/ 53 h 271"/>
                <a:gd name="T86" fmla="*/ 252 w 900"/>
                <a:gd name="T87" fmla="*/ 13 h 271"/>
                <a:gd name="T88" fmla="*/ 258 w 900"/>
                <a:gd name="T89" fmla="*/ 9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00" h="271">
                  <a:moveTo>
                    <a:pt x="285" y="0"/>
                  </a:moveTo>
                  <a:lnTo>
                    <a:pt x="323" y="13"/>
                  </a:lnTo>
                  <a:lnTo>
                    <a:pt x="352" y="22"/>
                  </a:lnTo>
                  <a:lnTo>
                    <a:pt x="377" y="29"/>
                  </a:lnTo>
                  <a:lnTo>
                    <a:pt x="423" y="51"/>
                  </a:lnTo>
                  <a:lnTo>
                    <a:pt x="432" y="51"/>
                  </a:lnTo>
                  <a:lnTo>
                    <a:pt x="466" y="64"/>
                  </a:lnTo>
                  <a:lnTo>
                    <a:pt x="521" y="73"/>
                  </a:lnTo>
                  <a:lnTo>
                    <a:pt x="606" y="82"/>
                  </a:lnTo>
                  <a:lnTo>
                    <a:pt x="573" y="82"/>
                  </a:lnTo>
                  <a:lnTo>
                    <a:pt x="573" y="86"/>
                  </a:lnTo>
                  <a:lnTo>
                    <a:pt x="602" y="89"/>
                  </a:lnTo>
                  <a:lnTo>
                    <a:pt x="617" y="84"/>
                  </a:lnTo>
                  <a:lnTo>
                    <a:pt x="635" y="84"/>
                  </a:lnTo>
                  <a:lnTo>
                    <a:pt x="640" y="89"/>
                  </a:lnTo>
                  <a:lnTo>
                    <a:pt x="651" y="84"/>
                  </a:lnTo>
                  <a:lnTo>
                    <a:pt x="660" y="91"/>
                  </a:lnTo>
                  <a:lnTo>
                    <a:pt x="684" y="93"/>
                  </a:lnTo>
                  <a:lnTo>
                    <a:pt x="740" y="95"/>
                  </a:lnTo>
                  <a:lnTo>
                    <a:pt x="764" y="82"/>
                  </a:lnTo>
                  <a:lnTo>
                    <a:pt x="791" y="75"/>
                  </a:lnTo>
                  <a:lnTo>
                    <a:pt x="804" y="66"/>
                  </a:lnTo>
                  <a:lnTo>
                    <a:pt x="813" y="69"/>
                  </a:lnTo>
                  <a:lnTo>
                    <a:pt x="800" y="80"/>
                  </a:lnTo>
                  <a:lnTo>
                    <a:pt x="800" y="82"/>
                  </a:lnTo>
                  <a:lnTo>
                    <a:pt x="782" y="100"/>
                  </a:lnTo>
                  <a:lnTo>
                    <a:pt x="793" y="111"/>
                  </a:lnTo>
                  <a:lnTo>
                    <a:pt x="816" y="111"/>
                  </a:lnTo>
                  <a:lnTo>
                    <a:pt x="829" y="118"/>
                  </a:lnTo>
                  <a:lnTo>
                    <a:pt x="818" y="115"/>
                  </a:lnTo>
                  <a:lnTo>
                    <a:pt x="813" y="113"/>
                  </a:lnTo>
                  <a:lnTo>
                    <a:pt x="807" y="113"/>
                  </a:lnTo>
                  <a:lnTo>
                    <a:pt x="840" y="131"/>
                  </a:lnTo>
                  <a:lnTo>
                    <a:pt x="818" y="131"/>
                  </a:lnTo>
                  <a:lnTo>
                    <a:pt x="833" y="133"/>
                  </a:lnTo>
                  <a:lnTo>
                    <a:pt x="849" y="131"/>
                  </a:lnTo>
                  <a:lnTo>
                    <a:pt x="882" y="124"/>
                  </a:lnTo>
                  <a:lnTo>
                    <a:pt x="900" y="124"/>
                  </a:lnTo>
                  <a:lnTo>
                    <a:pt x="900" y="126"/>
                  </a:lnTo>
                  <a:lnTo>
                    <a:pt x="871" y="131"/>
                  </a:lnTo>
                  <a:lnTo>
                    <a:pt x="858" y="140"/>
                  </a:lnTo>
                  <a:lnTo>
                    <a:pt x="840" y="140"/>
                  </a:lnTo>
                  <a:lnTo>
                    <a:pt x="818" y="142"/>
                  </a:lnTo>
                  <a:lnTo>
                    <a:pt x="809" y="142"/>
                  </a:lnTo>
                  <a:lnTo>
                    <a:pt x="800" y="146"/>
                  </a:lnTo>
                  <a:lnTo>
                    <a:pt x="809" y="146"/>
                  </a:lnTo>
                  <a:lnTo>
                    <a:pt x="784" y="153"/>
                  </a:lnTo>
                  <a:lnTo>
                    <a:pt x="760" y="153"/>
                  </a:lnTo>
                  <a:lnTo>
                    <a:pt x="755" y="149"/>
                  </a:lnTo>
                  <a:lnTo>
                    <a:pt x="742" y="153"/>
                  </a:lnTo>
                  <a:lnTo>
                    <a:pt x="753" y="158"/>
                  </a:lnTo>
                  <a:lnTo>
                    <a:pt x="695" y="158"/>
                  </a:lnTo>
                  <a:lnTo>
                    <a:pt x="684" y="155"/>
                  </a:lnTo>
                  <a:lnTo>
                    <a:pt x="655" y="158"/>
                  </a:lnTo>
                  <a:lnTo>
                    <a:pt x="606" y="173"/>
                  </a:lnTo>
                  <a:lnTo>
                    <a:pt x="553" y="198"/>
                  </a:lnTo>
                  <a:lnTo>
                    <a:pt x="544" y="204"/>
                  </a:lnTo>
                  <a:lnTo>
                    <a:pt x="550" y="213"/>
                  </a:lnTo>
                  <a:lnTo>
                    <a:pt x="548" y="222"/>
                  </a:lnTo>
                  <a:lnTo>
                    <a:pt x="539" y="224"/>
                  </a:lnTo>
                  <a:lnTo>
                    <a:pt x="542" y="231"/>
                  </a:lnTo>
                  <a:lnTo>
                    <a:pt x="526" y="229"/>
                  </a:lnTo>
                  <a:lnTo>
                    <a:pt x="515" y="222"/>
                  </a:lnTo>
                  <a:lnTo>
                    <a:pt x="412" y="211"/>
                  </a:lnTo>
                  <a:lnTo>
                    <a:pt x="365" y="198"/>
                  </a:lnTo>
                  <a:lnTo>
                    <a:pt x="339" y="198"/>
                  </a:lnTo>
                  <a:lnTo>
                    <a:pt x="325" y="191"/>
                  </a:lnTo>
                  <a:lnTo>
                    <a:pt x="279" y="189"/>
                  </a:lnTo>
                  <a:lnTo>
                    <a:pt x="238" y="193"/>
                  </a:lnTo>
                  <a:lnTo>
                    <a:pt x="185" y="211"/>
                  </a:lnTo>
                  <a:lnTo>
                    <a:pt x="169" y="209"/>
                  </a:lnTo>
                  <a:lnTo>
                    <a:pt x="158" y="200"/>
                  </a:lnTo>
                  <a:lnTo>
                    <a:pt x="147" y="198"/>
                  </a:lnTo>
                  <a:lnTo>
                    <a:pt x="129" y="193"/>
                  </a:lnTo>
                  <a:lnTo>
                    <a:pt x="116" y="198"/>
                  </a:lnTo>
                  <a:lnTo>
                    <a:pt x="107" y="195"/>
                  </a:lnTo>
                  <a:lnTo>
                    <a:pt x="74" y="211"/>
                  </a:lnTo>
                  <a:lnTo>
                    <a:pt x="78" y="218"/>
                  </a:lnTo>
                  <a:lnTo>
                    <a:pt x="111" y="220"/>
                  </a:lnTo>
                  <a:lnTo>
                    <a:pt x="125" y="224"/>
                  </a:lnTo>
                  <a:lnTo>
                    <a:pt x="154" y="222"/>
                  </a:lnTo>
                  <a:lnTo>
                    <a:pt x="187" y="235"/>
                  </a:lnTo>
                  <a:lnTo>
                    <a:pt x="212" y="238"/>
                  </a:lnTo>
                  <a:lnTo>
                    <a:pt x="223" y="244"/>
                  </a:lnTo>
                  <a:lnTo>
                    <a:pt x="209" y="244"/>
                  </a:lnTo>
                  <a:lnTo>
                    <a:pt x="192" y="249"/>
                  </a:lnTo>
                  <a:lnTo>
                    <a:pt x="169" y="247"/>
                  </a:lnTo>
                  <a:lnTo>
                    <a:pt x="147" y="249"/>
                  </a:lnTo>
                  <a:lnTo>
                    <a:pt x="152" y="244"/>
                  </a:lnTo>
                  <a:lnTo>
                    <a:pt x="147" y="244"/>
                  </a:lnTo>
                  <a:lnTo>
                    <a:pt x="127" y="251"/>
                  </a:lnTo>
                  <a:lnTo>
                    <a:pt x="102" y="255"/>
                  </a:lnTo>
                  <a:lnTo>
                    <a:pt x="109" y="262"/>
                  </a:lnTo>
                  <a:lnTo>
                    <a:pt x="80" y="267"/>
                  </a:lnTo>
                  <a:lnTo>
                    <a:pt x="74" y="271"/>
                  </a:lnTo>
                  <a:lnTo>
                    <a:pt x="60" y="269"/>
                  </a:lnTo>
                  <a:lnTo>
                    <a:pt x="49" y="269"/>
                  </a:lnTo>
                  <a:lnTo>
                    <a:pt x="33" y="255"/>
                  </a:lnTo>
                  <a:lnTo>
                    <a:pt x="47" y="244"/>
                  </a:lnTo>
                  <a:lnTo>
                    <a:pt x="58" y="240"/>
                  </a:lnTo>
                  <a:lnTo>
                    <a:pt x="42" y="224"/>
                  </a:lnTo>
                  <a:lnTo>
                    <a:pt x="22" y="224"/>
                  </a:lnTo>
                  <a:lnTo>
                    <a:pt x="11" y="220"/>
                  </a:lnTo>
                  <a:lnTo>
                    <a:pt x="2" y="218"/>
                  </a:lnTo>
                  <a:lnTo>
                    <a:pt x="0" y="211"/>
                  </a:lnTo>
                  <a:lnTo>
                    <a:pt x="9" y="204"/>
                  </a:lnTo>
                  <a:lnTo>
                    <a:pt x="4" y="193"/>
                  </a:lnTo>
                  <a:lnTo>
                    <a:pt x="33" y="189"/>
                  </a:lnTo>
                  <a:lnTo>
                    <a:pt x="56" y="180"/>
                  </a:lnTo>
                  <a:lnTo>
                    <a:pt x="62" y="182"/>
                  </a:lnTo>
                  <a:lnTo>
                    <a:pt x="85" y="173"/>
                  </a:lnTo>
                  <a:lnTo>
                    <a:pt x="109" y="167"/>
                  </a:lnTo>
                  <a:lnTo>
                    <a:pt x="74" y="153"/>
                  </a:lnTo>
                  <a:lnTo>
                    <a:pt x="91" y="142"/>
                  </a:lnTo>
                  <a:lnTo>
                    <a:pt x="145" y="153"/>
                  </a:lnTo>
                  <a:lnTo>
                    <a:pt x="160" y="153"/>
                  </a:lnTo>
                  <a:lnTo>
                    <a:pt x="174" y="149"/>
                  </a:lnTo>
                  <a:lnTo>
                    <a:pt x="183" y="153"/>
                  </a:lnTo>
                  <a:lnTo>
                    <a:pt x="203" y="158"/>
                  </a:lnTo>
                  <a:lnTo>
                    <a:pt x="243" y="144"/>
                  </a:lnTo>
                  <a:lnTo>
                    <a:pt x="230" y="131"/>
                  </a:lnTo>
                  <a:lnTo>
                    <a:pt x="230" y="129"/>
                  </a:lnTo>
                  <a:lnTo>
                    <a:pt x="221" y="115"/>
                  </a:lnTo>
                  <a:lnTo>
                    <a:pt x="236" y="111"/>
                  </a:lnTo>
                  <a:lnTo>
                    <a:pt x="261" y="109"/>
                  </a:lnTo>
                  <a:lnTo>
                    <a:pt x="270" y="104"/>
                  </a:lnTo>
                  <a:lnTo>
                    <a:pt x="261" y="80"/>
                  </a:lnTo>
                  <a:lnTo>
                    <a:pt x="279" y="73"/>
                  </a:lnTo>
                  <a:lnTo>
                    <a:pt x="276" y="53"/>
                  </a:lnTo>
                  <a:lnTo>
                    <a:pt x="252" y="33"/>
                  </a:lnTo>
                  <a:lnTo>
                    <a:pt x="236" y="24"/>
                  </a:lnTo>
                  <a:lnTo>
                    <a:pt x="252" y="13"/>
                  </a:lnTo>
                  <a:lnTo>
                    <a:pt x="236" y="9"/>
                  </a:lnTo>
                  <a:lnTo>
                    <a:pt x="247" y="4"/>
                  </a:lnTo>
                  <a:lnTo>
                    <a:pt x="258" y="9"/>
                  </a:lnTo>
                  <a:lnTo>
                    <a:pt x="279" y="6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92" name="Freeform 217"/>
            <p:cNvSpPr>
              <a:spLocks/>
            </p:cNvSpPr>
            <p:nvPr/>
          </p:nvSpPr>
          <p:spPr bwMode="auto">
            <a:xfrm>
              <a:off x="2012444" y="3390580"/>
              <a:ext cx="2429828" cy="654299"/>
            </a:xfrm>
            <a:custGeom>
              <a:avLst/>
              <a:gdLst>
                <a:gd name="T0" fmla="*/ 1830 w 1861"/>
                <a:gd name="T1" fmla="*/ 154 h 525"/>
                <a:gd name="T2" fmla="*/ 1839 w 1861"/>
                <a:gd name="T3" fmla="*/ 138 h 525"/>
                <a:gd name="T4" fmla="*/ 1845 w 1861"/>
                <a:gd name="T5" fmla="*/ 120 h 525"/>
                <a:gd name="T6" fmla="*/ 1752 w 1861"/>
                <a:gd name="T7" fmla="*/ 58 h 525"/>
                <a:gd name="T8" fmla="*/ 1741 w 1861"/>
                <a:gd name="T9" fmla="*/ 7 h 525"/>
                <a:gd name="T10" fmla="*/ 1681 w 1861"/>
                <a:gd name="T11" fmla="*/ 23 h 525"/>
                <a:gd name="T12" fmla="*/ 1667 w 1861"/>
                <a:gd name="T13" fmla="*/ 36 h 525"/>
                <a:gd name="T14" fmla="*/ 1569 w 1861"/>
                <a:gd name="T15" fmla="*/ 20 h 525"/>
                <a:gd name="T16" fmla="*/ 1516 w 1861"/>
                <a:gd name="T17" fmla="*/ 74 h 525"/>
                <a:gd name="T18" fmla="*/ 1540 w 1861"/>
                <a:gd name="T19" fmla="*/ 116 h 525"/>
                <a:gd name="T20" fmla="*/ 1447 w 1861"/>
                <a:gd name="T21" fmla="*/ 218 h 525"/>
                <a:gd name="T22" fmla="*/ 1213 w 1861"/>
                <a:gd name="T23" fmla="*/ 292 h 525"/>
                <a:gd name="T24" fmla="*/ 1066 w 1861"/>
                <a:gd name="T25" fmla="*/ 292 h 525"/>
                <a:gd name="T26" fmla="*/ 1068 w 1861"/>
                <a:gd name="T27" fmla="*/ 285 h 525"/>
                <a:gd name="T28" fmla="*/ 1048 w 1861"/>
                <a:gd name="T29" fmla="*/ 272 h 525"/>
                <a:gd name="T30" fmla="*/ 988 w 1861"/>
                <a:gd name="T31" fmla="*/ 325 h 525"/>
                <a:gd name="T32" fmla="*/ 894 w 1861"/>
                <a:gd name="T33" fmla="*/ 379 h 525"/>
                <a:gd name="T34" fmla="*/ 858 w 1861"/>
                <a:gd name="T35" fmla="*/ 392 h 525"/>
                <a:gd name="T36" fmla="*/ 809 w 1861"/>
                <a:gd name="T37" fmla="*/ 394 h 525"/>
                <a:gd name="T38" fmla="*/ 778 w 1861"/>
                <a:gd name="T39" fmla="*/ 394 h 525"/>
                <a:gd name="T40" fmla="*/ 707 w 1861"/>
                <a:gd name="T41" fmla="*/ 385 h 525"/>
                <a:gd name="T42" fmla="*/ 479 w 1861"/>
                <a:gd name="T43" fmla="*/ 390 h 525"/>
                <a:gd name="T44" fmla="*/ 384 w 1861"/>
                <a:gd name="T45" fmla="*/ 390 h 525"/>
                <a:gd name="T46" fmla="*/ 248 w 1861"/>
                <a:gd name="T47" fmla="*/ 421 h 525"/>
                <a:gd name="T48" fmla="*/ 81 w 1861"/>
                <a:gd name="T49" fmla="*/ 461 h 525"/>
                <a:gd name="T50" fmla="*/ 9 w 1861"/>
                <a:gd name="T51" fmla="*/ 465 h 525"/>
                <a:gd name="T52" fmla="*/ 49 w 1861"/>
                <a:gd name="T53" fmla="*/ 485 h 525"/>
                <a:gd name="T54" fmla="*/ 112 w 1861"/>
                <a:gd name="T55" fmla="*/ 483 h 525"/>
                <a:gd name="T56" fmla="*/ 163 w 1861"/>
                <a:gd name="T57" fmla="*/ 485 h 525"/>
                <a:gd name="T58" fmla="*/ 237 w 1861"/>
                <a:gd name="T59" fmla="*/ 483 h 525"/>
                <a:gd name="T60" fmla="*/ 315 w 1861"/>
                <a:gd name="T61" fmla="*/ 474 h 525"/>
                <a:gd name="T62" fmla="*/ 417 w 1861"/>
                <a:gd name="T63" fmla="*/ 461 h 525"/>
                <a:gd name="T64" fmla="*/ 504 w 1861"/>
                <a:gd name="T65" fmla="*/ 456 h 525"/>
                <a:gd name="T66" fmla="*/ 524 w 1861"/>
                <a:gd name="T67" fmla="*/ 456 h 525"/>
                <a:gd name="T68" fmla="*/ 611 w 1861"/>
                <a:gd name="T69" fmla="*/ 443 h 525"/>
                <a:gd name="T70" fmla="*/ 794 w 1861"/>
                <a:gd name="T71" fmla="*/ 447 h 525"/>
                <a:gd name="T72" fmla="*/ 736 w 1861"/>
                <a:gd name="T73" fmla="*/ 485 h 525"/>
                <a:gd name="T74" fmla="*/ 782 w 1861"/>
                <a:gd name="T75" fmla="*/ 514 h 525"/>
                <a:gd name="T76" fmla="*/ 921 w 1861"/>
                <a:gd name="T77" fmla="*/ 494 h 525"/>
                <a:gd name="T78" fmla="*/ 963 w 1861"/>
                <a:gd name="T79" fmla="*/ 479 h 525"/>
                <a:gd name="T80" fmla="*/ 1010 w 1861"/>
                <a:gd name="T81" fmla="*/ 470 h 525"/>
                <a:gd name="T82" fmla="*/ 1030 w 1861"/>
                <a:gd name="T83" fmla="*/ 476 h 525"/>
                <a:gd name="T84" fmla="*/ 994 w 1861"/>
                <a:gd name="T85" fmla="*/ 452 h 525"/>
                <a:gd name="T86" fmla="*/ 1003 w 1861"/>
                <a:gd name="T87" fmla="*/ 427 h 525"/>
                <a:gd name="T88" fmla="*/ 1041 w 1861"/>
                <a:gd name="T89" fmla="*/ 439 h 525"/>
                <a:gd name="T90" fmla="*/ 1101 w 1861"/>
                <a:gd name="T91" fmla="*/ 439 h 525"/>
                <a:gd name="T92" fmla="*/ 1072 w 1861"/>
                <a:gd name="T93" fmla="*/ 456 h 525"/>
                <a:gd name="T94" fmla="*/ 1230 w 1861"/>
                <a:gd name="T95" fmla="*/ 447 h 525"/>
                <a:gd name="T96" fmla="*/ 1353 w 1861"/>
                <a:gd name="T97" fmla="*/ 416 h 525"/>
                <a:gd name="T98" fmla="*/ 1393 w 1861"/>
                <a:gd name="T99" fmla="*/ 445 h 525"/>
                <a:gd name="T100" fmla="*/ 1427 w 1861"/>
                <a:gd name="T101" fmla="*/ 410 h 525"/>
                <a:gd name="T102" fmla="*/ 1520 w 1861"/>
                <a:gd name="T103" fmla="*/ 407 h 525"/>
                <a:gd name="T104" fmla="*/ 1527 w 1861"/>
                <a:gd name="T105" fmla="*/ 381 h 525"/>
                <a:gd name="T106" fmla="*/ 1545 w 1861"/>
                <a:gd name="T107" fmla="*/ 410 h 525"/>
                <a:gd name="T108" fmla="*/ 1583 w 1861"/>
                <a:gd name="T109" fmla="*/ 419 h 525"/>
                <a:gd name="T110" fmla="*/ 1681 w 1861"/>
                <a:gd name="T111" fmla="*/ 379 h 525"/>
                <a:gd name="T112" fmla="*/ 1663 w 1861"/>
                <a:gd name="T113" fmla="*/ 321 h 525"/>
                <a:gd name="T114" fmla="*/ 1712 w 1861"/>
                <a:gd name="T115" fmla="*/ 207 h 525"/>
                <a:gd name="T116" fmla="*/ 1770 w 1861"/>
                <a:gd name="T117" fmla="*/ 207 h 525"/>
                <a:gd name="T118" fmla="*/ 1776 w 1861"/>
                <a:gd name="T119" fmla="*/ 194 h 525"/>
                <a:gd name="T120" fmla="*/ 1788 w 1861"/>
                <a:gd name="T121" fmla="*/ 181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61" h="525">
                  <a:moveTo>
                    <a:pt x="1796" y="163"/>
                  </a:moveTo>
                  <a:lnTo>
                    <a:pt x="1796" y="163"/>
                  </a:lnTo>
                  <a:lnTo>
                    <a:pt x="1805" y="165"/>
                  </a:lnTo>
                  <a:lnTo>
                    <a:pt x="1810" y="165"/>
                  </a:lnTo>
                  <a:lnTo>
                    <a:pt x="1810" y="163"/>
                  </a:lnTo>
                  <a:lnTo>
                    <a:pt x="1814" y="163"/>
                  </a:lnTo>
                  <a:lnTo>
                    <a:pt x="1812" y="160"/>
                  </a:lnTo>
                  <a:lnTo>
                    <a:pt x="1832" y="160"/>
                  </a:lnTo>
                  <a:lnTo>
                    <a:pt x="1828" y="158"/>
                  </a:lnTo>
                  <a:lnTo>
                    <a:pt x="1832" y="158"/>
                  </a:lnTo>
                  <a:lnTo>
                    <a:pt x="1830" y="154"/>
                  </a:lnTo>
                  <a:lnTo>
                    <a:pt x="1839" y="156"/>
                  </a:lnTo>
                  <a:lnTo>
                    <a:pt x="1832" y="152"/>
                  </a:lnTo>
                  <a:lnTo>
                    <a:pt x="1841" y="149"/>
                  </a:lnTo>
                  <a:lnTo>
                    <a:pt x="1832" y="149"/>
                  </a:lnTo>
                  <a:lnTo>
                    <a:pt x="1848" y="147"/>
                  </a:lnTo>
                  <a:lnTo>
                    <a:pt x="1837" y="145"/>
                  </a:lnTo>
                  <a:lnTo>
                    <a:pt x="1848" y="143"/>
                  </a:lnTo>
                  <a:lnTo>
                    <a:pt x="1837" y="140"/>
                  </a:lnTo>
                  <a:lnTo>
                    <a:pt x="1848" y="140"/>
                  </a:lnTo>
                  <a:lnTo>
                    <a:pt x="1850" y="138"/>
                  </a:lnTo>
                  <a:lnTo>
                    <a:pt x="1839" y="138"/>
                  </a:lnTo>
                  <a:lnTo>
                    <a:pt x="1848" y="138"/>
                  </a:lnTo>
                  <a:lnTo>
                    <a:pt x="1845" y="136"/>
                  </a:lnTo>
                  <a:lnTo>
                    <a:pt x="1848" y="134"/>
                  </a:lnTo>
                  <a:lnTo>
                    <a:pt x="1850" y="134"/>
                  </a:lnTo>
                  <a:lnTo>
                    <a:pt x="1861" y="134"/>
                  </a:lnTo>
                  <a:lnTo>
                    <a:pt x="1859" y="129"/>
                  </a:lnTo>
                  <a:lnTo>
                    <a:pt x="1854" y="129"/>
                  </a:lnTo>
                  <a:lnTo>
                    <a:pt x="1861" y="125"/>
                  </a:lnTo>
                  <a:lnTo>
                    <a:pt x="1854" y="123"/>
                  </a:lnTo>
                  <a:lnTo>
                    <a:pt x="1850" y="118"/>
                  </a:lnTo>
                  <a:lnTo>
                    <a:pt x="1845" y="120"/>
                  </a:lnTo>
                  <a:lnTo>
                    <a:pt x="1848" y="107"/>
                  </a:lnTo>
                  <a:lnTo>
                    <a:pt x="1834" y="100"/>
                  </a:lnTo>
                  <a:lnTo>
                    <a:pt x="1839" y="98"/>
                  </a:lnTo>
                  <a:lnTo>
                    <a:pt x="1819" y="92"/>
                  </a:lnTo>
                  <a:lnTo>
                    <a:pt x="1823" y="87"/>
                  </a:lnTo>
                  <a:lnTo>
                    <a:pt x="1812" y="83"/>
                  </a:lnTo>
                  <a:lnTo>
                    <a:pt x="1814" y="83"/>
                  </a:lnTo>
                  <a:lnTo>
                    <a:pt x="1803" y="74"/>
                  </a:lnTo>
                  <a:lnTo>
                    <a:pt x="1772" y="63"/>
                  </a:lnTo>
                  <a:lnTo>
                    <a:pt x="1763" y="63"/>
                  </a:lnTo>
                  <a:lnTo>
                    <a:pt x="1752" y="58"/>
                  </a:lnTo>
                  <a:lnTo>
                    <a:pt x="1736" y="43"/>
                  </a:lnTo>
                  <a:lnTo>
                    <a:pt x="1730" y="47"/>
                  </a:lnTo>
                  <a:lnTo>
                    <a:pt x="1732" y="51"/>
                  </a:lnTo>
                  <a:lnTo>
                    <a:pt x="1725" y="51"/>
                  </a:lnTo>
                  <a:lnTo>
                    <a:pt x="1723" y="51"/>
                  </a:lnTo>
                  <a:lnTo>
                    <a:pt x="1725" y="49"/>
                  </a:lnTo>
                  <a:lnTo>
                    <a:pt x="1725" y="43"/>
                  </a:lnTo>
                  <a:lnTo>
                    <a:pt x="1730" y="43"/>
                  </a:lnTo>
                  <a:lnTo>
                    <a:pt x="1736" y="40"/>
                  </a:lnTo>
                  <a:lnTo>
                    <a:pt x="1730" y="25"/>
                  </a:lnTo>
                  <a:lnTo>
                    <a:pt x="1741" y="7"/>
                  </a:lnTo>
                  <a:lnTo>
                    <a:pt x="1734" y="9"/>
                  </a:lnTo>
                  <a:lnTo>
                    <a:pt x="1714" y="11"/>
                  </a:lnTo>
                  <a:lnTo>
                    <a:pt x="1674" y="5"/>
                  </a:lnTo>
                  <a:lnTo>
                    <a:pt x="1667" y="5"/>
                  </a:lnTo>
                  <a:lnTo>
                    <a:pt x="1649" y="0"/>
                  </a:lnTo>
                  <a:lnTo>
                    <a:pt x="1649" y="5"/>
                  </a:lnTo>
                  <a:lnTo>
                    <a:pt x="1643" y="7"/>
                  </a:lnTo>
                  <a:lnTo>
                    <a:pt x="1634" y="27"/>
                  </a:lnTo>
                  <a:lnTo>
                    <a:pt x="1643" y="27"/>
                  </a:lnTo>
                  <a:lnTo>
                    <a:pt x="1667" y="23"/>
                  </a:lnTo>
                  <a:lnTo>
                    <a:pt x="1681" y="23"/>
                  </a:lnTo>
                  <a:lnTo>
                    <a:pt x="1692" y="20"/>
                  </a:lnTo>
                  <a:lnTo>
                    <a:pt x="1696" y="16"/>
                  </a:lnTo>
                  <a:lnTo>
                    <a:pt x="1703" y="18"/>
                  </a:lnTo>
                  <a:lnTo>
                    <a:pt x="1712" y="23"/>
                  </a:lnTo>
                  <a:lnTo>
                    <a:pt x="1714" y="27"/>
                  </a:lnTo>
                  <a:lnTo>
                    <a:pt x="1707" y="36"/>
                  </a:lnTo>
                  <a:lnTo>
                    <a:pt x="1696" y="43"/>
                  </a:lnTo>
                  <a:lnTo>
                    <a:pt x="1689" y="43"/>
                  </a:lnTo>
                  <a:lnTo>
                    <a:pt x="1681" y="38"/>
                  </a:lnTo>
                  <a:lnTo>
                    <a:pt x="1667" y="38"/>
                  </a:lnTo>
                  <a:lnTo>
                    <a:pt x="1667" y="36"/>
                  </a:lnTo>
                  <a:lnTo>
                    <a:pt x="1656" y="34"/>
                  </a:lnTo>
                  <a:lnTo>
                    <a:pt x="1649" y="38"/>
                  </a:lnTo>
                  <a:lnTo>
                    <a:pt x="1654" y="38"/>
                  </a:lnTo>
                  <a:lnTo>
                    <a:pt x="1645" y="45"/>
                  </a:lnTo>
                  <a:lnTo>
                    <a:pt x="1632" y="47"/>
                  </a:lnTo>
                  <a:lnTo>
                    <a:pt x="1616" y="31"/>
                  </a:lnTo>
                  <a:lnTo>
                    <a:pt x="1614" y="25"/>
                  </a:lnTo>
                  <a:lnTo>
                    <a:pt x="1609" y="23"/>
                  </a:lnTo>
                  <a:lnTo>
                    <a:pt x="1598" y="23"/>
                  </a:lnTo>
                  <a:lnTo>
                    <a:pt x="1583" y="25"/>
                  </a:lnTo>
                  <a:lnTo>
                    <a:pt x="1569" y="20"/>
                  </a:lnTo>
                  <a:lnTo>
                    <a:pt x="1567" y="27"/>
                  </a:lnTo>
                  <a:lnTo>
                    <a:pt x="1556" y="29"/>
                  </a:lnTo>
                  <a:lnTo>
                    <a:pt x="1567" y="31"/>
                  </a:lnTo>
                  <a:lnTo>
                    <a:pt x="1567" y="40"/>
                  </a:lnTo>
                  <a:lnTo>
                    <a:pt x="1556" y="51"/>
                  </a:lnTo>
                  <a:lnTo>
                    <a:pt x="1536" y="54"/>
                  </a:lnTo>
                  <a:lnTo>
                    <a:pt x="1525" y="51"/>
                  </a:lnTo>
                  <a:lnTo>
                    <a:pt x="1513" y="58"/>
                  </a:lnTo>
                  <a:lnTo>
                    <a:pt x="1498" y="63"/>
                  </a:lnTo>
                  <a:lnTo>
                    <a:pt x="1513" y="65"/>
                  </a:lnTo>
                  <a:lnTo>
                    <a:pt x="1516" y="74"/>
                  </a:lnTo>
                  <a:lnTo>
                    <a:pt x="1527" y="78"/>
                  </a:lnTo>
                  <a:lnTo>
                    <a:pt x="1527" y="83"/>
                  </a:lnTo>
                  <a:lnTo>
                    <a:pt x="1518" y="98"/>
                  </a:lnTo>
                  <a:lnTo>
                    <a:pt x="1493" y="105"/>
                  </a:lnTo>
                  <a:lnTo>
                    <a:pt x="1478" y="100"/>
                  </a:lnTo>
                  <a:lnTo>
                    <a:pt x="1478" y="107"/>
                  </a:lnTo>
                  <a:lnTo>
                    <a:pt x="1489" y="112"/>
                  </a:lnTo>
                  <a:lnTo>
                    <a:pt x="1498" y="112"/>
                  </a:lnTo>
                  <a:lnTo>
                    <a:pt x="1513" y="107"/>
                  </a:lnTo>
                  <a:lnTo>
                    <a:pt x="1525" y="112"/>
                  </a:lnTo>
                  <a:lnTo>
                    <a:pt x="1540" y="116"/>
                  </a:lnTo>
                  <a:lnTo>
                    <a:pt x="1540" y="120"/>
                  </a:lnTo>
                  <a:lnTo>
                    <a:pt x="1536" y="138"/>
                  </a:lnTo>
                  <a:lnTo>
                    <a:pt x="1527" y="145"/>
                  </a:lnTo>
                  <a:lnTo>
                    <a:pt x="1516" y="149"/>
                  </a:lnTo>
                  <a:lnTo>
                    <a:pt x="1516" y="152"/>
                  </a:lnTo>
                  <a:lnTo>
                    <a:pt x="1513" y="158"/>
                  </a:lnTo>
                  <a:lnTo>
                    <a:pt x="1516" y="163"/>
                  </a:lnTo>
                  <a:lnTo>
                    <a:pt x="1491" y="181"/>
                  </a:lnTo>
                  <a:lnTo>
                    <a:pt x="1471" y="187"/>
                  </a:lnTo>
                  <a:lnTo>
                    <a:pt x="1447" y="207"/>
                  </a:lnTo>
                  <a:lnTo>
                    <a:pt x="1447" y="218"/>
                  </a:lnTo>
                  <a:lnTo>
                    <a:pt x="1433" y="227"/>
                  </a:lnTo>
                  <a:lnTo>
                    <a:pt x="1409" y="234"/>
                  </a:lnTo>
                  <a:lnTo>
                    <a:pt x="1393" y="234"/>
                  </a:lnTo>
                  <a:lnTo>
                    <a:pt x="1360" y="243"/>
                  </a:lnTo>
                  <a:lnTo>
                    <a:pt x="1342" y="258"/>
                  </a:lnTo>
                  <a:lnTo>
                    <a:pt x="1308" y="272"/>
                  </a:lnTo>
                  <a:lnTo>
                    <a:pt x="1295" y="276"/>
                  </a:lnTo>
                  <a:lnTo>
                    <a:pt x="1282" y="278"/>
                  </a:lnTo>
                  <a:lnTo>
                    <a:pt x="1259" y="285"/>
                  </a:lnTo>
                  <a:lnTo>
                    <a:pt x="1237" y="285"/>
                  </a:lnTo>
                  <a:lnTo>
                    <a:pt x="1213" y="292"/>
                  </a:lnTo>
                  <a:lnTo>
                    <a:pt x="1161" y="298"/>
                  </a:lnTo>
                  <a:lnTo>
                    <a:pt x="1166" y="301"/>
                  </a:lnTo>
                  <a:lnTo>
                    <a:pt x="1161" y="298"/>
                  </a:lnTo>
                  <a:lnTo>
                    <a:pt x="1128" y="303"/>
                  </a:lnTo>
                  <a:lnTo>
                    <a:pt x="1121" y="312"/>
                  </a:lnTo>
                  <a:lnTo>
                    <a:pt x="1108" y="314"/>
                  </a:lnTo>
                  <a:lnTo>
                    <a:pt x="1083" y="314"/>
                  </a:lnTo>
                  <a:lnTo>
                    <a:pt x="1072" y="312"/>
                  </a:lnTo>
                  <a:lnTo>
                    <a:pt x="1054" y="307"/>
                  </a:lnTo>
                  <a:lnTo>
                    <a:pt x="1063" y="301"/>
                  </a:lnTo>
                  <a:lnTo>
                    <a:pt x="1066" y="292"/>
                  </a:lnTo>
                  <a:lnTo>
                    <a:pt x="1052" y="294"/>
                  </a:lnTo>
                  <a:lnTo>
                    <a:pt x="1043" y="292"/>
                  </a:lnTo>
                  <a:lnTo>
                    <a:pt x="1037" y="294"/>
                  </a:lnTo>
                  <a:lnTo>
                    <a:pt x="1034" y="292"/>
                  </a:lnTo>
                  <a:lnTo>
                    <a:pt x="1039" y="290"/>
                  </a:lnTo>
                  <a:lnTo>
                    <a:pt x="1037" y="290"/>
                  </a:lnTo>
                  <a:lnTo>
                    <a:pt x="1043" y="283"/>
                  </a:lnTo>
                  <a:lnTo>
                    <a:pt x="1050" y="283"/>
                  </a:lnTo>
                  <a:lnTo>
                    <a:pt x="1052" y="285"/>
                  </a:lnTo>
                  <a:lnTo>
                    <a:pt x="1061" y="287"/>
                  </a:lnTo>
                  <a:lnTo>
                    <a:pt x="1068" y="285"/>
                  </a:lnTo>
                  <a:lnTo>
                    <a:pt x="1077" y="278"/>
                  </a:lnTo>
                  <a:lnTo>
                    <a:pt x="1092" y="278"/>
                  </a:lnTo>
                  <a:lnTo>
                    <a:pt x="1099" y="276"/>
                  </a:lnTo>
                  <a:lnTo>
                    <a:pt x="1097" y="274"/>
                  </a:lnTo>
                  <a:lnTo>
                    <a:pt x="1101" y="269"/>
                  </a:lnTo>
                  <a:lnTo>
                    <a:pt x="1112" y="269"/>
                  </a:lnTo>
                  <a:lnTo>
                    <a:pt x="1108" y="267"/>
                  </a:lnTo>
                  <a:lnTo>
                    <a:pt x="1110" y="265"/>
                  </a:lnTo>
                  <a:lnTo>
                    <a:pt x="1106" y="263"/>
                  </a:lnTo>
                  <a:lnTo>
                    <a:pt x="1074" y="267"/>
                  </a:lnTo>
                  <a:lnTo>
                    <a:pt x="1048" y="272"/>
                  </a:lnTo>
                  <a:lnTo>
                    <a:pt x="1037" y="272"/>
                  </a:lnTo>
                  <a:lnTo>
                    <a:pt x="1014" y="274"/>
                  </a:lnTo>
                  <a:lnTo>
                    <a:pt x="1010" y="283"/>
                  </a:lnTo>
                  <a:lnTo>
                    <a:pt x="1001" y="285"/>
                  </a:lnTo>
                  <a:lnTo>
                    <a:pt x="1001" y="287"/>
                  </a:lnTo>
                  <a:lnTo>
                    <a:pt x="1003" y="290"/>
                  </a:lnTo>
                  <a:lnTo>
                    <a:pt x="1008" y="290"/>
                  </a:lnTo>
                  <a:lnTo>
                    <a:pt x="1016" y="298"/>
                  </a:lnTo>
                  <a:lnTo>
                    <a:pt x="1016" y="303"/>
                  </a:lnTo>
                  <a:lnTo>
                    <a:pt x="1016" y="307"/>
                  </a:lnTo>
                  <a:lnTo>
                    <a:pt x="988" y="325"/>
                  </a:lnTo>
                  <a:lnTo>
                    <a:pt x="936" y="345"/>
                  </a:lnTo>
                  <a:lnTo>
                    <a:pt x="925" y="347"/>
                  </a:lnTo>
                  <a:lnTo>
                    <a:pt x="910" y="354"/>
                  </a:lnTo>
                  <a:lnTo>
                    <a:pt x="898" y="356"/>
                  </a:lnTo>
                  <a:lnTo>
                    <a:pt x="883" y="365"/>
                  </a:lnTo>
                  <a:lnTo>
                    <a:pt x="887" y="370"/>
                  </a:lnTo>
                  <a:lnTo>
                    <a:pt x="905" y="374"/>
                  </a:lnTo>
                  <a:lnTo>
                    <a:pt x="905" y="379"/>
                  </a:lnTo>
                  <a:lnTo>
                    <a:pt x="901" y="385"/>
                  </a:lnTo>
                  <a:lnTo>
                    <a:pt x="898" y="383"/>
                  </a:lnTo>
                  <a:lnTo>
                    <a:pt x="894" y="379"/>
                  </a:lnTo>
                  <a:lnTo>
                    <a:pt x="883" y="381"/>
                  </a:lnTo>
                  <a:lnTo>
                    <a:pt x="885" y="383"/>
                  </a:lnTo>
                  <a:lnTo>
                    <a:pt x="883" y="387"/>
                  </a:lnTo>
                  <a:lnTo>
                    <a:pt x="881" y="387"/>
                  </a:lnTo>
                  <a:lnTo>
                    <a:pt x="878" y="387"/>
                  </a:lnTo>
                  <a:lnTo>
                    <a:pt x="874" y="387"/>
                  </a:lnTo>
                  <a:lnTo>
                    <a:pt x="869" y="387"/>
                  </a:lnTo>
                  <a:lnTo>
                    <a:pt x="858" y="385"/>
                  </a:lnTo>
                  <a:lnTo>
                    <a:pt x="863" y="390"/>
                  </a:lnTo>
                  <a:lnTo>
                    <a:pt x="856" y="390"/>
                  </a:lnTo>
                  <a:lnTo>
                    <a:pt x="858" y="392"/>
                  </a:lnTo>
                  <a:lnTo>
                    <a:pt x="849" y="390"/>
                  </a:lnTo>
                  <a:lnTo>
                    <a:pt x="838" y="390"/>
                  </a:lnTo>
                  <a:lnTo>
                    <a:pt x="843" y="394"/>
                  </a:lnTo>
                  <a:lnTo>
                    <a:pt x="852" y="392"/>
                  </a:lnTo>
                  <a:lnTo>
                    <a:pt x="847" y="394"/>
                  </a:lnTo>
                  <a:lnTo>
                    <a:pt x="836" y="394"/>
                  </a:lnTo>
                  <a:lnTo>
                    <a:pt x="827" y="394"/>
                  </a:lnTo>
                  <a:lnTo>
                    <a:pt x="834" y="394"/>
                  </a:lnTo>
                  <a:lnTo>
                    <a:pt x="832" y="392"/>
                  </a:lnTo>
                  <a:lnTo>
                    <a:pt x="823" y="394"/>
                  </a:lnTo>
                  <a:lnTo>
                    <a:pt x="809" y="394"/>
                  </a:lnTo>
                  <a:lnTo>
                    <a:pt x="807" y="390"/>
                  </a:lnTo>
                  <a:lnTo>
                    <a:pt x="800" y="390"/>
                  </a:lnTo>
                  <a:lnTo>
                    <a:pt x="800" y="387"/>
                  </a:lnTo>
                  <a:lnTo>
                    <a:pt x="794" y="390"/>
                  </a:lnTo>
                  <a:lnTo>
                    <a:pt x="782" y="390"/>
                  </a:lnTo>
                  <a:lnTo>
                    <a:pt x="782" y="394"/>
                  </a:lnTo>
                  <a:lnTo>
                    <a:pt x="789" y="394"/>
                  </a:lnTo>
                  <a:lnTo>
                    <a:pt x="787" y="396"/>
                  </a:lnTo>
                  <a:lnTo>
                    <a:pt x="782" y="394"/>
                  </a:lnTo>
                  <a:lnTo>
                    <a:pt x="776" y="399"/>
                  </a:lnTo>
                  <a:lnTo>
                    <a:pt x="778" y="394"/>
                  </a:lnTo>
                  <a:lnTo>
                    <a:pt x="765" y="392"/>
                  </a:lnTo>
                  <a:lnTo>
                    <a:pt x="767" y="390"/>
                  </a:lnTo>
                  <a:lnTo>
                    <a:pt x="765" y="390"/>
                  </a:lnTo>
                  <a:lnTo>
                    <a:pt x="767" y="387"/>
                  </a:lnTo>
                  <a:lnTo>
                    <a:pt x="754" y="392"/>
                  </a:lnTo>
                  <a:lnTo>
                    <a:pt x="754" y="387"/>
                  </a:lnTo>
                  <a:lnTo>
                    <a:pt x="776" y="383"/>
                  </a:lnTo>
                  <a:lnTo>
                    <a:pt x="769" y="379"/>
                  </a:lnTo>
                  <a:lnTo>
                    <a:pt x="765" y="376"/>
                  </a:lnTo>
                  <a:lnTo>
                    <a:pt x="720" y="383"/>
                  </a:lnTo>
                  <a:lnTo>
                    <a:pt x="707" y="385"/>
                  </a:lnTo>
                  <a:lnTo>
                    <a:pt x="691" y="383"/>
                  </a:lnTo>
                  <a:lnTo>
                    <a:pt x="664" y="385"/>
                  </a:lnTo>
                  <a:lnTo>
                    <a:pt x="662" y="383"/>
                  </a:lnTo>
                  <a:lnTo>
                    <a:pt x="658" y="385"/>
                  </a:lnTo>
                  <a:lnTo>
                    <a:pt x="640" y="383"/>
                  </a:lnTo>
                  <a:lnTo>
                    <a:pt x="591" y="390"/>
                  </a:lnTo>
                  <a:lnTo>
                    <a:pt x="562" y="392"/>
                  </a:lnTo>
                  <a:lnTo>
                    <a:pt x="548" y="390"/>
                  </a:lnTo>
                  <a:lnTo>
                    <a:pt x="520" y="394"/>
                  </a:lnTo>
                  <a:lnTo>
                    <a:pt x="497" y="394"/>
                  </a:lnTo>
                  <a:lnTo>
                    <a:pt x="479" y="390"/>
                  </a:lnTo>
                  <a:lnTo>
                    <a:pt x="459" y="392"/>
                  </a:lnTo>
                  <a:lnTo>
                    <a:pt x="448" y="394"/>
                  </a:lnTo>
                  <a:lnTo>
                    <a:pt x="428" y="394"/>
                  </a:lnTo>
                  <a:lnTo>
                    <a:pt x="424" y="390"/>
                  </a:lnTo>
                  <a:lnTo>
                    <a:pt x="430" y="387"/>
                  </a:lnTo>
                  <a:lnTo>
                    <a:pt x="406" y="387"/>
                  </a:lnTo>
                  <a:lnTo>
                    <a:pt x="399" y="385"/>
                  </a:lnTo>
                  <a:lnTo>
                    <a:pt x="397" y="387"/>
                  </a:lnTo>
                  <a:lnTo>
                    <a:pt x="390" y="387"/>
                  </a:lnTo>
                  <a:lnTo>
                    <a:pt x="390" y="387"/>
                  </a:lnTo>
                  <a:lnTo>
                    <a:pt x="384" y="390"/>
                  </a:lnTo>
                  <a:lnTo>
                    <a:pt x="381" y="390"/>
                  </a:lnTo>
                  <a:lnTo>
                    <a:pt x="335" y="394"/>
                  </a:lnTo>
                  <a:lnTo>
                    <a:pt x="337" y="394"/>
                  </a:lnTo>
                  <a:lnTo>
                    <a:pt x="321" y="394"/>
                  </a:lnTo>
                  <a:lnTo>
                    <a:pt x="317" y="396"/>
                  </a:lnTo>
                  <a:lnTo>
                    <a:pt x="321" y="399"/>
                  </a:lnTo>
                  <a:lnTo>
                    <a:pt x="321" y="403"/>
                  </a:lnTo>
                  <a:lnTo>
                    <a:pt x="277" y="410"/>
                  </a:lnTo>
                  <a:lnTo>
                    <a:pt x="274" y="414"/>
                  </a:lnTo>
                  <a:lnTo>
                    <a:pt x="259" y="419"/>
                  </a:lnTo>
                  <a:lnTo>
                    <a:pt x="248" y="421"/>
                  </a:lnTo>
                  <a:lnTo>
                    <a:pt x="221" y="425"/>
                  </a:lnTo>
                  <a:lnTo>
                    <a:pt x="216" y="430"/>
                  </a:lnTo>
                  <a:lnTo>
                    <a:pt x="185" y="436"/>
                  </a:lnTo>
                  <a:lnTo>
                    <a:pt x="179" y="441"/>
                  </a:lnTo>
                  <a:lnTo>
                    <a:pt x="141" y="443"/>
                  </a:lnTo>
                  <a:lnTo>
                    <a:pt x="136" y="441"/>
                  </a:lnTo>
                  <a:lnTo>
                    <a:pt x="118" y="450"/>
                  </a:lnTo>
                  <a:lnTo>
                    <a:pt x="107" y="452"/>
                  </a:lnTo>
                  <a:lnTo>
                    <a:pt x="107" y="452"/>
                  </a:lnTo>
                  <a:lnTo>
                    <a:pt x="103" y="456"/>
                  </a:lnTo>
                  <a:lnTo>
                    <a:pt x="81" y="461"/>
                  </a:lnTo>
                  <a:lnTo>
                    <a:pt x="67" y="459"/>
                  </a:lnTo>
                  <a:lnTo>
                    <a:pt x="56" y="459"/>
                  </a:lnTo>
                  <a:lnTo>
                    <a:pt x="49" y="456"/>
                  </a:lnTo>
                  <a:lnTo>
                    <a:pt x="36" y="456"/>
                  </a:lnTo>
                  <a:lnTo>
                    <a:pt x="27" y="456"/>
                  </a:lnTo>
                  <a:lnTo>
                    <a:pt x="20" y="459"/>
                  </a:lnTo>
                  <a:lnTo>
                    <a:pt x="25" y="459"/>
                  </a:lnTo>
                  <a:lnTo>
                    <a:pt x="34" y="459"/>
                  </a:lnTo>
                  <a:lnTo>
                    <a:pt x="18" y="461"/>
                  </a:lnTo>
                  <a:lnTo>
                    <a:pt x="9" y="461"/>
                  </a:lnTo>
                  <a:lnTo>
                    <a:pt x="9" y="465"/>
                  </a:lnTo>
                  <a:lnTo>
                    <a:pt x="16" y="472"/>
                  </a:lnTo>
                  <a:lnTo>
                    <a:pt x="9" y="474"/>
                  </a:lnTo>
                  <a:lnTo>
                    <a:pt x="0" y="474"/>
                  </a:lnTo>
                  <a:lnTo>
                    <a:pt x="0" y="476"/>
                  </a:lnTo>
                  <a:lnTo>
                    <a:pt x="9" y="479"/>
                  </a:lnTo>
                  <a:lnTo>
                    <a:pt x="9" y="483"/>
                  </a:lnTo>
                  <a:lnTo>
                    <a:pt x="23" y="485"/>
                  </a:lnTo>
                  <a:lnTo>
                    <a:pt x="29" y="481"/>
                  </a:lnTo>
                  <a:lnTo>
                    <a:pt x="36" y="481"/>
                  </a:lnTo>
                  <a:lnTo>
                    <a:pt x="43" y="483"/>
                  </a:lnTo>
                  <a:lnTo>
                    <a:pt x="49" y="485"/>
                  </a:lnTo>
                  <a:lnTo>
                    <a:pt x="52" y="483"/>
                  </a:lnTo>
                  <a:lnTo>
                    <a:pt x="56" y="485"/>
                  </a:lnTo>
                  <a:lnTo>
                    <a:pt x="56" y="488"/>
                  </a:lnTo>
                  <a:lnTo>
                    <a:pt x="72" y="490"/>
                  </a:lnTo>
                  <a:lnTo>
                    <a:pt x="85" y="488"/>
                  </a:lnTo>
                  <a:lnTo>
                    <a:pt x="96" y="481"/>
                  </a:lnTo>
                  <a:lnTo>
                    <a:pt x="96" y="483"/>
                  </a:lnTo>
                  <a:lnTo>
                    <a:pt x="101" y="483"/>
                  </a:lnTo>
                  <a:lnTo>
                    <a:pt x="103" y="485"/>
                  </a:lnTo>
                  <a:lnTo>
                    <a:pt x="105" y="483"/>
                  </a:lnTo>
                  <a:lnTo>
                    <a:pt x="112" y="483"/>
                  </a:lnTo>
                  <a:lnTo>
                    <a:pt x="118" y="485"/>
                  </a:lnTo>
                  <a:lnTo>
                    <a:pt x="123" y="483"/>
                  </a:lnTo>
                  <a:lnTo>
                    <a:pt x="127" y="485"/>
                  </a:lnTo>
                  <a:lnTo>
                    <a:pt x="132" y="485"/>
                  </a:lnTo>
                  <a:lnTo>
                    <a:pt x="134" y="483"/>
                  </a:lnTo>
                  <a:lnTo>
                    <a:pt x="138" y="483"/>
                  </a:lnTo>
                  <a:lnTo>
                    <a:pt x="150" y="481"/>
                  </a:lnTo>
                  <a:lnTo>
                    <a:pt x="167" y="483"/>
                  </a:lnTo>
                  <a:lnTo>
                    <a:pt x="161" y="488"/>
                  </a:lnTo>
                  <a:lnTo>
                    <a:pt x="167" y="488"/>
                  </a:lnTo>
                  <a:lnTo>
                    <a:pt x="163" y="485"/>
                  </a:lnTo>
                  <a:lnTo>
                    <a:pt x="174" y="485"/>
                  </a:lnTo>
                  <a:lnTo>
                    <a:pt x="203" y="492"/>
                  </a:lnTo>
                  <a:lnTo>
                    <a:pt x="210" y="492"/>
                  </a:lnTo>
                  <a:lnTo>
                    <a:pt x="219" y="494"/>
                  </a:lnTo>
                  <a:lnTo>
                    <a:pt x="221" y="496"/>
                  </a:lnTo>
                  <a:lnTo>
                    <a:pt x="221" y="494"/>
                  </a:lnTo>
                  <a:lnTo>
                    <a:pt x="219" y="490"/>
                  </a:lnTo>
                  <a:lnTo>
                    <a:pt x="221" y="490"/>
                  </a:lnTo>
                  <a:lnTo>
                    <a:pt x="230" y="490"/>
                  </a:lnTo>
                  <a:lnTo>
                    <a:pt x="232" y="490"/>
                  </a:lnTo>
                  <a:lnTo>
                    <a:pt x="237" y="483"/>
                  </a:lnTo>
                  <a:lnTo>
                    <a:pt x="232" y="479"/>
                  </a:lnTo>
                  <a:lnTo>
                    <a:pt x="243" y="476"/>
                  </a:lnTo>
                  <a:lnTo>
                    <a:pt x="243" y="474"/>
                  </a:lnTo>
                  <a:lnTo>
                    <a:pt x="239" y="470"/>
                  </a:lnTo>
                  <a:lnTo>
                    <a:pt x="263" y="465"/>
                  </a:lnTo>
                  <a:lnTo>
                    <a:pt x="274" y="463"/>
                  </a:lnTo>
                  <a:lnTo>
                    <a:pt x="290" y="465"/>
                  </a:lnTo>
                  <a:lnTo>
                    <a:pt x="286" y="465"/>
                  </a:lnTo>
                  <a:lnTo>
                    <a:pt x="297" y="474"/>
                  </a:lnTo>
                  <a:lnTo>
                    <a:pt x="306" y="472"/>
                  </a:lnTo>
                  <a:lnTo>
                    <a:pt x="315" y="474"/>
                  </a:lnTo>
                  <a:lnTo>
                    <a:pt x="335" y="472"/>
                  </a:lnTo>
                  <a:lnTo>
                    <a:pt x="332" y="470"/>
                  </a:lnTo>
                  <a:lnTo>
                    <a:pt x="341" y="467"/>
                  </a:lnTo>
                  <a:lnTo>
                    <a:pt x="348" y="470"/>
                  </a:lnTo>
                  <a:lnTo>
                    <a:pt x="359" y="465"/>
                  </a:lnTo>
                  <a:lnTo>
                    <a:pt x="377" y="467"/>
                  </a:lnTo>
                  <a:lnTo>
                    <a:pt x="388" y="465"/>
                  </a:lnTo>
                  <a:lnTo>
                    <a:pt x="388" y="463"/>
                  </a:lnTo>
                  <a:lnTo>
                    <a:pt x="395" y="463"/>
                  </a:lnTo>
                  <a:lnTo>
                    <a:pt x="408" y="463"/>
                  </a:lnTo>
                  <a:lnTo>
                    <a:pt x="417" y="461"/>
                  </a:lnTo>
                  <a:lnTo>
                    <a:pt x="424" y="461"/>
                  </a:lnTo>
                  <a:lnTo>
                    <a:pt x="419" y="463"/>
                  </a:lnTo>
                  <a:lnTo>
                    <a:pt x="424" y="463"/>
                  </a:lnTo>
                  <a:lnTo>
                    <a:pt x="437" y="465"/>
                  </a:lnTo>
                  <a:lnTo>
                    <a:pt x="442" y="461"/>
                  </a:lnTo>
                  <a:lnTo>
                    <a:pt x="437" y="459"/>
                  </a:lnTo>
                  <a:lnTo>
                    <a:pt x="442" y="459"/>
                  </a:lnTo>
                  <a:lnTo>
                    <a:pt x="459" y="456"/>
                  </a:lnTo>
                  <a:lnTo>
                    <a:pt x="468" y="459"/>
                  </a:lnTo>
                  <a:lnTo>
                    <a:pt x="495" y="456"/>
                  </a:lnTo>
                  <a:lnTo>
                    <a:pt x="504" y="456"/>
                  </a:lnTo>
                  <a:lnTo>
                    <a:pt x="511" y="461"/>
                  </a:lnTo>
                  <a:lnTo>
                    <a:pt x="515" y="461"/>
                  </a:lnTo>
                  <a:lnTo>
                    <a:pt x="513" y="461"/>
                  </a:lnTo>
                  <a:lnTo>
                    <a:pt x="517" y="461"/>
                  </a:lnTo>
                  <a:lnTo>
                    <a:pt x="531" y="461"/>
                  </a:lnTo>
                  <a:lnTo>
                    <a:pt x="537" y="456"/>
                  </a:lnTo>
                  <a:lnTo>
                    <a:pt x="551" y="456"/>
                  </a:lnTo>
                  <a:lnTo>
                    <a:pt x="548" y="456"/>
                  </a:lnTo>
                  <a:lnTo>
                    <a:pt x="553" y="452"/>
                  </a:lnTo>
                  <a:lnTo>
                    <a:pt x="548" y="452"/>
                  </a:lnTo>
                  <a:lnTo>
                    <a:pt x="524" y="456"/>
                  </a:lnTo>
                  <a:lnTo>
                    <a:pt x="524" y="454"/>
                  </a:lnTo>
                  <a:lnTo>
                    <a:pt x="526" y="450"/>
                  </a:lnTo>
                  <a:lnTo>
                    <a:pt x="555" y="450"/>
                  </a:lnTo>
                  <a:lnTo>
                    <a:pt x="557" y="452"/>
                  </a:lnTo>
                  <a:lnTo>
                    <a:pt x="577" y="450"/>
                  </a:lnTo>
                  <a:lnTo>
                    <a:pt x="571" y="450"/>
                  </a:lnTo>
                  <a:lnTo>
                    <a:pt x="589" y="445"/>
                  </a:lnTo>
                  <a:lnTo>
                    <a:pt x="582" y="441"/>
                  </a:lnTo>
                  <a:lnTo>
                    <a:pt x="600" y="445"/>
                  </a:lnTo>
                  <a:lnTo>
                    <a:pt x="611" y="445"/>
                  </a:lnTo>
                  <a:lnTo>
                    <a:pt x="611" y="443"/>
                  </a:lnTo>
                  <a:lnTo>
                    <a:pt x="620" y="443"/>
                  </a:lnTo>
                  <a:lnTo>
                    <a:pt x="629" y="439"/>
                  </a:lnTo>
                  <a:lnTo>
                    <a:pt x="631" y="441"/>
                  </a:lnTo>
                  <a:lnTo>
                    <a:pt x="673" y="441"/>
                  </a:lnTo>
                  <a:lnTo>
                    <a:pt x="713" y="450"/>
                  </a:lnTo>
                  <a:lnTo>
                    <a:pt x="727" y="450"/>
                  </a:lnTo>
                  <a:lnTo>
                    <a:pt x="749" y="450"/>
                  </a:lnTo>
                  <a:lnTo>
                    <a:pt x="749" y="447"/>
                  </a:lnTo>
                  <a:lnTo>
                    <a:pt x="767" y="445"/>
                  </a:lnTo>
                  <a:lnTo>
                    <a:pt x="796" y="447"/>
                  </a:lnTo>
                  <a:lnTo>
                    <a:pt x="794" y="447"/>
                  </a:lnTo>
                  <a:lnTo>
                    <a:pt x="800" y="452"/>
                  </a:lnTo>
                  <a:lnTo>
                    <a:pt x="791" y="459"/>
                  </a:lnTo>
                  <a:lnTo>
                    <a:pt x="782" y="461"/>
                  </a:lnTo>
                  <a:lnTo>
                    <a:pt x="778" y="463"/>
                  </a:lnTo>
                  <a:lnTo>
                    <a:pt x="745" y="472"/>
                  </a:lnTo>
                  <a:lnTo>
                    <a:pt x="736" y="470"/>
                  </a:lnTo>
                  <a:lnTo>
                    <a:pt x="727" y="474"/>
                  </a:lnTo>
                  <a:lnTo>
                    <a:pt x="740" y="474"/>
                  </a:lnTo>
                  <a:lnTo>
                    <a:pt x="747" y="483"/>
                  </a:lnTo>
                  <a:lnTo>
                    <a:pt x="742" y="483"/>
                  </a:lnTo>
                  <a:lnTo>
                    <a:pt x="736" y="485"/>
                  </a:lnTo>
                  <a:lnTo>
                    <a:pt x="745" y="490"/>
                  </a:lnTo>
                  <a:lnTo>
                    <a:pt x="731" y="494"/>
                  </a:lnTo>
                  <a:lnTo>
                    <a:pt x="733" y="496"/>
                  </a:lnTo>
                  <a:lnTo>
                    <a:pt x="725" y="499"/>
                  </a:lnTo>
                  <a:lnTo>
                    <a:pt x="740" y="499"/>
                  </a:lnTo>
                  <a:lnTo>
                    <a:pt x="754" y="505"/>
                  </a:lnTo>
                  <a:lnTo>
                    <a:pt x="767" y="508"/>
                  </a:lnTo>
                  <a:lnTo>
                    <a:pt x="780" y="510"/>
                  </a:lnTo>
                  <a:lnTo>
                    <a:pt x="782" y="512"/>
                  </a:lnTo>
                  <a:lnTo>
                    <a:pt x="776" y="514"/>
                  </a:lnTo>
                  <a:lnTo>
                    <a:pt x="782" y="514"/>
                  </a:lnTo>
                  <a:lnTo>
                    <a:pt x="794" y="523"/>
                  </a:lnTo>
                  <a:lnTo>
                    <a:pt x="847" y="525"/>
                  </a:lnTo>
                  <a:lnTo>
                    <a:pt x="881" y="521"/>
                  </a:lnTo>
                  <a:lnTo>
                    <a:pt x="878" y="516"/>
                  </a:lnTo>
                  <a:lnTo>
                    <a:pt x="885" y="514"/>
                  </a:lnTo>
                  <a:lnTo>
                    <a:pt x="883" y="514"/>
                  </a:lnTo>
                  <a:lnTo>
                    <a:pt x="907" y="499"/>
                  </a:lnTo>
                  <a:lnTo>
                    <a:pt x="914" y="496"/>
                  </a:lnTo>
                  <a:lnTo>
                    <a:pt x="918" y="499"/>
                  </a:lnTo>
                  <a:lnTo>
                    <a:pt x="927" y="496"/>
                  </a:lnTo>
                  <a:lnTo>
                    <a:pt x="921" y="494"/>
                  </a:lnTo>
                  <a:lnTo>
                    <a:pt x="930" y="492"/>
                  </a:lnTo>
                  <a:lnTo>
                    <a:pt x="934" y="494"/>
                  </a:lnTo>
                  <a:lnTo>
                    <a:pt x="936" y="492"/>
                  </a:lnTo>
                  <a:lnTo>
                    <a:pt x="930" y="490"/>
                  </a:lnTo>
                  <a:lnTo>
                    <a:pt x="930" y="488"/>
                  </a:lnTo>
                  <a:lnTo>
                    <a:pt x="925" y="485"/>
                  </a:lnTo>
                  <a:lnTo>
                    <a:pt x="941" y="485"/>
                  </a:lnTo>
                  <a:lnTo>
                    <a:pt x="936" y="483"/>
                  </a:lnTo>
                  <a:lnTo>
                    <a:pt x="945" y="479"/>
                  </a:lnTo>
                  <a:lnTo>
                    <a:pt x="950" y="479"/>
                  </a:lnTo>
                  <a:lnTo>
                    <a:pt x="963" y="479"/>
                  </a:lnTo>
                  <a:lnTo>
                    <a:pt x="965" y="476"/>
                  </a:lnTo>
                  <a:lnTo>
                    <a:pt x="970" y="479"/>
                  </a:lnTo>
                  <a:lnTo>
                    <a:pt x="976" y="476"/>
                  </a:lnTo>
                  <a:lnTo>
                    <a:pt x="976" y="476"/>
                  </a:lnTo>
                  <a:lnTo>
                    <a:pt x="981" y="476"/>
                  </a:lnTo>
                  <a:lnTo>
                    <a:pt x="985" y="474"/>
                  </a:lnTo>
                  <a:lnTo>
                    <a:pt x="990" y="476"/>
                  </a:lnTo>
                  <a:lnTo>
                    <a:pt x="999" y="474"/>
                  </a:lnTo>
                  <a:lnTo>
                    <a:pt x="999" y="472"/>
                  </a:lnTo>
                  <a:lnTo>
                    <a:pt x="1001" y="470"/>
                  </a:lnTo>
                  <a:lnTo>
                    <a:pt x="1010" y="470"/>
                  </a:lnTo>
                  <a:lnTo>
                    <a:pt x="1005" y="472"/>
                  </a:lnTo>
                  <a:lnTo>
                    <a:pt x="1016" y="474"/>
                  </a:lnTo>
                  <a:lnTo>
                    <a:pt x="1016" y="472"/>
                  </a:lnTo>
                  <a:lnTo>
                    <a:pt x="1019" y="474"/>
                  </a:lnTo>
                  <a:lnTo>
                    <a:pt x="1025" y="472"/>
                  </a:lnTo>
                  <a:lnTo>
                    <a:pt x="1032" y="472"/>
                  </a:lnTo>
                  <a:lnTo>
                    <a:pt x="1030" y="474"/>
                  </a:lnTo>
                  <a:lnTo>
                    <a:pt x="1034" y="474"/>
                  </a:lnTo>
                  <a:lnTo>
                    <a:pt x="1021" y="474"/>
                  </a:lnTo>
                  <a:lnTo>
                    <a:pt x="1016" y="476"/>
                  </a:lnTo>
                  <a:lnTo>
                    <a:pt x="1030" y="476"/>
                  </a:lnTo>
                  <a:lnTo>
                    <a:pt x="1039" y="476"/>
                  </a:lnTo>
                  <a:lnTo>
                    <a:pt x="1039" y="470"/>
                  </a:lnTo>
                  <a:lnTo>
                    <a:pt x="1043" y="470"/>
                  </a:lnTo>
                  <a:lnTo>
                    <a:pt x="1034" y="470"/>
                  </a:lnTo>
                  <a:lnTo>
                    <a:pt x="1032" y="467"/>
                  </a:lnTo>
                  <a:lnTo>
                    <a:pt x="1043" y="465"/>
                  </a:lnTo>
                  <a:lnTo>
                    <a:pt x="1043" y="463"/>
                  </a:lnTo>
                  <a:lnTo>
                    <a:pt x="1039" y="465"/>
                  </a:lnTo>
                  <a:lnTo>
                    <a:pt x="1037" y="461"/>
                  </a:lnTo>
                  <a:lnTo>
                    <a:pt x="1005" y="459"/>
                  </a:lnTo>
                  <a:lnTo>
                    <a:pt x="994" y="452"/>
                  </a:lnTo>
                  <a:lnTo>
                    <a:pt x="988" y="452"/>
                  </a:lnTo>
                  <a:lnTo>
                    <a:pt x="983" y="454"/>
                  </a:lnTo>
                  <a:lnTo>
                    <a:pt x="976" y="452"/>
                  </a:lnTo>
                  <a:lnTo>
                    <a:pt x="983" y="452"/>
                  </a:lnTo>
                  <a:lnTo>
                    <a:pt x="983" y="450"/>
                  </a:lnTo>
                  <a:lnTo>
                    <a:pt x="981" y="447"/>
                  </a:lnTo>
                  <a:lnTo>
                    <a:pt x="983" y="443"/>
                  </a:lnTo>
                  <a:lnTo>
                    <a:pt x="999" y="436"/>
                  </a:lnTo>
                  <a:lnTo>
                    <a:pt x="1003" y="432"/>
                  </a:lnTo>
                  <a:lnTo>
                    <a:pt x="1001" y="432"/>
                  </a:lnTo>
                  <a:lnTo>
                    <a:pt x="1003" y="427"/>
                  </a:lnTo>
                  <a:lnTo>
                    <a:pt x="1010" y="425"/>
                  </a:lnTo>
                  <a:lnTo>
                    <a:pt x="1014" y="425"/>
                  </a:lnTo>
                  <a:lnTo>
                    <a:pt x="1021" y="423"/>
                  </a:lnTo>
                  <a:lnTo>
                    <a:pt x="1025" y="423"/>
                  </a:lnTo>
                  <a:lnTo>
                    <a:pt x="1032" y="423"/>
                  </a:lnTo>
                  <a:lnTo>
                    <a:pt x="1032" y="421"/>
                  </a:lnTo>
                  <a:lnTo>
                    <a:pt x="1043" y="423"/>
                  </a:lnTo>
                  <a:lnTo>
                    <a:pt x="1045" y="425"/>
                  </a:lnTo>
                  <a:lnTo>
                    <a:pt x="1043" y="427"/>
                  </a:lnTo>
                  <a:lnTo>
                    <a:pt x="1030" y="432"/>
                  </a:lnTo>
                  <a:lnTo>
                    <a:pt x="1041" y="439"/>
                  </a:lnTo>
                  <a:lnTo>
                    <a:pt x="1037" y="441"/>
                  </a:lnTo>
                  <a:lnTo>
                    <a:pt x="1043" y="445"/>
                  </a:lnTo>
                  <a:lnTo>
                    <a:pt x="1061" y="447"/>
                  </a:lnTo>
                  <a:lnTo>
                    <a:pt x="1052" y="441"/>
                  </a:lnTo>
                  <a:lnTo>
                    <a:pt x="1050" y="434"/>
                  </a:lnTo>
                  <a:lnTo>
                    <a:pt x="1061" y="430"/>
                  </a:lnTo>
                  <a:lnTo>
                    <a:pt x="1057" y="439"/>
                  </a:lnTo>
                  <a:lnTo>
                    <a:pt x="1070" y="441"/>
                  </a:lnTo>
                  <a:lnTo>
                    <a:pt x="1081" y="441"/>
                  </a:lnTo>
                  <a:lnTo>
                    <a:pt x="1092" y="443"/>
                  </a:lnTo>
                  <a:lnTo>
                    <a:pt x="1101" y="439"/>
                  </a:lnTo>
                  <a:lnTo>
                    <a:pt x="1123" y="441"/>
                  </a:lnTo>
                  <a:lnTo>
                    <a:pt x="1117" y="443"/>
                  </a:lnTo>
                  <a:lnTo>
                    <a:pt x="1123" y="445"/>
                  </a:lnTo>
                  <a:lnTo>
                    <a:pt x="1115" y="447"/>
                  </a:lnTo>
                  <a:lnTo>
                    <a:pt x="1110" y="445"/>
                  </a:lnTo>
                  <a:lnTo>
                    <a:pt x="1112" y="445"/>
                  </a:lnTo>
                  <a:lnTo>
                    <a:pt x="1086" y="450"/>
                  </a:lnTo>
                  <a:lnTo>
                    <a:pt x="1079" y="450"/>
                  </a:lnTo>
                  <a:lnTo>
                    <a:pt x="1077" y="447"/>
                  </a:lnTo>
                  <a:lnTo>
                    <a:pt x="1072" y="450"/>
                  </a:lnTo>
                  <a:lnTo>
                    <a:pt x="1072" y="456"/>
                  </a:lnTo>
                  <a:lnTo>
                    <a:pt x="1161" y="447"/>
                  </a:lnTo>
                  <a:lnTo>
                    <a:pt x="1155" y="443"/>
                  </a:lnTo>
                  <a:lnTo>
                    <a:pt x="1159" y="441"/>
                  </a:lnTo>
                  <a:lnTo>
                    <a:pt x="1161" y="441"/>
                  </a:lnTo>
                  <a:lnTo>
                    <a:pt x="1172" y="439"/>
                  </a:lnTo>
                  <a:lnTo>
                    <a:pt x="1177" y="439"/>
                  </a:lnTo>
                  <a:lnTo>
                    <a:pt x="1166" y="445"/>
                  </a:lnTo>
                  <a:lnTo>
                    <a:pt x="1177" y="443"/>
                  </a:lnTo>
                  <a:lnTo>
                    <a:pt x="1166" y="447"/>
                  </a:lnTo>
                  <a:lnTo>
                    <a:pt x="1206" y="450"/>
                  </a:lnTo>
                  <a:lnTo>
                    <a:pt x="1230" y="447"/>
                  </a:lnTo>
                  <a:lnTo>
                    <a:pt x="1273" y="452"/>
                  </a:lnTo>
                  <a:lnTo>
                    <a:pt x="1266" y="450"/>
                  </a:lnTo>
                  <a:lnTo>
                    <a:pt x="1266" y="447"/>
                  </a:lnTo>
                  <a:lnTo>
                    <a:pt x="1286" y="439"/>
                  </a:lnTo>
                  <a:lnTo>
                    <a:pt x="1293" y="432"/>
                  </a:lnTo>
                  <a:lnTo>
                    <a:pt x="1320" y="427"/>
                  </a:lnTo>
                  <a:lnTo>
                    <a:pt x="1322" y="425"/>
                  </a:lnTo>
                  <a:lnTo>
                    <a:pt x="1315" y="425"/>
                  </a:lnTo>
                  <a:lnTo>
                    <a:pt x="1315" y="425"/>
                  </a:lnTo>
                  <a:lnTo>
                    <a:pt x="1333" y="419"/>
                  </a:lnTo>
                  <a:lnTo>
                    <a:pt x="1353" y="416"/>
                  </a:lnTo>
                  <a:lnTo>
                    <a:pt x="1371" y="419"/>
                  </a:lnTo>
                  <a:lnTo>
                    <a:pt x="1382" y="421"/>
                  </a:lnTo>
                  <a:lnTo>
                    <a:pt x="1382" y="423"/>
                  </a:lnTo>
                  <a:lnTo>
                    <a:pt x="1362" y="425"/>
                  </a:lnTo>
                  <a:lnTo>
                    <a:pt x="1364" y="432"/>
                  </a:lnTo>
                  <a:lnTo>
                    <a:pt x="1362" y="436"/>
                  </a:lnTo>
                  <a:lnTo>
                    <a:pt x="1362" y="441"/>
                  </a:lnTo>
                  <a:lnTo>
                    <a:pt x="1360" y="441"/>
                  </a:lnTo>
                  <a:lnTo>
                    <a:pt x="1366" y="450"/>
                  </a:lnTo>
                  <a:lnTo>
                    <a:pt x="1382" y="450"/>
                  </a:lnTo>
                  <a:lnTo>
                    <a:pt x="1393" y="445"/>
                  </a:lnTo>
                  <a:lnTo>
                    <a:pt x="1398" y="447"/>
                  </a:lnTo>
                  <a:lnTo>
                    <a:pt x="1402" y="447"/>
                  </a:lnTo>
                  <a:lnTo>
                    <a:pt x="1404" y="441"/>
                  </a:lnTo>
                  <a:lnTo>
                    <a:pt x="1424" y="432"/>
                  </a:lnTo>
                  <a:lnTo>
                    <a:pt x="1427" y="430"/>
                  </a:lnTo>
                  <a:lnTo>
                    <a:pt x="1418" y="425"/>
                  </a:lnTo>
                  <a:lnTo>
                    <a:pt x="1418" y="423"/>
                  </a:lnTo>
                  <a:lnTo>
                    <a:pt x="1415" y="421"/>
                  </a:lnTo>
                  <a:lnTo>
                    <a:pt x="1418" y="416"/>
                  </a:lnTo>
                  <a:lnTo>
                    <a:pt x="1429" y="416"/>
                  </a:lnTo>
                  <a:lnTo>
                    <a:pt x="1427" y="410"/>
                  </a:lnTo>
                  <a:lnTo>
                    <a:pt x="1429" y="407"/>
                  </a:lnTo>
                  <a:lnTo>
                    <a:pt x="1451" y="405"/>
                  </a:lnTo>
                  <a:lnTo>
                    <a:pt x="1467" y="405"/>
                  </a:lnTo>
                  <a:lnTo>
                    <a:pt x="1491" y="405"/>
                  </a:lnTo>
                  <a:lnTo>
                    <a:pt x="1500" y="410"/>
                  </a:lnTo>
                  <a:lnTo>
                    <a:pt x="1498" y="412"/>
                  </a:lnTo>
                  <a:lnTo>
                    <a:pt x="1507" y="414"/>
                  </a:lnTo>
                  <a:lnTo>
                    <a:pt x="1513" y="414"/>
                  </a:lnTo>
                  <a:lnTo>
                    <a:pt x="1513" y="412"/>
                  </a:lnTo>
                  <a:lnTo>
                    <a:pt x="1522" y="410"/>
                  </a:lnTo>
                  <a:lnTo>
                    <a:pt x="1520" y="407"/>
                  </a:lnTo>
                  <a:lnTo>
                    <a:pt x="1513" y="407"/>
                  </a:lnTo>
                  <a:lnTo>
                    <a:pt x="1513" y="405"/>
                  </a:lnTo>
                  <a:lnTo>
                    <a:pt x="1507" y="405"/>
                  </a:lnTo>
                  <a:lnTo>
                    <a:pt x="1507" y="403"/>
                  </a:lnTo>
                  <a:lnTo>
                    <a:pt x="1502" y="399"/>
                  </a:lnTo>
                  <a:lnTo>
                    <a:pt x="1513" y="396"/>
                  </a:lnTo>
                  <a:lnTo>
                    <a:pt x="1505" y="394"/>
                  </a:lnTo>
                  <a:lnTo>
                    <a:pt x="1520" y="392"/>
                  </a:lnTo>
                  <a:lnTo>
                    <a:pt x="1525" y="390"/>
                  </a:lnTo>
                  <a:lnTo>
                    <a:pt x="1522" y="383"/>
                  </a:lnTo>
                  <a:lnTo>
                    <a:pt x="1527" y="381"/>
                  </a:lnTo>
                  <a:lnTo>
                    <a:pt x="1531" y="381"/>
                  </a:lnTo>
                  <a:lnTo>
                    <a:pt x="1540" y="381"/>
                  </a:lnTo>
                  <a:lnTo>
                    <a:pt x="1545" y="383"/>
                  </a:lnTo>
                  <a:lnTo>
                    <a:pt x="1560" y="379"/>
                  </a:lnTo>
                  <a:lnTo>
                    <a:pt x="1583" y="385"/>
                  </a:lnTo>
                  <a:lnTo>
                    <a:pt x="1569" y="394"/>
                  </a:lnTo>
                  <a:lnTo>
                    <a:pt x="1547" y="394"/>
                  </a:lnTo>
                  <a:lnTo>
                    <a:pt x="1547" y="401"/>
                  </a:lnTo>
                  <a:lnTo>
                    <a:pt x="1536" y="403"/>
                  </a:lnTo>
                  <a:lnTo>
                    <a:pt x="1542" y="405"/>
                  </a:lnTo>
                  <a:lnTo>
                    <a:pt x="1545" y="410"/>
                  </a:lnTo>
                  <a:lnTo>
                    <a:pt x="1540" y="410"/>
                  </a:lnTo>
                  <a:lnTo>
                    <a:pt x="1536" y="414"/>
                  </a:lnTo>
                  <a:lnTo>
                    <a:pt x="1540" y="419"/>
                  </a:lnTo>
                  <a:lnTo>
                    <a:pt x="1538" y="419"/>
                  </a:lnTo>
                  <a:lnTo>
                    <a:pt x="1542" y="423"/>
                  </a:lnTo>
                  <a:lnTo>
                    <a:pt x="1525" y="425"/>
                  </a:lnTo>
                  <a:lnTo>
                    <a:pt x="1545" y="432"/>
                  </a:lnTo>
                  <a:lnTo>
                    <a:pt x="1562" y="427"/>
                  </a:lnTo>
                  <a:lnTo>
                    <a:pt x="1567" y="423"/>
                  </a:lnTo>
                  <a:lnTo>
                    <a:pt x="1580" y="421"/>
                  </a:lnTo>
                  <a:lnTo>
                    <a:pt x="1583" y="419"/>
                  </a:lnTo>
                  <a:lnTo>
                    <a:pt x="1598" y="416"/>
                  </a:lnTo>
                  <a:lnTo>
                    <a:pt x="1605" y="416"/>
                  </a:lnTo>
                  <a:lnTo>
                    <a:pt x="1618" y="414"/>
                  </a:lnTo>
                  <a:lnTo>
                    <a:pt x="1623" y="414"/>
                  </a:lnTo>
                  <a:lnTo>
                    <a:pt x="1627" y="412"/>
                  </a:lnTo>
                  <a:lnTo>
                    <a:pt x="1632" y="412"/>
                  </a:lnTo>
                  <a:lnTo>
                    <a:pt x="1636" y="403"/>
                  </a:lnTo>
                  <a:lnTo>
                    <a:pt x="1632" y="401"/>
                  </a:lnTo>
                  <a:lnTo>
                    <a:pt x="1629" y="394"/>
                  </a:lnTo>
                  <a:lnTo>
                    <a:pt x="1649" y="383"/>
                  </a:lnTo>
                  <a:lnTo>
                    <a:pt x="1681" y="379"/>
                  </a:lnTo>
                  <a:lnTo>
                    <a:pt x="1689" y="379"/>
                  </a:lnTo>
                  <a:lnTo>
                    <a:pt x="1701" y="376"/>
                  </a:lnTo>
                  <a:lnTo>
                    <a:pt x="1712" y="376"/>
                  </a:lnTo>
                  <a:lnTo>
                    <a:pt x="1705" y="374"/>
                  </a:lnTo>
                  <a:lnTo>
                    <a:pt x="1674" y="363"/>
                  </a:lnTo>
                  <a:lnTo>
                    <a:pt x="1649" y="343"/>
                  </a:lnTo>
                  <a:lnTo>
                    <a:pt x="1649" y="338"/>
                  </a:lnTo>
                  <a:lnTo>
                    <a:pt x="1656" y="338"/>
                  </a:lnTo>
                  <a:lnTo>
                    <a:pt x="1661" y="334"/>
                  </a:lnTo>
                  <a:lnTo>
                    <a:pt x="1658" y="332"/>
                  </a:lnTo>
                  <a:lnTo>
                    <a:pt x="1663" y="321"/>
                  </a:lnTo>
                  <a:lnTo>
                    <a:pt x="1687" y="303"/>
                  </a:lnTo>
                  <a:lnTo>
                    <a:pt x="1687" y="298"/>
                  </a:lnTo>
                  <a:lnTo>
                    <a:pt x="1705" y="296"/>
                  </a:lnTo>
                  <a:lnTo>
                    <a:pt x="1712" y="294"/>
                  </a:lnTo>
                  <a:lnTo>
                    <a:pt x="1718" y="263"/>
                  </a:lnTo>
                  <a:lnTo>
                    <a:pt x="1705" y="241"/>
                  </a:lnTo>
                  <a:lnTo>
                    <a:pt x="1701" y="243"/>
                  </a:lnTo>
                  <a:lnTo>
                    <a:pt x="1687" y="225"/>
                  </a:lnTo>
                  <a:lnTo>
                    <a:pt x="1701" y="214"/>
                  </a:lnTo>
                  <a:lnTo>
                    <a:pt x="1712" y="209"/>
                  </a:lnTo>
                  <a:lnTo>
                    <a:pt x="1712" y="207"/>
                  </a:lnTo>
                  <a:lnTo>
                    <a:pt x="1705" y="207"/>
                  </a:lnTo>
                  <a:lnTo>
                    <a:pt x="1712" y="205"/>
                  </a:lnTo>
                  <a:lnTo>
                    <a:pt x="1716" y="205"/>
                  </a:lnTo>
                  <a:lnTo>
                    <a:pt x="1723" y="205"/>
                  </a:lnTo>
                  <a:lnTo>
                    <a:pt x="1747" y="201"/>
                  </a:lnTo>
                  <a:lnTo>
                    <a:pt x="1759" y="203"/>
                  </a:lnTo>
                  <a:lnTo>
                    <a:pt x="1767" y="201"/>
                  </a:lnTo>
                  <a:lnTo>
                    <a:pt x="1761" y="203"/>
                  </a:lnTo>
                  <a:lnTo>
                    <a:pt x="1770" y="203"/>
                  </a:lnTo>
                  <a:lnTo>
                    <a:pt x="1770" y="203"/>
                  </a:lnTo>
                  <a:lnTo>
                    <a:pt x="1770" y="207"/>
                  </a:lnTo>
                  <a:lnTo>
                    <a:pt x="1772" y="207"/>
                  </a:lnTo>
                  <a:lnTo>
                    <a:pt x="1770" y="207"/>
                  </a:lnTo>
                  <a:lnTo>
                    <a:pt x="1785" y="209"/>
                  </a:lnTo>
                  <a:lnTo>
                    <a:pt x="1785" y="205"/>
                  </a:lnTo>
                  <a:lnTo>
                    <a:pt x="1781" y="203"/>
                  </a:lnTo>
                  <a:lnTo>
                    <a:pt x="1788" y="201"/>
                  </a:lnTo>
                  <a:lnTo>
                    <a:pt x="1783" y="201"/>
                  </a:lnTo>
                  <a:lnTo>
                    <a:pt x="1779" y="201"/>
                  </a:lnTo>
                  <a:lnTo>
                    <a:pt x="1774" y="201"/>
                  </a:lnTo>
                  <a:lnTo>
                    <a:pt x="1781" y="201"/>
                  </a:lnTo>
                  <a:lnTo>
                    <a:pt x="1776" y="194"/>
                  </a:lnTo>
                  <a:lnTo>
                    <a:pt x="1785" y="196"/>
                  </a:lnTo>
                  <a:lnTo>
                    <a:pt x="1785" y="194"/>
                  </a:lnTo>
                  <a:lnTo>
                    <a:pt x="1783" y="192"/>
                  </a:lnTo>
                  <a:lnTo>
                    <a:pt x="1779" y="192"/>
                  </a:lnTo>
                  <a:lnTo>
                    <a:pt x="1774" y="189"/>
                  </a:lnTo>
                  <a:lnTo>
                    <a:pt x="1781" y="189"/>
                  </a:lnTo>
                  <a:lnTo>
                    <a:pt x="1785" y="187"/>
                  </a:lnTo>
                  <a:lnTo>
                    <a:pt x="1767" y="185"/>
                  </a:lnTo>
                  <a:lnTo>
                    <a:pt x="1781" y="183"/>
                  </a:lnTo>
                  <a:lnTo>
                    <a:pt x="1788" y="183"/>
                  </a:lnTo>
                  <a:lnTo>
                    <a:pt x="1788" y="181"/>
                  </a:lnTo>
                  <a:lnTo>
                    <a:pt x="1781" y="176"/>
                  </a:lnTo>
                  <a:lnTo>
                    <a:pt x="1790" y="174"/>
                  </a:lnTo>
                  <a:lnTo>
                    <a:pt x="1790" y="169"/>
                  </a:lnTo>
                  <a:lnTo>
                    <a:pt x="1803" y="172"/>
                  </a:lnTo>
                  <a:lnTo>
                    <a:pt x="1796" y="163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93" name="Freeform 218"/>
            <p:cNvSpPr>
              <a:spLocks/>
            </p:cNvSpPr>
            <p:nvPr/>
          </p:nvSpPr>
          <p:spPr bwMode="auto">
            <a:xfrm>
              <a:off x="1622839" y="4415152"/>
              <a:ext cx="171010" cy="66917"/>
            </a:xfrm>
            <a:custGeom>
              <a:avLst/>
              <a:gdLst>
                <a:gd name="T0" fmla="*/ 4 w 131"/>
                <a:gd name="T1" fmla="*/ 51 h 54"/>
                <a:gd name="T2" fmla="*/ 6 w 131"/>
                <a:gd name="T3" fmla="*/ 54 h 54"/>
                <a:gd name="T4" fmla="*/ 17 w 131"/>
                <a:gd name="T5" fmla="*/ 54 h 54"/>
                <a:gd name="T6" fmla="*/ 40 w 131"/>
                <a:gd name="T7" fmla="*/ 47 h 54"/>
                <a:gd name="T8" fmla="*/ 29 w 131"/>
                <a:gd name="T9" fmla="*/ 45 h 54"/>
                <a:gd name="T10" fmla="*/ 35 w 131"/>
                <a:gd name="T11" fmla="*/ 38 h 54"/>
                <a:gd name="T12" fmla="*/ 40 w 131"/>
                <a:gd name="T13" fmla="*/ 38 h 54"/>
                <a:gd name="T14" fmla="*/ 40 w 131"/>
                <a:gd name="T15" fmla="*/ 36 h 54"/>
                <a:gd name="T16" fmla="*/ 46 w 131"/>
                <a:gd name="T17" fmla="*/ 36 h 54"/>
                <a:gd name="T18" fmla="*/ 55 w 131"/>
                <a:gd name="T19" fmla="*/ 38 h 54"/>
                <a:gd name="T20" fmla="*/ 51 w 131"/>
                <a:gd name="T21" fmla="*/ 34 h 54"/>
                <a:gd name="T22" fmla="*/ 40 w 131"/>
                <a:gd name="T23" fmla="*/ 29 h 54"/>
                <a:gd name="T24" fmla="*/ 46 w 131"/>
                <a:gd name="T25" fmla="*/ 29 h 54"/>
                <a:gd name="T26" fmla="*/ 58 w 131"/>
                <a:gd name="T27" fmla="*/ 29 h 54"/>
                <a:gd name="T28" fmla="*/ 62 w 131"/>
                <a:gd name="T29" fmla="*/ 27 h 54"/>
                <a:gd name="T30" fmla="*/ 80 w 131"/>
                <a:gd name="T31" fmla="*/ 25 h 54"/>
                <a:gd name="T32" fmla="*/ 80 w 131"/>
                <a:gd name="T33" fmla="*/ 22 h 54"/>
                <a:gd name="T34" fmla="*/ 89 w 131"/>
                <a:gd name="T35" fmla="*/ 22 h 54"/>
                <a:gd name="T36" fmla="*/ 98 w 131"/>
                <a:gd name="T37" fmla="*/ 20 h 54"/>
                <a:gd name="T38" fmla="*/ 95 w 131"/>
                <a:gd name="T39" fmla="*/ 18 h 54"/>
                <a:gd name="T40" fmla="*/ 102 w 131"/>
                <a:gd name="T41" fmla="*/ 18 h 54"/>
                <a:gd name="T42" fmla="*/ 100 w 131"/>
                <a:gd name="T43" fmla="*/ 18 h 54"/>
                <a:gd name="T44" fmla="*/ 122 w 131"/>
                <a:gd name="T45" fmla="*/ 14 h 54"/>
                <a:gd name="T46" fmla="*/ 131 w 131"/>
                <a:gd name="T47" fmla="*/ 11 h 54"/>
                <a:gd name="T48" fmla="*/ 131 w 131"/>
                <a:gd name="T49" fmla="*/ 0 h 54"/>
                <a:gd name="T50" fmla="*/ 129 w 131"/>
                <a:gd name="T51" fmla="*/ 0 h 54"/>
                <a:gd name="T52" fmla="*/ 120 w 131"/>
                <a:gd name="T53" fmla="*/ 0 h 54"/>
                <a:gd name="T54" fmla="*/ 111 w 131"/>
                <a:gd name="T55" fmla="*/ 7 h 54"/>
                <a:gd name="T56" fmla="*/ 100 w 131"/>
                <a:gd name="T57" fmla="*/ 9 h 54"/>
                <a:gd name="T58" fmla="*/ 100 w 131"/>
                <a:gd name="T59" fmla="*/ 9 h 54"/>
                <a:gd name="T60" fmla="*/ 91 w 131"/>
                <a:gd name="T61" fmla="*/ 11 h 54"/>
                <a:gd name="T62" fmla="*/ 82 w 131"/>
                <a:gd name="T63" fmla="*/ 16 h 54"/>
                <a:gd name="T64" fmla="*/ 71 w 131"/>
                <a:gd name="T65" fmla="*/ 14 h 54"/>
                <a:gd name="T66" fmla="*/ 73 w 131"/>
                <a:gd name="T67" fmla="*/ 11 h 54"/>
                <a:gd name="T68" fmla="*/ 51 w 131"/>
                <a:gd name="T69" fmla="*/ 11 h 54"/>
                <a:gd name="T70" fmla="*/ 51 w 131"/>
                <a:gd name="T71" fmla="*/ 14 h 54"/>
                <a:gd name="T72" fmla="*/ 53 w 131"/>
                <a:gd name="T73" fmla="*/ 18 h 54"/>
                <a:gd name="T74" fmla="*/ 67 w 131"/>
                <a:gd name="T75" fmla="*/ 20 h 54"/>
                <a:gd name="T76" fmla="*/ 29 w 131"/>
                <a:gd name="T77" fmla="*/ 29 h 54"/>
                <a:gd name="T78" fmla="*/ 20 w 131"/>
                <a:gd name="T79" fmla="*/ 29 h 54"/>
                <a:gd name="T80" fmla="*/ 24 w 131"/>
                <a:gd name="T81" fmla="*/ 38 h 54"/>
                <a:gd name="T82" fmla="*/ 11 w 131"/>
                <a:gd name="T83" fmla="*/ 40 h 54"/>
                <a:gd name="T84" fmla="*/ 11 w 131"/>
                <a:gd name="T85" fmla="*/ 43 h 54"/>
                <a:gd name="T86" fmla="*/ 13 w 131"/>
                <a:gd name="T87" fmla="*/ 45 h 54"/>
                <a:gd name="T88" fmla="*/ 6 w 131"/>
                <a:gd name="T89" fmla="*/ 43 h 54"/>
                <a:gd name="T90" fmla="*/ 0 w 131"/>
                <a:gd name="T91" fmla="*/ 45 h 54"/>
                <a:gd name="T92" fmla="*/ 6 w 131"/>
                <a:gd name="T93" fmla="*/ 47 h 54"/>
                <a:gd name="T94" fmla="*/ 4 w 131"/>
                <a:gd name="T95" fmla="*/ 5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1" h="54">
                  <a:moveTo>
                    <a:pt x="4" y="51"/>
                  </a:moveTo>
                  <a:lnTo>
                    <a:pt x="6" y="54"/>
                  </a:lnTo>
                  <a:lnTo>
                    <a:pt x="17" y="54"/>
                  </a:lnTo>
                  <a:lnTo>
                    <a:pt x="40" y="47"/>
                  </a:lnTo>
                  <a:lnTo>
                    <a:pt x="29" y="45"/>
                  </a:lnTo>
                  <a:lnTo>
                    <a:pt x="35" y="38"/>
                  </a:lnTo>
                  <a:lnTo>
                    <a:pt x="40" y="38"/>
                  </a:lnTo>
                  <a:lnTo>
                    <a:pt x="40" y="36"/>
                  </a:lnTo>
                  <a:lnTo>
                    <a:pt x="46" y="36"/>
                  </a:lnTo>
                  <a:lnTo>
                    <a:pt x="55" y="38"/>
                  </a:lnTo>
                  <a:lnTo>
                    <a:pt x="51" y="34"/>
                  </a:lnTo>
                  <a:lnTo>
                    <a:pt x="40" y="29"/>
                  </a:lnTo>
                  <a:lnTo>
                    <a:pt x="46" y="29"/>
                  </a:lnTo>
                  <a:lnTo>
                    <a:pt x="58" y="29"/>
                  </a:lnTo>
                  <a:lnTo>
                    <a:pt x="62" y="27"/>
                  </a:lnTo>
                  <a:lnTo>
                    <a:pt x="80" y="25"/>
                  </a:lnTo>
                  <a:lnTo>
                    <a:pt x="80" y="22"/>
                  </a:lnTo>
                  <a:lnTo>
                    <a:pt x="89" y="22"/>
                  </a:lnTo>
                  <a:lnTo>
                    <a:pt x="98" y="20"/>
                  </a:lnTo>
                  <a:lnTo>
                    <a:pt x="95" y="18"/>
                  </a:lnTo>
                  <a:lnTo>
                    <a:pt x="102" y="18"/>
                  </a:lnTo>
                  <a:lnTo>
                    <a:pt x="100" y="18"/>
                  </a:lnTo>
                  <a:lnTo>
                    <a:pt x="122" y="14"/>
                  </a:lnTo>
                  <a:lnTo>
                    <a:pt x="131" y="11"/>
                  </a:lnTo>
                  <a:lnTo>
                    <a:pt x="131" y="0"/>
                  </a:lnTo>
                  <a:lnTo>
                    <a:pt x="129" y="0"/>
                  </a:lnTo>
                  <a:lnTo>
                    <a:pt x="120" y="0"/>
                  </a:lnTo>
                  <a:lnTo>
                    <a:pt x="111" y="7"/>
                  </a:lnTo>
                  <a:lnTo>
                    <a:pt x="100" y="9"/>
                  </a:lnTo>
                  <a:lnTo>
                    <a:pt x="100" y="9"/>
                  </a:lnTo>
                  <a:lnTo>
                    <a:pt x="91" y="11"/>
                  </a:lnTo>
                  <a:lnTo>
                    <a:pt x="82" y="16"/>
                  </a:lnTo>
                  <a:lnTo>
                    <a:pt x="71" y="14"/>
                  </a:lnTo>
                  <a:lnTo>
                    <a:pt x="73" y="11"/>
                  </a:lnTo>
                  <a:lnTo>
                    <a:pt x="51" y="11"/>
                  </a:lnTo>
                  <a:lnTo>
                    <a:pt x="51" y="14"/>
                  </a:lnTo>
                  <a:lnTo>
                    <a:pt x="53" y="18"/>
                  </a:lnTo>
                  <a:lnTo>
                    <a:pt x="67" y="20"/>
                  </a:lnTo>
                  <a:lnTo>
                    <a:pt x="29" y="29"/>
                  </a:lnTo>
                  <a:lnTo>
                    <a:pt x="20" y="29"/>
                  </a:lnTo>
                  <a:lnTo>
                    <a:pt x="24" y="38"/>
                  </a:lnTo>
                  <a:lnTo>
                    <a:pt x="11" y="40"/>
                  </a:lnTo>
                  <a:lnTo>
                    <a:pt x="11" y="43"/>
                  </a:lnTo>
                  <a:lnTo>
                    <a:pt x="13" y="45"/>
                  </a:lnTo>
                  <a:lnTo>
                    <a:pt x="6" y="43"/>
                  </a:lnTo>
                  <a:lnTo>
                    <a:pt x="0" y="45"/>
                  </a:lnTo>
                  <a:lnTo>
                    <a:pt x="6" y="47"/>
                  </a:lnTo>
                  <a:lnTo>
                    <a:pt x="4" y="51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94" name="Freeform 219"/>
            <p:cNvSpPr>
              <a:spLocks/>
            </p:cNvSpPr>
            <p:nvPr/>
          </p:nvSpPr>
          <p:spPr bwMode="auto">
            <a:xfrm>
              <a:off x="1297177" y="4639696"/>
              <a:ext cx="23793" cy="11896"/>
            </a:xfrm>
            <a:custGeom>
              <a:avLst/>
              <a:gdLst>
                <a:gd name="T0" fmla="*/ 0 w 18"/>
                <a:gd name="T1" fmla="*/ 9 h 9"/>
                <a:gd name="T2" fmla="*/ 18 w 18"/>
                <a:gd name="T3" fmla="*/ 9 h 9"/>
                <a:gd name="T4" fmla="*/ 13 w 18"/>
                <a:gd name="T5" fmla="*/ 0 h 9"/>
                <a:gd name="T6" fmla="*/ 0 w 1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9"/>
                  </a:moveTo>
                  <a:lnTo>
                    <a:pt x="18" y="9"/>
                  </a:lnTo>
                  <a:lnTo>
                    <a:pt x="1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95" name="Freeform 220"/>
            <p:cNvSpPr>
              <a:spLocks/>
            </p:cNvSpPr>
            <p:nvPr/>
          </p:nvSpPr>
          <p:spPr bwMode="auto">
            <a:xfrm>
              <a:off x="1306100" y="4642670"/>
              <a:ext cx="23793" cy="11896"/>
            </a:xfrm>
            <a:custGeom>
              <a:avLst/>
              <a:gdLst>
                <a:gd name="T0" fmla="*/ 0 w 18"/>
                <a:gd name="T1" fmla="*/ 0 h 9"/>
                <a:gd name="T2" fmla="*/ 13 w 18"/>
                <a:gd name="T3" fmla="*/ 9 h 9"/>
                <a:gd name="T4" fmla="*/ 18 w 18"/>
                <a:gd name="T5" fmla="*/ 2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13" y="9"/>
                  </a:lnTo>
                  <a:lnTo>
                    <a:pt x="18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96" name="Freeform 221"/>
            <p:cNvSpPr>
              <a:spLocks/>
            </p:cNvSpPr>
            <p:nvPr/>
          </p:nvSpPr>
          <p:spPr bwMode="auto">
            <a:xfrm>
              <a:off x="1297177" y="4606981"/>
              <a:ext cx="133834" cy="29741"/>
            </a:xfrm>
            <a:custGeom>
              <a:avLst/>
              <a:gdLst>
                <a:gd name="T0" fmla="*/ 0 w 103"/>
                <a:gd name="T1" fmla="*/ 15 h 24"/>
                <a:gd name="T2" fmla="*/ 5 w 103"/>
                <a:gd name="T3" fmla="*/ 18 h 24"/>
                <a:gd name="T4" fmla="*/ 16 w 103"/>
                <a:gd name="T5" fmla="*/ 18 h 24"/>
                <a:gd name="T6" fmla="*/ 18 w 103"/>
                <a:gd name="T7" fmla="*/ 18 h 24"/>
                <a:gd name="T8" fmla="*/ 18 w 103"/>
                <a:gd name="T9" fmla="*/ 18 h 24"/>
                <a:gd name="T10" fmla="*/ 20 w 103"/>
                <a:gd name="T11" fmla="*/ 20 h 24"/>
                <a:gd name="T12" fmla="*/ 42 w 103"/>
                <a:gd name="T13" fmla="*/ 24 h 24"/>
                <a:gd name="T14" fmla="*/ 42 w 103"/>
                <a:gd name="T15" fmla="*/ 22 h 24"/>
                <a:gd name="T16" fmla="*/ 36 w 103"/>
                <a:gd name="T17" fmla="*/ 20 h 24"/>
                <a:gd name="T18" fmla="*/ 47 w 103"/>
                <a:gd name="T19" fmla="*/ 20 h 24"/>
                <a:gd name="T20" fmla="*/ 49 w 103"/>
                <a:gd name="T21" fmla="*/ 18 h 24"/>
                <a:gd name="T22" fmla="*/ 56 w 103"/>
                <a:gd name="T23" fmla="*/ 18 h 24"/>
                <a:gd name="T24" fmla="*/ 58 w 103"/>
                <a:gd name="T25" fmla="*/ 18 h 24"/>
                <a:gd name="T26" fmla="*/ 51 w 103"/>
                <a:gd name="T27" fmla="*/ 15 h 24"/>
                <a:gd name="T28" fmla="*/ 87 w 103"/>
                <a:gd name="T29" fmla="*/ 6 h 24"/>
                <a:gd name="T30" fmla="*/ 103 w 103"/>
                <a:gd name="T31" fmla="*/ 4 h 24"/>
                <a:gd name="T32" fmla="*/ 103 w 103"/>
                <a:gd name="T33" fmla="*/ 2 h 24"/>
                <a:gd name="T34" fmla="*/ 98 w 103"/>
                <a:gd name="T35" fmla="*/ 0 h 24"/>
                <a:gd name="T36" fmla="*/ 94 w 103"/>
                <a:gd name="T37" fmla="*/ 4 h 24"/>
                <a:gd name="T38" fmla="*/ 83 w 103"/>
                <a:gd name="T39" fmla="*/ 4 h 24"/>
                <a:gd name="T40" fmla="*/ 87 w 103"/>
                <a:gd name="T41" fmla="*/ 2 h 24"/>
                <a:gd name="T42" fmla="*/ 76 w 103"/>
                <a:gd name="T43" fmla="*/ 2 h 24"/>
                <a:gd name="T44" fmla="*/ 62 w 103"/>
                <a:gd name="T45" fmla="*/ 6 h 24"/>
                <a:gd name="T46" fmla="*/ 58 w 103"/>
                <a:gd name="T47" fmla="*/ 4 h 24"/>
                <a:gd name="T48" fmla="*/ 34 w 103"/>
                <a:gd name="T49" fmla="*/ 9 h 24"/>
                <a:gd name="T50" fmla="*/ 34 w 103"/>
                <a:gd name="T51" fmla="*/ 9 h 24"/>
                <a:gd name="T52" fmla="*/ 13 w 103"/>
                <a:gd name="T53" fmla="*/ 11 h 24"/>
                <a:gd name="T54" fmla="*/ 16 w 103"/>
                <a:gd name="T55" fmla="*/ 13 h 24"/>
                <a:gd name="T56" fmla="*/ 27 w 103"/>
                <a:gd name="T57" fmla="*/ 13 h 24"/>
                <a:gd name="T58" fmla="*/ 18 w 103"/>
                <a:gd name="T59" fmla="*/ 15 h 24"/>
                <a:gd name="T60" fmla="*/ 16 w 103"/>
                <a:gd name="T61" fmla="*/ 13 h 24"/>
                <a:gd name="T62" fmla="*/ 0 w 103"/>
                <a:gd name="T63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24">
                  <a:moveTo>
                    <a:pt x="0" y="15"/>
                  </a:moveTo>
                  <a:lnTo>
                    <a:pt x="5" y="18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0" y="20"/>
                  </a:lnTo>
                  <a:lnTo>
                    <a:pt x="42" y="24"/>
                  </a:lnTo>
                  <a:lnTo>
                    <a:pt x="42" y="22"/>
                  </a:lnTo>
                  <a:lnTo>
                    <a:pt x="36" y="20"/>
                  </a:lnTo>
                  <a:lnTo>
                    <a:pt x="47" y="20"/>
                  </a:lnTo>
                  <a:lnTo>
                    <a:pt x="49" y="18"/>
                  </a:lnTo>
                  <a:lnTo>
                    <a:pt x="56" y="18"/>
                  </a:lnTo>
                  <a:lnTo>
                    <a:pt x="58" y="18"/>
                  </a:lnTo>
                  <a:lnTo>
                    <a:pt x="51" y="15"/>
                  </a:lnTo>
                  <a:lnTo>
                    <a:pt x="87" y="6"/>
                  </a:lnTo>
                  <a:lnTo>
                    <a:pt x="103" y="4"/>
                  </a:lnTo>
                  <a:lnTo>
                    <a:pt x="103" y="2"/>
                  </a:lnTo>
                  <a:lnTo>
                    <a:pt x="98" y="0"/>
                  </a:lnTo>
                  <a:lnTo>
                    <a:pt x="94" y="4"/>
                  </a:lnTo>
                  <a:lnTo>
                    <a:pt x="83" y="4"/>
                  </a:lnTo>
                  <a:lnTo>
                    <a:pt x="87" y="2"/>
                  </a:lnTo>
                  <a:lnTo>
                    <a:pt x="76" y="2"/>
                  </a:lnTo>
                  <a:lnTo>
                    <a:pt x="62" y="6"/>
                  </a:lnTo>
                  <a:lnTo>
                    <a:pt x="58" y="4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13" y="11"/>
                  </a:lnTo>
                  <a:lnTo>
                    <a:pt x="16" y="13"/>
                  </a:lnTo>
                  <a:lnTo>
                    <a:pt x="27" y="13"/>
                  </a:lnTo>
                  <a:lnTo>
                    <a:pt x="18" y="15"/>
                  </a:lnTo>
                  <a:lnTo>
                    <a:pt x="16" y="1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97" name="Freeform 222"/>
            <p:cNvSpPr>
              <a:spLocks/>
            </p:cNvSpPr>
            <p:nvPr/>
          </p:nvSpPr>
          <p:spPr bwMode="auto">
            <a:xfrm>
              <a:off x="1689757" y="3982423"/>
              <a:ext cx="572511" cy="240901"/>
            </a:xfrm>
            <a:custGeom>
              <a:avLst/>
              <a:gdLst>
                <a:gd name="T0" fmla="*/ 65 w 439"/>
                <a:gd name="T1" fmla="*/ 23 h 192"/>
                <a:gd name="T2" fmla="*/ 56 w 439"/>
                <a:gd name="T3" fmla="*/ 34 h 192"/>
                <a:gd name="T4" fmla="*/ 13 w 439"/>
                <a:gd name="T5" fmla="*/ 34 h 192"/>
                <a:gd name="T6" fmla="*/ 9 w 439"/>
                <a:gd name="T7" fmla="*/ 45 h 192"/>
                <a:gd name="T8" fmla="*/ 33 w 439"/>
                <a:gd name="T9" fmla="*/ 56 h 192"/>
                <a:gd name="T10" fmla="*/ 60 w 439"/>
                <a:gd name="T11" fmla="*/ 65 h 192"/>
                <a:gd name="T12" fmla="*/ 36 w 439"/>
                <a:gd name="T13" fmla="*/ 67 h 192"/>
                <a:gd name="T14" fmla="*/ 36 w 439"/>
                <a:gd name="T15" fmla="*/ 58 h 192"/>
                <a:gd name="T16" fmla="*/ 18 w 439"/>
                <a:gd name="T17" fmla="*/ 67 h 192"/>
                <a:gd name="T18" fmla="*/ 47 w 439"/>
                <a:gd name="T19" fmla="*/ 78 h 192"/>
                <a:gd name="T20" fmla="*/ 91 w 439"/>
                <a:gd name="T21" fmla="*/ 74 h 192"/>
                <a:gd name="T22" fmla="*/ 100 w 439"/>
                <a:gd name="T23" fmla="*/ 85 h 192"/>
                <a:gd name="T24" fmla="*/ 118 w 439"/>
                <a:gd name="T25" fmla="*/ 67 h 192"/>
                <a:gd name="T26" fmla="*/ 98 w 439"/>
                <a:gd name="T27" fmla="*/ 52 h 192"/>
                <a:gd name="T28" fmla="*/ 154 w 439"/>
                <a:gd name="T29" fmla="*/ 58 h 192"/>
                <a:gd name="T30" fmla="*/ 178 w 439"/>
                <a:gd name="T31" fmla="*/ 78 h 192"/>
                <a:gd name="T32" fmla="*/ 154 w 439"/>
                <a:gd name="T33" fmla="*/ 87 h 192"/>
                <a:gd name="T34" fmla="*/ 156 w 439"/>
                <a:gd name="T35" fmla="*/ 103 h 192"/>
                <a:gd name="T36" fmla="*/ 118 w 439"/>
                <a:gd name="T37" fmla="*/ 118 h 192"/>
                <a:gd name="T38" fmla="*/ 98 w 439"/>
                <a:gd name="T39" fmla="*/ 127 h 192"/>
                <a:gd name="T40" fmla="*/ 98 w 439"/>
                <a:gd name="T41" fmla="*/ 143 h 192"/>
                <a:gd name="T42" fmla="*/ 100 w 439"/>
                <a:gd name="T43" fmla="*/ 167 h 192"/>
                <a:gd name="T44" fmla="*/ 98 w 439"/>
                <a:gd name="T45" fmla="*/ 172 h 192"/>
                <a:gd name="T46" fmla="*/ 163 w 439"/>
                <a:gd name="T47" fmla="*/ 181 h 192"/>
                <a:gd name="T48" fmla="*/ 158 w 439"/>
                <a:gd name="T49" fmla="*/ 156 h 192"/>
                <a:gd name="T50" fmla="*/ 200 w 439"/>
                <a:gd name="T51" fmla="*/ 158 h 192"/>
                <a:gd name="T52" fmla="*/ 167 w 439"/>
                <a:gd name="T53" fmla="*/ 154 h 192"/>
                <a:gd name="T54" fmla="*/ 200 w 439"/>
                <a:gd name="T55" fmla="*/ 172 h 192"/>
                <a:gd name="T56" fmla="*/ 189 w 439"/>
                <a:gd name="T57" fmla="*/ 190 h 192"/>
                <a:gd name="T58" fmla="*/ 250 w 439"/>
                <a:gd name="T59" fmla="*/ 176 h 192"/>
                <a:gd name="T60" fmla="*/ 276 w 439"/>
                <a:gd name="T61" fmla="*/ 167 h 192"/>
                <a:gd name="T62" fmla="*/ 301 w 439"/>
                <a:gd name="T63" fmla="*/ 165 h 192"/>
                <a:gd name="T64" fmla="*/ 328 w 439"/>
                <a:gd name="T65" fmla="*/ 129 h 192"/>
                <a:gd name="T66" fmla="*/ 361 w 439"/>
                <a:gd name="T67" fmla="*/ 101 h 192"/>
                <a:gd name="T68" fmla="*/ 365 w 439"/>
                <a:gd name="T69" fmla="*/ 96 h 192"/>
                <a:gd name="T70" fmla="*/ 381 w 439"/>
                <a:gd name="T71" fmla="*/ 92 h 192"/>
                <a:gd name="T72" fmla="*/ 397 w 439"/>
                <a:gd name="T73" fmla="*/ 80 h 192"/>
                <a:gd name="T74" fmla="*/ 428 w 439"/>
                <a:gd name="T75" fmla="*/ 72 h 192"/>
                <a:gd name="T76" fmla="*/ 421 w 439"/>
                <a:gd name="T77" fmla="*/ 69 h 192"/>
                <a:gd name="T78" fmla="*/ 423 w 439"/>
                <a:gd name="T79" fmla="*/ 60 h 192"/>
                <a:gd name="T80" fmla="*/ 401 w 439"/>
                <a:gd name="T81" fmla="*/ 58 h 192"/>
                <a:gd name="T82" fmla="*/ 361 w 439"/>
                <a:gd name="T83" fmla="*/ 49 h 192"/>
                <a:gd name="T84" fmla="*/ 368 w 439"/>
                <a:gd name="T85" fmla="*/ 40 h 192"/>
                <a:gd name="T86" fmla="*/ 356 w 439"/>
                <a:gd name="T87" fmla="*/ 20 h 192"/>
                <a:gd name="T88" fmla="*/ 254 w 439"/>
                <a:gd name="T89" fmla="*/ 16 h 192"/>
                <a:gd name="T90" fmla="*/ 261 w 439"/>
                <a:gd name="T91" fmla="*/ 0 h 192"/>
                <a:gd name="T92" fmla="*/ 218 w 439"/>
                <a:gd name="T93" fmla="*/ 3 h 192"/>
                <a:gd name="T94" fmla="*/ 172 w 439"/>
                <a:gd name="T95" fmla="*/ 7 h 192"/>
                <a:gd name="T96" fmla="*/ 131 w 439"/>
                <a:gd name="T97" fmla="*/ 18 h 192"/>
                <a:gd name="T98" fmla="*/ 134 w 439"/>
                <a:gd name="T99" fmla="*/ 23 h 192"/>
                <a:gd name="T100" fmla="*/ 100 w 439"/>
                <a:gd name="T101" fmla="*/ 2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39" h="192">
                  <a:moveTo>
                    <a:pt x="87" y="29"/>
                  </a:moveTo>
                  <a:lnTo>
                    <a:pt x="80" y="32"/>
                  </a:lnTo>
                  <a:lnTo>
                    <a:pt x="71" y="29"/>
                  </a:lnTo>
                  <a:lnTo>
                    <a:pt x="73" y="27"/>
                  </a:lnTo>
                  <a:lnTo>
                    <a:pt x="65" y="23"/>
                  </a:lnTo>
                  <a:lnTo>
                    <a:pt x="62" y="25"/>
                  </a:lnTo>
                  <a:lnTo>
                    <a:pt x="58" y="23"/>
                  </a:lnTo>
                  <a:lnTo>
                    <a:pt x="51" y="29"/>
                  </a:lnTo>
                  <a:lnTo>
                    <a:pt x="44" y="29"/>
                  </a:lnTo>
                  <a:lnTo>
                    <a:pt x="56" y="34"/>
                  </a:lnTo>
                  <a:lnTo>
                    <a:pt x="56" y="40"/>
                  </a:lnTo>
                  <a:lnTo>
                    <a:pt x="42" y="34"/>
                  </a:lnTo>
                  <a:lnTo>
                    <a:pt x="27" y="36"/>
                  </a:lnTo>
                  <a:lnTo>
                    <a:pt x="24" y="34"/>
                  </a:lnTo>
                  <a:lnTo>
                    <a:pt x="13" y="34"/>
                  </a:lnTo>
                  <a:lnTo>
                    <a:pt x="7" y="34"/>
                  </a:lnTo>
                  <a:lnTo>
                    <a:pt x="4" y="36"/>
                  </a:lnTo>
                  <a:lnTo>
                    <a:pt x="7" y="40"/>
                  </a:lnTo>
                  <a:lnTo>
                    <a:pt x="0" y="45"/>
                  </a:lnTo>
                  <a:lnTo>
                    <a:pt x="9" y="45"/>
                  </a:lnTo>
                  <a:lnTo>
                    <a:pt x="20" y="52"/>
                  </a:lnTo>
                  <a:lnTo>
                    <a:pt x="29" y="49"/>
                  </a:lnTo>
                  <a:lnTo>
                    <a:pt x="36" y="49"/>
                  </a:lnTo>
                  <a:lnTo>
                    <a:pt x="29" y="54"/>
                  </a:lnTo>
                  <a:lnTo>
                    <a:pt x="33" y="56"/>
                  </a:lnTo>
                  <a:lnTo>
                    <a:pt x="44" y="54"/>
                  </a:lnTo>
                  <a:lnTo>
                    <a:pt x="47" y="56"/>
                  </a:lnTo>
                  <a:lnTo>
                    <a:pt x="58" y="56"/>
                  </a:lnTo>
                  <a:lnTo>
                    <a:pt x="65" y="60"/>
                  </a:lnTo>
                  <a:lnTo>
                    <a:pt x="60" y="65"/>
                  </a:lnTo>
                  <a:lnTo>
                    <a:pt x="65" y="67"/>
                  </a:lnTo>
                  <a:lnTo>
                    <a:pt x="73" y="69"/>
                  </a:lnTo>
                  <a:lnTo>
                    <a:pt x="56" y="67"/>
                  </a:lnTo>
                  <a:lnTo>
                    <a:pt x="47" y="69"/>
                  </a:lnTo>
                  <a:lnTo>
                    <a:pt x="36" y="67"/>
                  </a:lnTo>
                  <a:lnTo>
                    <a:pt x="38" y="67"/>
                  </a:lnTo>
                  <a:lnTo>
                    <a:pt x="36" y="65"/>
                  </a:lnTo>
                  <a:lnTo>
                    <a:pt x="40" y="65"/>
                  </a:lnTo>
                  <a:lnTo>
                    <a:pt x="44" y="60"/>
                  </a:lnTo>
                  <a:lnTo>
                    <a:pt x="36" y="58"/>
                  </a:lnTo>
                  <a:lnTo>
                    <a:pt x="31" y="58"/>
                  </a:lnTo>
                  <a:lnTo>
                    <a:pt x="27" y="54"/>
                  </a:lnTo>
                  <a:lnTo>
                    <a:pt x="20" y="54"/>
                  </a:lnTo>
                  <a:lnTo>
                    <a:pt x="7" y="60"/>
                  </a:lnTo>
                  <a:lnTo>
                    <a:pt x="18" y="67"/>
                  </a:lnTo>
                  <a:lnTo>
                    <a:pt x="27" y="72"/>
                  </a:lnTo>
                  <a:lnTo>
                    <a:pt x="31" y="69"/>
                  </a:lnTo>
                  <a:lnTo>
                    <a:pt x="36" y="72"/>
                  </a:lnTo>
                  <a:lnTo>
                    <a:pt x="33" y="72"/>
                  </a:lnTo>
                  <a:lnTo>
                    <a:pt x="47" y="78"/>
                  </a:lnTo>
                  <a:lnTo>
                    <a:pt x="27" y="87"/>
                  </a:lnTo>
                  <a:lnTo>
                    <a:pt x="49" y="83"/>
                  </a:lnTo>
                  <a:lnTo>
                    <a:pt x="67" y="74"/>
                  </a:lnTo>
                  <a:lnTo>
                    <a:pt x="76" y="74"/>
                  </a:lnTo>
                  <a:lnTo>
                    <a:pt x="91" y="74"/>
                  </a:lnTo>
                  <a:lnTo>
                    <a:pt x="105" y="74"/>
                  </a:lnTo>
                  <a:lnTo>
                    <a:pt x="109" y="78"/>
                  </a:lnTo>
                  <a:lnTo>
                    <a:pt x="98" y="80"/>
                  </a:lnTo>
                  <a:lnTo>
                    <a:pt x="94" y="83"/>
                  </a:lnTo>
                  <a:lnTo>
                    <a:pt x="100" y="85"/>
                  </a:lnTo>
                  <a:lnTo>
                    <a:pt x="109" y="85"/>
                  </a:lnTo>
                  <a:lnTo>
                    <a:pt x="129" y="80"/>
                  </a:lnTo>
                  <a:lnTo>
                    <a:pt x="143" y="76"/>
                  </a:lnTo>
                  <a:lnTo>
                    <a:pt x="136" y="69"/>
                  </a:lnTo>
                  <a:lnTo>
                    <a:pt x="118" y="67"/>
                  </a:lnTo>
                  <a:lnTo>
                    <a:pt x="100" y="72"/>
                  </a:lnTo>
                  <a:lnTo>
                    <a:pt x="89" y="67"/>
                  </a:lnTo>
                  <a:lnTo>
                    <a:pt x="105" y="67"/>
                  </a:lnTo>
                  <a:lnTo>
                    <a:pt x="114" y="60"/>
                  </a:lnTo>
                  <a:lnTo>
                    <a:pt x="98" y="52"/>
                  </a:lnTo>
                  <a:lnTo>
                    <a:pt x="118" y="47"/>
                  </a:lnTo>
                  <a:lnTo>
                    <a:pt x="127" y="52"/>
                  </a:lnTo>
                  <a:lnTo>
                    <a:pt x="147" y="45"/>
                  </a:lnTo>
                  <a:lnTo>
                    <a:pt x="143" y="49"/>
                  </a:lnTo>
                  <a:lnTo>
                    <a:pt x="154" y="58"/>
                  </a:lnTo>
                  <a:lnTo>
                    <a:pt x="149" y="60"/>
                  </a:lnTo>
                  <a:lnTo>
                    <a:pt x="151" y="65"/>
                  </a:lnTo>
                  <a:lnTo>
                    <a:pt x="172" y="72"/>
                  </a:lnTo>
                  <a:lnTo>
                    <a:pt x="180" y="74"/>
                  </a:lnTo>
                  <a:lnTo>
                    <a:pt x="178" y="78"/>
                  </a:lnTo>
                  <a:lnTo>
                    <a:pt x="178" y="80"/>
                  </a:lnTo>
                  <a:lnTo>
                    <a:pt x="143" y="87"/>
                  </a:lnTo>
                  <a:lnTo>
                    <a:pt x="143" y="92"/>
                  </a:lnTo>
                  <a:lnTo>
                    <a:pt x="149" y="92"/>
                  </a:lnTo>
                  <a:lnTo>
                    <a:pt x="154" y="87"/>
                  </a:lnTo>
                  <a:lnTo>
                    <a:pt x="189" y="85"/>
                  </a:lnTo>
                  <a:lnTo>
                    <a:pt x="169" y="94"/>
                  </a:lnTo>
                  <a:lnTo>
                    <a:pt x="172" y="94"/>
                  </a:lnTo>
                  <a:lnTo>
                    <a:pt x="172" y="98"/>
                  </a:lnTo>
                  <a:lnTo>
                    <a:pt x="156" y="103"/>
                  </a:lnTo>
                  <a:lnTo>
                    <a:pt x="151" y="105"/>
                  </a:lnTo>
                  <a:lnTo>
                    <a:pt x="156" y="107"/>
                  </a:lnTo>
                  <a:lnTo>
                    <a:pt x="134" y="112"/>
                  </a:lnTo>
                  <a:lnTo>
                    <a:pt x="127" y="118"/>
                  </a:lnTo>
                  <a:lnTo>
                    <a:pt x="118" y="118"/>
                  </a:lnTo>
                  <a:lnTo>
                    <a:pt x="114" y="118"/>
                  </a:lnTo>
                  <a:lnTo>
                    <a:pt x="114" y="118"/>
                  </a:lnTo>
                  <a:lnTo>
                    <a:pt x="98" y="121"/>
                  </a:lnTo>
                  <a:lnTo>
                    <a:pt x="100" y="121"/>
                  </a:lnTo>
                  <a:lnTo>
                    <a:pt x="98" y="127"/>
                  </a:lnTo>
                  <a:lnTo>
                    <a:pt x="100" y="132"/>
                  </a:lnTo>
                  <a:lnTo>
                    <a:pt x="105" y="136"/>
                  </a:lnTo>
                  <a:lnTo>
                    <a:pt x="98" y="136"/>
                  </a:lnTo>
                  <a:lnTo>
                    <a:pt x="94" y="141"/>
                  </a:lnTo>
                  <a:lnTo>
                    <a:pt x="98" y="143"/>
                  </a:lnTo>
                  <a:lnTo>
                    <a:pt x="107" y="145"/>
                  </a:lnTo>
                  <a:lnTo>
                    <a:pt x="118" y="149"/>
                  </a:lnTo>
                  <a:lnTo>
                    <a:pt x="120" y="154"/>
                  </a:lnTo>
                  <a:lnTo>
                    <a:pt x="109" y="165"/>
                  </a:lnTo>
                  <a:lnTo>
                    <a:pt x="100" y="167"/>
                  </a:lnTo>
                  <a:lnTo>
                    <a:pt x="89" y="163"/>
                  </a:lnTo>
                  <a:lnTo>
                    <a:pt x="80" y="165"/>
                  </a:lnTo>
                  <a:lnTo>
                    <a:pt x="98" y="172"/>
                  </a:lnTo>
                  <a:lnTo>
                    <a:pt x="94" y="172"/>
                  </a:lnTo>
                  <a:lnTo>
                    <a:pt x="98" y="172"/>
                  </a:lnTo>
                  <a:lnTo>
                    <a:pt x="98" y="174"/>
                  </a:lnTo>
                  <a:lnTo>
                    <a:pt x="109" y="174"/>
                  </a:lnTo>
                  <a:lnTo>
                    <a:pt x="147" y="178"/>
                  </a:lnTo>
                  <a:lnTo>
                    <a:pt x="147" y="181"/>
                  </a:lnTo>
                  <a:lnTo>
                    <a:pt x="163" y="181"/>
                  </a:lnTo>
                  <a:lnTo>
                    <a:pt x="172" y="181"/>
                  </a:lnTo>
                  <a:lnTo>
                    <a:pt x="174" y="176"/>
                  </a:lnTo>
                  <a:lnTo>
                    <a:pt x="163" y="172"/>
                  </a:lnTo>
                  <a:lnTo>
                    <a:pt x="151" y="161"/>
                  </a:lnTo>
                  <a:lnTo>
                    <a:pt x="158" y="156"/>
                  </a:lnTo>
                  <a:lnTo>
                    <a:pt x="169" y="152"/>
                  </a:lnTo>
                  <a:lnTo>
                    <a:pt x="178" y="147"/>
                  </a:lnTo>
                  <a:lnTo>
                    <a:pt x="185" y="145"/>
                  </a:lnTo>
                  <a:lnTo>
                    <a:pt x="207" y="149"/>
                  </a:lnTo>
                  <a:lnTo>
                    <a:pt x="200" y="158"/>
                  </a:lnTo>
                  <a:lnTo>
                    <a:pt x="189" y="156"/>
                  </a:lnTo>
                  <a:lnTo>
                    <a:pt x="189" y="154"/>
                  </a:lnTo>
                  <a:lnTo>
                    <a:pt x="183" y="152"/>
                  </a:lnTo>
                  <a:lnTo>
                    <a:pt x="176" y="152"/>
                  </a:lnTo>
                  <a:lnTo>
                    <a:pt x="167" y="154"/>
                  </a:lnTo>
                  <a:lnTo>
                    <a:pt x="178" y="158"/>
                  </a:lnTo>
                  <a:lnTo>
                    <a:pt x="185" y="158"/>
                  </a:lnTo>
                  <a:lnTo>
                    <a:pt x="183" y="163"/>
                  </a:lnTo>
                  <a:lnTo>
                    <a:pt x="194" y="167"/>
                  </a:lnTo>
                  <a:lnTo>
                    <a:pt x="200" y="172"/>
                  </a:lnTo>
                  <a:lnTo>
                    <a:pt x="189" y="183"/>
                  </a:lnTo>
                  <a:lnTo>
                    <a:pt x="174" y="187"/>
                  </a:lnTo>
                  <a:lnTo>
                    <a:pt x="178" y="190"/>
                  </a:lnTo>
                  <a:lnTo>
                    <a:pt x="172" y="192"/>
                  </a:lnTo>
                  <a:lnTo>
                    <a:pt x="189" y="190"/>
                  </a:lnTo>
                  <a:lnTo>
                    <a:pt x="229" y="185"/>
                  </a:lnTo>
                  <a:lnTo>
                    <a:pt x="238" y="178"/>
                  </a:lnTo>
                  <a:lnTo>
                    <a:pt x="261" y="176"/>
                  </a:lnTo>
                  <a:lnTo>
                    <a:pt x="261" y="174"/>
                  </a:lnTo>
                  <a:lnTo>
                    <a:pt x="250" y="176"/>
                  </a:lnTo>
                  <a:lnTo>
                    <a:pt x="254" y="172"/>
                  </a:lnTo>
                  <a:lnTo>
                    <a:pt x="238" y="169"/>
                  </a:lnTo>
                  <a:lnTo>
                    <a:pt x="243" y="165"/>
                  </a:lnTo>
                  <a:lnTo>
                    <a:pt x="258" y="163"/>
                  </a:lnTo>
                  <a:lnTo>
                    <a:pt x="276" y="167"/>
                  </a:lnTo>
                  <a:lnTo>
                    <a:pt x="281" y="169"/>
                  </a:lnTo>
                  <a:lnTo>
                    <a:pt x="290" y="169"/>
                  </a:lnTo>
                  <a:lnTo>
                    <a:pt x="294" y="172"/>
                  </a:lnTo>
                  <a:lnTo>
                    <a:pt x="305" y="165"/>
                  </a:lnTo>
                  <a:lnTo>
                    <a:pt x="301" y="165"/>
                  </a:lnTo>
                  <a:lnTo>
                    <a:pt x="307" y="158"/>
                  </a:lnTo>
                  <a:lnTo>
                    <a:pt x="321" y="154"/>
                  </a:lnTo>
                  <a:lnTo>
                    <a:pt x="325" y="143"/>
                  </a:lnTo>
                  <a:lnTo>
                    <a:pt x="321" y="138"/>
                  </a:lnTo>
                  <a:lnTo>
                    <a:pt x="328" y="129"/>
                  </a:lnTo>
                  <a:lnTo>
                    <a:pt x="336" y="125"/>
                  </a:lnTo>
                  <a:lnTo>
                    <a:pt x="361" y="103"/>
                  </a:lnTo>
                  <a:lnTo>
                    <a:pt x="365" y="103"/>
                  </a:lnTo>
                  <a:lnTo>
                    <a:pt x="365" y="101"/>
                  </a:lnTo>
                  <a:lnTo>
                    <a:pt x="361" y="101"/>
                  </a:lnTo>
                  <a:lnTo>
                    <a:pt x="363" y="98"/>
                  </a:lnTo>
                  <a:lnTo>
                    <a:pt x="370" y="98"/>
                  </a:lnTo>
                  <a:lnTo>
                    <a:pt x="372" y="98"/>
                  </a:lnTo>
                  <a:lnTo>
                    <a:pt x="372" y="96"/>
                  </a:lnTo>
                  <a:lnTo>
                    <a:pt x="365" y="96"/>
                  </a:lnTo>
                  <a:lnTo>
                    <a:pt x="368" y="94"/>
                  </a:lnTo>
                  <a:lnTo>
                    <a:pt x="365" y="92"/>
                  </a:lnTo>
                  <a:lnTo>
                    <a:pt x="372" y="92"/>
                  </a:lnTo>
                  <a:lnTo>
                    <a:pt x="374" y="92"/>
                  </a:lnTo>
                  <a:lnTo>
                    <a:pt x="381" y="92"/>
                  </a:lnTo>
                  <a:lnTo>
                    <a:pt x="381" y="87"/>
                  </a:lnTo>
                  <a:lnTo>
                    <a:pt x="392" y="85"/>
                  </a:lnTo>
                  <a:lnTo>
                    <a:pt x="397" y="85"/>
                  </a:lnTo>
                  <a:lnTo>
                    <a:pt x="403" y="83"/>
                  </a:lnTo>
                  <a:lnTo>
                    <a:pt x="397" y="80"/>
                  </a:lnTo>
                  <a:lnTo>
                    <a:pt x="423" y="76"/>
                  </a:lnTo>
                  <a:lnTo>
                    <a:pt x="421" y="74"/>
                  </a:lnTo>
                  <a:lnTo>
                    <a:pt x="417" y="76"/>
                  </a:lnTo>
                  <a:lnTo>
                    <a:pt x="417" y="74"/>
                  </a:lnTo>
                  <a:lnTo>
                    <a:pt x="428" y="72"/>
                  </a:lnTo>
                  <a:lnTo>
                    <a:pt x="439" y="69"/>
                  </a:lnTo>
                  <a:lnTo>
                    <a:pt x="432" y="67"/>
                  </a:lnTo>
                  <a:lnTo>
                    <a:pt x="426" y="69"/>
                  </a:lnTo>
                  <a:lnTo>
                    <a:pt x="423" y="67"/>
                  </a:lnTo>
                  <a:lnTo>
                    <a:pt x="421" y="69"/>
                  </a:lnTo>
                  <a:lnTo>
                    <a:pt x="419" y="67"/>
                  </a:lnTo>
                  <a:lnTo>
                    <a:pt x="406" y="67"/>
                  </a:lnTo>
                  <a:lnTo>
                    <a:pt x="412" y="63"/>
                  </a:lnTo>
                  <a:lnTo>
                    <a:pt x="428" y="60"/>
                  </a:lnTo>
                  <a:lnTo>
                    <a:pt x="423" y="60"/>
                  </a:lnTo>
                  <a:lnTo>
                    <a:pt x="421" y="60"/>
                  </a:lnTo>
                  <a:lnTo>
                    <a:pt x="414" y="60"/>
                  </a:lnTo>
                  <a:lnTo>
                    <a:pt x="403" y="60"/>
                  </a:lnTo>
                  <a:lnTo>
                    <a:pt x="406" y="56"/>
                  </a:lnTo>
                  <a:lnTo>
                    <a:pt x="401" y="58"/>
                  </a:lnTo>
                  <a:lnTo>
                    <a:pt x="392" y="56"/>
                  </a:lnTo>
                  <a:lnTo>
                    <a:pt x="410" y="47"/>
                  </a:lnTo>
                  <a:lnTo>
                    <a:pt x="394" y="49"/>
                  </a:lnTo>
                  <a:lnTo>
                    <a:pt x="370" y="47"/>
                  </a:lnTo>
                  <a:lnTo>
                    <a:pt x="361" y="49"/>
                  </a:lnTo>
                  <a:lnTo>
                    <a:pt x="341" y="47"/>
                  </a:lnTo>
                  <a:lnTo>
                    <a:pt x="341" y="45"/>
                  </a:lnTo>
                  <a:lnTo>
                    <a:pt x="345" y="40"/>
                  </a:lnTo>
                  <a:lnTo>
                    <a:pt x="354" y="43"/>
                  </a:lnTo>
                  <a:lnTo>
                    <a:pt x="368" y="40"/>
                  </a:lnTo>
                  <a:lnTo>
                    <a:pt x="365" y="38"/>
                  </a:lnTo>
                  <a:lnTo>
                    <a:pt x="377" y="38"/>
                  </a:lnTo>
                  <a:lnTo>
                    <a:pt x="385" y="29"/>
                  </a:lnTo>
                  <a:lnTo>
                    <a:pt x="377" y="25"/>
                  </a:lnTo>
                  <a:lnTo>
                    <a:pt x="356" y="20"/>
                  </a:lnTo>
                  <a:lnTo>
                    <a:pt x="356" y="20"/>
                  </a:lnTo>
                  <a:lnTo>
                    <a:pt x="345" y="20"/>
                  </a:lnTo>
                  <a:lnTo>
                    <a:pt x="330" y="27"/>
                  </a:lnTo>
                  <a:lnTo>
                    <a:pt x="272" y="23"/>
                  </a:lnTo>
                  <a:lnTo>
                    <a:pt x="254" y="16"/>
                  </a:lnTo>
                  <a:lnTo>
                    <a:pt x="256" y="12"/>
                  </a:lnTo>
                  <a:lnTo>
                    <a:pt x="247" y="9"/>
                  </a:lnTo>
                  <a:lnTo>
                    <a:pt x="254" y="9"/>
                  </a:lnTo>
                  <a:lnTo>
                    <a:pt x="261" y="3"/>
                  </a:lnTo>
                  <a:lnTo>
                    <a:pt x="261" y="0"/>
                  </a:lnTo>
                  <a:lnTo>
                    <a:pt x="247" y="3"/>
                  </a:lnTo>
                  <a:lnTo>
                    <a:pt x="247" y="5"/>
                  </a:lnTo>
                  <a:lnTo>
                    <a:pt x="227" y="5"/>
                  </a:lnTo>
                  <a:lnTo>
                    <a:pt x="216" y="5"/>
                  </a:lnTo>
                  <a:lnTo>
                    <a:pt x="218" y="3"/>
                  </a:lnTo>
                  <a:lnTo>
                    <a:pt x="209" y="0"/>
                  </a:lnTo>
                  <a:lnTo>
                    <a:pt x="189" y="5"/>
                  </a:lnTo>
                  <a:lnTo>
                    <a:pt x="178" y="5"/>
                  </a:lnTo>
                  <a:lnTo>
                    <a:pt x="174" y="7"/>
                  </a:lnTo>
                  <a:lnTo>
                    <a:pt x="172" y="7"/>
                  </a:lnTo>
                  <a:lnTo>
                    <a:pt x="163" y="9"/>
                  </a:lnTo>
                  <a:lnTo>
                    <a:pt x="167" y="14"/>
                  </a:lnTo>
                  <a:lnTo>
                    <a:pt x="156" y="16"/>
                  </a:lnTo>
                  <a:lnTo>
                    <a:pt x="145" y="18"/>
                  </a:lnTo>
                  <a:lnTo>
                    <a:pt x="131" y="18"/>
                  </a:lnTo>
                  <a:lnTo>
                    <a:pt x="145" y="20"/>
                  </a:lnTo>
                  <a:lnTo>
                    <a:pt x="158" y="18"/>
                  </a:lnTo>
                  <a:lnTo>
                    <a:pt x="158" y="18"/>
                  </a:lnTo>
                  <a:lnTo>
                    <a:pt x="151" y="23"/>
                  </a:lnTo>
                  <a:lnTo>
                    <a:pt x="134" y="23"/>
                  </a:lnTo>
                  <a:lnTo>
                    <a:pt x="120" y="18"/>
                  </a:lnTo>
                  <a:lnTo>
                    <a:pt x="111" y="20"/>
                  </a:lnTo>
                  <a:lnTo>
                    <a:pt x="109" y="23"/>
                  </a:lnTo>
                  <a:lnTo>
                    <a:pt x="100" y="20"/>
                  </a:lnTo>
                  <a:lnTo>
                    <a:pt x="100" y="23"/>
                  </a:lnTo>
                  <a:lnTo>
                    <a:pt x="105" y="25"/>
                  </a:lnTo>
                  <a:lnTo>
                    <a:pt x="114" y="25"/>
                  </a:lnTo>
                  <a:lnTo>
                    <a:pt x="87" y="29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98" name="Freeform 223"/>
            <p:cNvSpPr>
              <a:spLocks/>
            </p:cNvSpPr>
            <p:nvPr/>
          </p:nvSpPr>
          <p:spPr bwMode="auto">
            <a:xfrm>
              <a:off x="2253345" y="3958630"/>
              <a:ext cx="620097" cy="132346"/>
            </a:xfrm>
            <a:custGeom>
              <a:avLst/>
              <a:gdLst>
                <a:gd name="T0" fmla="*/ 94 w 475"/>
                <a:gd name="T1" fmla="*/ 89 h 105"/>
                <a:gd name="T2" fmla="*/ 76 w 475"/>
                <a:gd name="T3" fmla="*/ 94 h 105"/>
                <a:gd name="T4" fmla="*/ 76 w 475"/>
                <a:gd name="T5" fmla="*/ 85 h 105"/>
                <a:gd name="T6" fmla="*/ 63 w 475"/>
                <a:gd name="T7" fmla="*/ 83 h 105"/>
                <a:gd name="T8" fmla="*/ 80 w 475"/>
                <a:gd name="T9" fmla="*/ 78 h 105"/>
                <a:gd name="T10" fmla="*/ 65 w 475"/>
                <a:gd name="T11" fmla="*/ 74 h 105"/>
                <a:gd name="T12" fmla="*/ 87 w 475"/>
                <a:gd name="T13" fmla="*/ 72 h 105"/>
                <a:gd name="T14" fmla="*/ 85 w 475"/>
                <a:gd name="T15" fmla="*/ 67 h 105"/>
                <a:gd name="T16" fmla="*/ 60 w 475"/>
                <a:gd name="T17" fmla="*/ 65 h 105"/>
                <a:gd name="T18" fmla="*/ 65 w 475"/>
                <a:gd name="T19" fmla="*/ 60 h 105"/>
                <a:gd name="T20" fmla="*/ 60 w 475"/>
                <a:gd name="T21" fmla="*/ 56 h 105"/>
                <a:gd name="T22" fmla="*/ 0 w 475"/>
                <a:gd name="T23" fmla="*/ 63 h 105"/>
                <a:gd name="T24" fmla="*/ 40 w 475"/>
                <a:gd name="T25" fmla="*/ 56 h 105"/>
                <a:gd name="T26" fmla="*/ 116 w 475"/>
                <a:gd name="T27" fmla="*/ 40 h 105"/>
                <a:gd name="T28" fmla="*/ 116 w 475"/>
                <a:gd name="T29" fmla="*/ 29 h 105"/>
                <a:gd name="T30" fmla="*/ 158 w 475"/>
                <a:gd name="T31" fmla="*/ 18 h 105"/>
                <a:gd name="T32" fmla="*/ 163 w 475"/>
                <a:gd name="T33" fmla="*/ 16 h 105"/>
                <a:gd name="T34" fmla="*/ 192 w 475"/>
                <a:gd name="T35" fmla="*/ 27 h 105"/>
                <a:gd name="T36" fmla="*/ 283 w 475"/>
                <a:gd name="T37" fmla="*/ 20 h 105"/>
                <a:gd name="T38" fmla="*/ 294 w 475"/>
                <a:gd name="T39" fmla="*/ 9 h 105"/>
                <a:gd name="T40" fmla="*/ 337 w 475"/>
                <a:gd name="T41" fmla="*/ 0 h 105"/>
                <a:gd name="T42" fmla="*/ 375 w 475"/>
                <a:gd name="T43" fmla="*/ 3 h 105"/>
                <a:gd name="T44" fmla="*/ 384 w 475"/>
                <a:gd name="T45" fmla="*/ 3 h 105"/>
                <a:gd name="T46" fmla="*/ 417 w 475"/>
                <a:gd name="T47" fmla="*/ 9 h 105"/>
                <a:gd name="T48" fmla="*/ 448 w 475"/>
                <a:gd name="T49" fmla="*/ 14 h 105"/>
                <a:gd name="T50" fmla="*/ 446 w 475"/>
                <a:gd name="T51" fmla="*/ 20 h 105"/>
                <a:gd name="T52" fmla="*/ 455 w 475"/>
                <a:gd name="T53" fmla="*/ 27 h 105"/>
                <a:gd name="T54" fmla="*/ 464 w 475"/>
                <a:gd name="T55" fmla="*/ 34 h 105"/>
                <a:gd name="T56" fmla="*/ 466 w 475"/>
                <a:gd name="T57" fmla="*/ 36 h 105"/>
                <a:gd name="T58" fmla="*/ 444 w 475"/>
                <a:gd name="T59" fmla="*/ 43 h 105"/>
                <a:gd name="T60" fmla="*/ 408 w 475"/>
                <a:gd name="T61" fmla="*/ 52 h 105"/>
                <a:gd name="T62" fmla="*/ 392 w 475"/>
                <a:gd name="T63" fmla="*/ 56 h 105"/>
                <a:gd name="T64" fmla="*/ 348 w 475"/>
                <a:gd name="T65" fmla="*/ 63 h 105"/>
                <a:gd name="T66" fmla="*/ 288 w 475"/>
                <a:gd name="T67" fmla="*/ 56 h 105"/>
                <a:gd name="T68" fmla="*/ 265 w 475"/>
                <a:gd name="T69" fmla="*/ 58 h 105"/>
                <a:gd name="T70" fmla="*/ 248 w 475"/>
                <a:gd name="T71" fmla="*/ 60 h 105"/>
                <a:gd name="T72" fmla="*/ 205 w 475"/>
                <a:gd name="T73" fmla="*/ 67 h 105"/>
                <a:gd name="T74" fmla="*/ 203 w 475"/>
                <a:gd name="T75" fmla="*/ 78 h 105"/>
                <a:gd name="T76" fmla="*/ 181 w 475"/>
                <a:gd name="T77" fmla="*/ 85 h 105"/>
                <a:gd name="T78" fmla="*/ 158 w 475"/>
                <a:gd name="T79" fmla="*/ 96 h 105"/>
                <a:gd name="T80" fmla="*/ 158 w 475"/>
                <a:gd name="T81" fmla="*/ 103 h 105"/>
                <a:gd name="T82" fmla="*/ 138 w 475"/>
                <a:gd name="T83" fmla="*/ 103 h 105"/>
                <a:gd name="T84" fmla="*/ 101 w 475"/>
                <a:gd name="T85" fmla="*/ 103 h 105"/>
                <a:gd name="T86" fmla="*/ 116 w 475"/>
                <a:gd name="T87" fmla="*/ 92 h 105"/>
                <a:gd name="T88" fmla="*/ 112 w 475"/>
                <a:gd name="T89" fmla="*/ 8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5" h="105">
                  <a:moveTo>
                    <a:pt x="105" y="92"/>
                  </a:moveTo>
                  <a:lnTo>
                    <a:pt x="94" y="92"/>
                  </a:lnTo>
                  <a:lnTo>
                    <a:pt x="94" y="89"/>
                  </a:lnTo>
                  <a:lnTo>
                    <a:pt x="85" y="89"/>
                  </a:lnTo>
                  <a:lnTo>
                    <a:pt x="83" y="92"/>
                  </a:lnTo>
                  <a:lnTo>
                    <a:pt x="76" y="94"/>
                  </a:lnTo>
                  <a:lnTo>
                    <a:pt x="78" y="87"/>
                  </a:lnTo>
                  <a:lnTo>
                    <a:pt x="87" y="89"/>
                  </a:lnTo>
                  <a:lnTo>
                    <a:pt x="76" y="85"/>
                  </a:lnTo>
                  <a:lnTo>
                    <a:pt x="65" y="85"/>
                  </a:lnTo>
                  <a:lnTo>
                    <a:pt x="58" y="85"/>
                  </a:lnTo>
                  <a:lnTo>
                    <a:pt x="63" y="83"/>
                  </a:lnTo>
                  <a:lnTo>
                    <a:pt x="76" y="83"/>
                  </a:lnTo>
                  <a:lnTo>
                    <a:pt x="72" y="78"/>
                  </a:lnTo>
                  <a:lnTo>
                    <a:pt x="80" y="78"/>
                  </a:lnTo>
                  <a:lnTo>
                    <a:pt x="67" y="76"/>
                  </a:lnTo>
                  <a:lnTo>
                    <a:pt x="72" y="76"/>
                  </a:lnTo>
                  <a:lnTo>
                    <a:pt x="65" y="74"/>
                  </a:lnTo>
                  <a:lnTo>
                    <a:pt x="63" y="74"/>
                  </a:lnTo>
                  <a:lnTo>
                    <a:pt x="78" y="74"/>
                  </a:lnTo>
                  <a:lnTo>
                    <a:pt x="87" y="72"/>
                  </a:lnTo>
                  <a:lnTo>
                    <a:pt x="85" y="69"/>
                  </a:lnTo>
                  <a:lnTo>
                    <a:pt x="76" y="69"/>
                  </a:lnTo>
                  <a:lnTo>
                    <a:pt x="85" y="67"/>
                  </a:lnTo>
                  <a:lnTo>
                    <a:pt x="72" y="67"/>
                  </a:lnTo>
                  <a:lnTo>
                    <a:pt x="67" y="67"/>
                  </a:lnTo>
                  <a:lnTo>
                    <a:pt x="60" y="65"/>
                  </a:lnTo>
                  <a:lnTo>
                    <a:pt x="69" y="63"/>
                  </a:lnTo>
                  <a:lnTo>
                    <a:pt x="60" y="63"/>
                  </a:lnTo>
                  <a:lnTo>
                    <a:pt x="65" y="60"/>
                  </a:lnTo>
                  <a:lnTo>
                    <a:pt x="60" y="58"/>
                  </a:lnTo>
                  <a:lnTo>
                    <a:pt x="72" y="58"/>
                  </a:lnTo>
                  <a:lnTo>
                    <a:pt x="60" y="56"/>
                  </a:lnTo>
                  <a:lnTo>
                    <a:pt x="18" y="63"/>
                  </a:lnTo>
                  <a:lnTo>
                    <a:pt x="11" y="60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63" y="54"/>
                  </a:lnTo>
                  <a:lnTo>
                    <a:pt x="85" y="47"/>
                  </a:lnTo>
                  <a:lnTo>
                    <a:pt x="116" y="40"/>
                  </a:lnTo>
                  <a:lnTo>
                    <a:pt x="118" y="36"/>
                  </a:lnTo>
                  <a:lnTo>
                    <a:pt x="116" y="34"/>
                  </a:lnTo>
                  <a:lnTo>
                    <a:pt x="116" y="29"/>
                  </a:lnTo>
                  <a:lnTo>
                    <a:pt x="127" y="29"/>
                  </a:lnTo>
                  <a:lnTo>
                    <a:pt x="134" y="23"/>
                  </a:lnTo>
                  <a:lnTo>
                    <a:pt x="158" y="18"/>
                  </a:lnTo>
                  <a:lnTo>
                    <a:pt x="158" y="18"/>
                  </a:lnTo>
                  <a:lnTo>
                    <a:pt x="152" y="16"/>
                  </a:lnTo>
                  <a:lnTo>
                    <a:pt x="163" y="16"/>
                  </a:lnTo>
                  <a:lnTo>
                    <a:pt x="167" y="16"/>
                  </a:lnTo>
                  <a:lnTo>
                    <a:pt x="185" y="27"/>
                  </a:lnTo>
                  <a:lnTo>
                    <a:pt x="192" y="27"/>
                  </a:lnTo>
                  <a:lnTo>
                    <a:pt x="232" y="25"/>
                  </a:lnTo>
                  <a:lnTo>
                    <a:pt x="261" y="27"/>
                  </a:lnTo>
                  <a:lnTo>
                    <a:pt x="283" y="20"/>
                  </a:lnTo>
                  <a:lnTo>
                    <a:pt x="283" y="14"/>
                  </a:lnTo>
                  <a:lnTo>
                    <a:pt x="270" y="9"/>
                  </a:lnTo>
                  <a:lnTo>
                    <a:pt x="294" y="9"/>
                  </a:lnTo>
                  <a:lnTo>
                    <a:pt x="328" y="3"/>
                  </a:lnTo>
                  <a:lnTo>
                    <a:pt x="328" y="0"/>
                  </a:lnTo>
                  <a:lnTo>
                    <a:pt x="337" y="0"/>
                  </a:lnTo>
                  <a:lnTo>
                    <a:pt x="357" y="3"/>
                  </a:lnTo>
                  <a:lnTo>
                    <a:pt x="370" y="0"/>
                  </a:lnTo>
                  <a:lnTo>
                    <a:pt x="375" y="3"/>
                  </a:lnTo>
                  <a:lnTo>
                    <a:pt x="375" y="3"/>
                  </a:lnTo>
                  <a:lnTo>
                    <a:pt x="384" y="3"/>
                  </a:lnTo>
                  <a:lnTo>
                    <a:pt x="384" y="3"/>
                  </a:lnTo>
                  <a:lnTo>
                    <a:pt x="392" y="5"/>
                  </a:lnTo>
                  <a:lnTo>
                    <a:pt x="392" y="7"/>
                  </a:lnTo>
                  <a:lnTo>
                    <a:pt x="417" y="9"/>
                  </a:lnTo>
                  <a:lnTo>
                    <a:pt x="424" y="14"/>
                  </a:lnTo>
                  <a:lnTo>
                    <a:pt x="453" y="9"/>
                  </a:lnTo>
                  <a:lnTo>
                    <a:pt x="448" y="14"/>
                  </a:lnTo>
                  <a:lnTo>
                    <a:pt x="457" y="16"/>
                  </a:lnTo>
                  <a:lnTo>
                    <a:pt x="448" y="20"/>
                  </a:lnTo>
                  <a:lnTo>
                    <a:pt x="446" y="20"/>
                  </a:lnTo>
                  <a:lnTo>
                    <a:pt x="448" y="20"/>
                  </a:lnTo>
                  <a:lnTo>
                    <a:pt x="448" y="25"/>
                  </a:lnTo>
                  <a:lnTo>
                    <a:pt x="455" y="27"/>
                  </a:lnTo>
                  <a:lnTo>
                    <a:pt x="455" y="25"/>
                  </a:lnTo>
                  <a:lnTo>
                    <a:pt x="466" y="32"/>
                  </a:lnTo>
                  <a:lnTo>
                    <a:pt x="464" y="34"/>
                  </a:lnTo>
                  <a:lnTo>
                    <a:pt x="457" y="34"/>
                  </a:lnTo>
                  <a:lnTo>
                    <a:pt x="457" y="36"/>
                  </a:lnTo>
                  <a:lnTo>
                    <a:pt x="466" y="36"/>
                  </a:lnTo>
                  <a:lnTo>
                    <a:pt x="464" y="36"/>
                  </a:lnTo>
                  <a:lnTo>
                    <a:pt x="475" y="38"/>
                  </a:lnTo>
                  <a:lnTo>
                    <a:pt x="444" y="43"/>
                  </a:lnTo>
                  <a:lnTo>
                    <a:pt x="430" y="47"/>
                  </a:lnTo>
                  <a:lnTo>
                    <a:pt x="413" y="49"/>
                  </a:lnTo>
                  <a:lnTo>
                    <a:pt x="408" y="52"/>
                  </a:lnTo>
                  <a:lnTo>
                    <a:pt x="397" y="54"/>
                  </a:lnTo>
                  <a:lnTo>
                    <a:pt x="397" y="56"/>
                  </a:lnTo>
                  <a:lnTo>
                    <a:pt x="392" y="56"/>
                  </a:lnTo>
                  <a:lnTo>
                    <a:pt x="372" y="74"/>
                  </a:lnTo>
                  <a:lnTo>
                    <a:pt x="361" y="69"/>
                  </a:lnTo>
                  <a:lnTo>
                    <a:pt x="348" y="63"/>
                  </a:lnTo>
                  <a:lnTo>
                    <a:pt x="337" y="60"/>
                  </a:lnTo>
                  <a:lnTo>
                    <a:pt x="326" y="56"/>
                  </a:lnTo>
                  <a:lnTo>
                    <a:pt x="288" y="56"/>
                  </a:lnTo>
                  <a:lnTo>
                    <a:pt x="270" y="56"/>
                  </a:lnTo>
                  <a:lnTo>
                    <a:pt x="270" y="54"/>
                  </a:lnTo>
                  <a:lnTo>
                    <a:pt x="265" y="58"/>
                  </a:lnTo>
                  <a:lnTo>
                    <a:pt x="232" y="60"/>
                  </a:lnTo>
                  <a:lnTo>
                    <a:pt x="232" y="63"/>
                  </a:lnTo>
                  <a:lnTo>
                    <a:pt x="248" y="60"/>
                  </a:lnTo>
                  <a:lnTo>
                    <a:pt x="212" y="65"/>
                  </a:lnTo>
                  <a:lnTo>
                    <a:pt x="212" y="67"/>
                  </a:lnTo>
                  <a:lnTo>
                    <a:pt x="205" y="67"/>
                  </a:lnTo>
                  <a:lnTo>
                    <a:pt x="208" y="74"/>
                  </a:lnTo>
                  <a:lnTo>
                    <a:pt x="203" y="76"/>
                  </a:lnTo>
                  <a:lnTo>
                    <a:pt x="203" y="78"/>
                  </a:lnTo>
                  <a:lnTo>
                    <a:pt x="201" y="76"/>
                  </a:lnTo>
                  <a:lnTo>
                    <a:pt x="192" y="83"/>
                  </a:lnTo>
                  <a:lnTo>
                    <a:pt x="181" y="85"/>
                  </a:lnTo>
                  <a:lnTo>
                    <a:pt x="167" y="87"/>
                  </a:lnTo>
                  <a:lnTo>
                    <a:pt x="163" y="96"/>
                  </a:lnTo>
                  <a:lnTo>
                    <a:pt x="158" y="96"/>
                  </a:lnTo>
                  <a:lnTo>
                    <a:pt x="167" y="105"/>
                  </a:lnTo>
                  <a:lnTo>
                    <a:pt x="158" y="105"/>
                  </a:lnTo>
                  <a:lnTo>
                    <a:pt x="158" y="103"/>
                  </a:lnTo>
                  <a:lnTo>
                    <a:pt x="145" y="100"/>
                  </a:lnTo>
                  <a:lnTo>
                    <a:pt x="141" y="103"/>
                  </a:lnTo>
                  <a:lnTo>
                    <a:pt x="138" y="103"/>
                  </a:lnTo>
                  <a:lnTo>
                    <a:pt x="127" y="103"/>
                  </a:lnTo>
                  <a:lnTo>
                    <a:pt x="114" y="100"/>
                  </a:lnTo>
                  <a:lnTo>
                    <a:pt x="101" y="103"/>
                  </a:lnTo>
                  <a:lnTo>
                    <a:pt x="98" y="100"/>
                  </a:lnTo>
                  <a:lnTo>
                    <a:pt x="109" y="96"/>
                  </a:lnTo>
                  <a:lnTo>
                    <a:pt x="116" y="92"/>
                  </a:lnTo>
                  <a:lnTo>
                    <a:pt x="105" y="92"/>
                  </a:lnTo>
                  <a:lnTo>
                    <a:pt x="109" y="89"/>
                  </a:lnTo>
                  <a:lnTo>
                    <a:pt x="112" y="89"/>
                  </a:lnTo>
                  <a:lnTo>
                    <a:pt x="105" y="92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99" name="Freeform 224"/>
            <p:cNvSpPr>
              <a:spLocks/>
            </p:cNvSpPr>
            <p:nvPr/>
          </p:nvSpPr>
          <p:spPr bwMode="auto">
            <a:xfrm>
              <a:off x="3856377" y="3970526"/>
              <a:ext cx="26767" cy="10409"/>
            </a:xfrm>
            <a:custGeom>
              <a:avLst/>
              <a:gdLst>
                <a:gd name="T0" fmla="*/ 0 w 20"/>
                <a:gd name="T1" fmla="*/ 9 h 9"/>
                <a:gd name="T2" fmla="*/ 0 w 20"/>
                <a:gd name="T3" fmla="*/ 0 h 9"/>
                <a:gd name="T4" fmla="*/ 16 w 20"/>
                <a:gd name="T5" fmla="*/ 0 h 9"/>
                <a:gd name="T6" fmla="*/ 20 w 20"/>
                <a:gd name="T7" fmla="*/ 5 h 9"/>
                <a:gd name="T8" fmla="*/ 0 w 20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">
                  <a:moveTo>
                    <a:pt x="0" y="9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20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0" name="Freeform 225"/>
            <p:cNvSpPr>
              <a:spLocks/>
            </p:cNvSpPr>
            <p:nvPr/>
          </p:nvSpPr>
          <p:spPr bwMode="auto">
            <a:xfrm>
              <a:off x="3884632" y="3952682"/>
              <a:ext cx="23793" cy="10409"/>
            </a:xfrm>
            <a:custGeom>
              <a:avLst/>
              <a:gdLst>
                <a:gd name="T0" fmla="*/ 12 w 18"/>
                <a:gd name="T1" fmla="*/ 7 h 7"/>
                <a:gd name="T2" fmla="*/ 18 w 18"/>
                <a:gd name="T3" fmla="*/ 0 h 7"/>
                <a:gd name="T4" fmla="*/ 12 w 18"/>
                <a:gd name="T5" fmla="*/ 0 h 7"/>
                <a:gd name="T6" fmla="*/ 0 w 18"/>
                <a:gd name="T7" fmla="*/ 4 h 7"/>
                <a:gd name="T8" fmla="*/ 12 w 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2" y="7"/>
                  </a:moveTo>
                  <a:lnTo>
                    <a:pt x="18" y="0"/>
                  </a:lnTo>
                  <a:lnTo>
                    <a:pt x="12" y="0"/>
                  </a:lnTo>
                  <a:lnTo>
                    <a:pt x="0" y="4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1" name="Freeform 226"/>
            <p:cNvSpPr>
              <a:spLocks/>
            </p:cNvSpPr>
            <p:nvPr/>
          </p:nvSpPr>
          <p:spPr bwMode="auto">
            <a:xfrm>
              <a:off x="3905450" y="3925915"/>
              <a:ext cx="26767" cy="8922"/>
            </a:xfrm>
            <a:custGeom>
              <a:avLst/>
              <a:gdLst>
                <a:gd name="T0" fmla="*/ 0 w 20"/>
                <a:gd name="T1" fmla="*/ 6 h 6"/>
                <a:gd name="T2" fmla="*/ 9 w 20"/>
                <a:gd name="T3" fmla="*/ 6 h 6"/>
                <a:gd name="T4" fmla="*/ 20 w 20"/>
                <a:gd name="T5" fmla="*/ 6 h 6"/>
                <a:gd name="T6" fmla="*/ 13 w 20"/>
                <a:gd name="T7" fmla="*/ 0 h 6"/>
                <a:gd name="T8" fmla="*/ 4 w 20"/>
                <a:gd name="T9" fmla="*/ 0 h 6"/>
                <a:gd name="T10" fmla="*/ 0 w 20"/>
                <a:gd name="T11" fmla="*/ 0 h 6"/>
                <a:gd name="T12" fmla="*/ 0 w 2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lnTo>
                    <a:pt x="9" y="6"/>
                  </a:lnTo>
                  <a:lnTo>
                    <a:pt x="20" y="6"/>
                  </a:lnTo>
                  <a:lnTo>
                    <a:pt x="13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2" name="Freeform 227"/>
            <p:cNvSpPr>
              <a:spLocks/>
            </p:cNvSpPr>
            <p:nvPr/>
          </p:nvSpPr>
          <p:spPr bwMode="auto">
            <a:xfrm>
              <a:off x="1637710" y="3918479"/>
              <a:ext cx="63943" cy="31228"/>
            </a:xfrm>
            <a:custGeom>
              <a:avLst/>
              <a:gdLst>
                <a:gd name="T0" fmla="*/ 24 w 49"/>
                <a:gd name="T1" fmla="*/ 20 h 25"/>
                <a:gd name="T2" fmla="*/ 44 w 49"/>
                <a:gd name="T3" fmla="*/ 9 h 25"/>
                <a:gd name="T4" fmla="*/ 38 w 49"/>
                <a:gd name="T5" fmla="*/ 7 h 25"/>
                <a:gd name="T6" fmla="*/ 44 w 49"/>
                <a:gd name="T7" fmla="*/ 5 h 25"/>
                <a:gd name="T8" fmla="*/ 49 w 49"/>
                <a:gd name="T9" fmla="*/ 2 h 25"/>
                <a:gd name="T10" fmla="*/ 44 w 49"/>
                <a:gd name="T11" fmla="*/ 0 h 25"/>
                <a:gd name="T12" fmla="*/ 38 w 49"/>
                <a:gd name="T13" fmla="*/ 0 h 25"/>
                <a:gd name="T14" fmla="*/ 31 w 49"/>
                <a:gd name="T15" fmla="*/ 2 h 25"/>
                <a:gd name="T16" fmla="*/ 22 w 49"/>
                <a:gd name="T17" fmla="*/ 2 h 25"/>
                <a:gd name="T18" fmla="*/ 13 w 49"/>
                <a:gd name="T19" fmla="*/ 9 h 25"/>
                <a:gd name="T20" fmla="*/ 18 w 49"/>
                <a:gd name="T21" fmla="*/ 11 h 25"/>
                <a:gd name="T22" fmla="*/ 11 w 49"/>
                <a:gd name="T23" fmla="*/ 14 h 25"/>
                <a:gd name="T24" fmla="*/ 6 w 49"/>
                <a:gd name="T25" fmla="*/ 22 h 25"/>
                <a:gd name="T26" fmla="*/ 0 w 49"/>
                <a:gd name="T27" fmla="*/ 22 h 25"/>
                <a:gd name="T28" fmla="*/ 6 w 49"/>
                <a:gd name="T29" fmla="*/ 22 h 25"/>
                <a:gd name="T30" fmla="*/ 20 w 49"/>
                <a:gd name="T31" fmla="*/ 22 h 25"/>
                <a:gd name="T32" fmla="*/ 20 w 49"/>
                <a:gd name="T33" fmla="*/ 25 h 25"/>
                <a:gd name="T34" fmla="*/ 22 w 49"/>
                <a:gd name="T35" fmla="*/ 25 h 25"/>
                <a:gd name="T36" fmla="*/ 29 w 49"/>
                <a:gd name="T37" fmla="*/ 25 h 25"/>
                <a:gd name="T38" fmla="*/ 27 w 49"/>
                <a:gd name="T39" fmla="*/ 22 h 25"/>
                <a:gd name="T40" fmla="*/ 31 w 49"/>
                <a:gd name="T41" fmla="*/ 18 h 25"/>
                <a:gd name="T42" fmla="*/ 24 w 49"/>
                <a:gd name="T43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" h="25">
                  <a:moveTo>
                    <a:pt x="24" y="20"/>
                  </a:moveTo>
                  <a:lnTo>
                    <a:pt x="44" y="9"/>
                  </a:lnTo>
                  <a:lnTo>
                    <a:pt x="38" y="7"/>
                  </a:lnTo>
                  <a:lnTo>
                    <a:pt x="44" y="5"/>
                  </a:lnTo>
                  <a:lnTo>
                    <a:pt x="49" y="2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1" y="2"/>
                  </a:lnTo>
                  <a:lnTo>
                    <a:pt x="22" y="2"/>
                  </a:lnTo>
                  <a:lnTo>
                    <a:pt x="13" y="9"/>
                  </a:lnTo>
                  <a:lnTo>
                    <a:pt x="18" y="11"/>
                  </a:lnTo>
                  <a:lnTo>
                    <a:pt x="11" y="14"/>
                  </a:lnTo>
                  <a:lnTo>
                    <a:pt x="6" y="22"/>
                  </a:lnTo>
                  <a:lnTo>
                    <a:pt x="0" y="22"/>
                  </a:lnTo>
                  <a:lnTo>
                    <a:pt x="6" y="22"/>
                  </a:lnTo>
                  <a:lnTo>
                    <a:pt x="20" y="22"/>
                  </a:lnTo>
                  <a:lnTo>
                    <a:pt x="20" y="25"/>
                  </a:lnTo>
                  <a:lnTo>
                    <a:pt x="22" y="25"/>
                  </a:lnTo>
                  <a:lnTo>
                    <a:pt x="29" y="25"/>
                  </a:lnTo>
                  <a:lnTo>
                    <a:pt x="27" y="22"/>
                  </a:lnTo>
                  <a:lnTo>
                    <a:pt x="31" y="18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3" name="Freeform 228"/>
            <p:cNvSpPr>
              <a:spLocks/>
            </p:cNvSpPr>
            <p:nvPr/>
          </p:nvSpPr>
          <p:spPr bwMode="auto">
            <a:xfrm>
              <a:off x="1616891" y="3949708"/>
              <a:ext cx="53534" cy="17845"/>
            </a:xfrm>
            <a:custGeom>
              <a:avLst/>
              <a:gdLst>
                <a:gd name="T0" fmla="*/ 14 w 40"/>
                <a:gd name="T1" fmla="*/ 0 h 13"/>
                <a:gd name="T2" fmla="*/ 16 w 40"/>
                <a:gd name="T3" fmla="*/ 0 h 13"/>
                <a:gd name="T4" fmla="*/ 22 w 40"/>
                <a:gd name="T5" fmla="*/ 0 h 13"/>
                <a:gd name="T6" fmla="*/ 25 w 40"/>
                <a:gd name="T7" fmla="*/ 2 h 13"/>
                <a:gd name="T8" fmla="*/ 25 w 40"/>
                <a:gd name="T9" fmla="*/ 0 h 13"/>
                <a:gd name="T10" fmla="*/ 31 w 40"/>
                <a:gd name="T11" fmla="*/ 2 h 13"/>
                <a:gd name="T12" fmla="*/ 40 w 40"/>
                <a:gd name="T13" fmla="*/ 2 h 13"/>
                <a:gd name="T14" fmla="*/ 27 w 40"/>
                <a:gd name="T15" fmla="*/ 2 h 13"/>
                <a:gd name="T16" fmla="*/ 20 w 40"/>
                <a:gd name="T17" fmla="*/ 11 h 13"/>
                <a:gd name="T18" fmla="*/ 9 w 40"/>
                <a:gd name="T19" fmla="*/ 13 h 13"/>
                <a:gd name="T20" fmla="*/ 5 w 40"/>
                <a:gd name="T21" fmla="*/ 13 h 13"/>
                <a:gd name="T22" fmla="*/ 0 w 40"/>
                <a:gd name="T23" fmla="*/ 13 h 13"/>
                <a:gd name="T24" fmla="*/ 14 w 40"/>
                <a:gd name="T2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13">
                  <a:moveTo>
                    <a:pt x="14" y="0"/>
                  </a:moveTo>
                  <a:lnTo>
                    <a:pt x="16" y="0"/>
                  </a:lnTo>
                  <a:lnTo>
                    <a:pt x="22" y="0"/>
                  </a:lnTo>
                  <a:lnTo>
                    <a:pt x="25" y="2"/>
                  </a:lnTo>
                  <a:lnTo>
                    <a:pt x="25" y="0"/>
                  </a:lnTo>
                  <a:lnTo>
                    <a:pt x="31" y="2"/>
                  </a:lnTo>
                  <a:lnTo>
                    <a:pt x="40" y="2"/>
                  </a:lnTo>
                  <a:lnTo>
                    <a:pt x="27" y="2"/>
                  </a:lnTo>
                  <a:lnTo>
                    <a:pt x="20" y="11"/>
                  </a:lnTo>
                  <a:lnTo>
                    <a:pt x="9" y="13"/>
                  </a:lnTo>
                  <a:lnTo>
                    <a:pt x="5" y="13"/>
                  </a:lnTo>
                  <a:lnTo>
                    <a:pt x="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4" name="Freeform 229"/>
            <p:cNvSpPr>
              <a:spLocks/>
            </p:cNvSpPr>
            <p:nvPr/>
          </p:nvSpPr>
          <p:spPr bwMode="auto">
            <a:xfrm>
              <a:off x="1719497" y="3989857"/>
              <a:ext cx="37176" cy="11896"/>
            </a:xfrm>
            <a:custGeom>
              <a:avLst/>
              <a:gdLst>
                <a:gd name="T0" fmla="*/ 5 w 29"/>
                <a:gd name="T1" fmla="*/ 4 h 9"/>
                <a:gd name="T2" fmla="*/ 5 w 29"/>
                <a:gd name="T3" fmla="*/ 2 h 9"/>
                <a:gd name="T4" fmla="*/ 7 w 29"/>
                <a:gd name="T5" fmla="*/ 2 h 9"/>
                <a:gd name="T6" fmla="*/ 9 w 29"/>
                <a:gd name="T7" fmla="*/ 0 h 9"/>
                <a:gd name="T8" fmla="*/ 14 w 29"/>
                <a:gd name="T9" fmla="*/ 0 h 9"/>
                <a:gd name="T10" fmla="*/ 25 w 29"/>
                <a:gd name="T11" fmla="*/ 2 h 9"/>
                <a:gd name="T12" fmla="*/ 22 w 29"/>
                <a:gd name="T13" fmla="*/ 2 h 9"/>
                <a:gd name="T14" fmla="*/ 29 w 29"/>
                <a:gd name="T15" fmla="*/ 4 h 9"/>
                <a:gd name="T16" fmla="*/ 25 w 29"/>
                <a:gd name="T17" fmla="*/ 4 h 9"/>
                <a:gd name="T18" fmla="*/ 27 w 29"/>
                <a:gd name="T19" fmla="*/ 4 h 9"/>
                <a:gd name="T20" fmla="*/ 11 w 29"/>
                <a:gd name="T21" fmla="*/ 9 h 9"/>
                <a:gd name="T22" fmla="*/ 0 w 29"/>
                <a:gd name="T23" fmla="*/ 4 h 9"/>
                <a:gd name="T24" fmla="*/ 5 w 29"/>
                <a:gd name="T2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9">
                  <a:moveTo>
                    <a:pt x="5" y="4"/>
                  </a:moveTo>
                  <a:lnTo>
                    <a:pt x="5" y="2"/>
                  </a:lnTo>
                  <a:lnTo>
                    <a:pt x="7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5" y="2"/>
                  </a:lnTo>
                  <a:lnTo>
                    <a:pt x="22" y="2"/>
                  </a:lnTo>
                  <a:lnTo>
                    <a:pt x="29" y="4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11" y="9"/>
                  </a:lnTo>
                  <a:lnTo>
                    <a:pt x="0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5" name="Freeform 230"/>
            <p:cNvSpPr>
              <a:spLocks/>
            </p:cNvSpPr>
            <p:nvPr/>
          </p:nvSpPr>
          <p:spPr bwMode="auto">
            <a:xfrm>
              <a:off x="1645145" y="4027034"/>
              <a:ext cx="50559" cy="16357"/>
            </a:xfrm>
            <a:custGeom>
              <a:avLst/>
              <a:gdLst>
                <a:gd name="T0" fmla="*/ 9 w 38"/>
                <a:gd name="T1" fmla="*/ 9 h 13"/>
                <a:gd name="T2" fmla="*/ 16 w 38"/>
                <a:gd name="T3" fmla="*/ 9 h 13"/>
                <a:gd name="T4" fmla="*/ 12 w 38"/>
                <a:gd name="T5" fmla="*/ 6 h 13"/>
                <a:gd name="T6" fmla="*/ 16 w 38"/>
                <a:gd name="T7" fmla="*/ 2 h 13"/>
                <a:gd name="T8" fmla="*/ 34 w 38"/>
                <a:gd name="T9" fmla="*/ 0 h 13"/>
                <a:gd name="T10" fmla="*/ 29 w 38"/>
                <a:gd name="T11" fmla="*/ 0 h 13"/>
                <a:gd name="T12" fmla="*/ 38 w 38"/>
                <a:gd name="T13" fmla="*/ 0 h 13"/>
                <a:gd name="T14" fmla="*/ 38 w 38"/>
                <a:gd name="T15" fmla="*/ 2 h 13"/>
                <a:gd name="T16" fmla="*/ 23 w 38"/>
                <a:gd name="T17" fmla="*/ 6 h 13"/>
                <a:gd name="T18" fmla="*/ 23 w 38"/>
                <a:gd name="T19" fmla="*/ 6 h 13"/>
                <a:gd name="T20" fmla="*/ 14 w 38"/>
                <a:gd name="T21" fmla="*/ 11 h 13"/>
                <a:gd name="T22" fmla="*/ 0 w 38"/>
                <a:gd name="T23" fmla="*/ 13 h 13"/>
                <a:gd name="T24" fmla="*/ 0 w 38"/>
                <a:gd name="T25" fmla="*/ 11 h 13"/>
                <a:gd name="T26" fmla="*/ 3 w 38"/>
                <a:gd name="T27" fmla="*/ 11 h 13"/>
                <a:gd name="T28" fmla="*/ 3 w 38"/>
                <a:gd name="T29" fmla="*/ 11 h 13"/>
                <a:gd name="T30" fmla="*/ 9 w 38"/>
                <a:gd name="T3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13">
                  <a:moveTo>
                    <a:pt x="9" y="9"/>
                  </a:moveTo>
                  <a:lnTo>
                    <a:pt x="16" y="9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14" y="11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6" name="Freeform 231"/>
            <p:cNvSpPr>
              <a:spLocks/>
            </p:cNvSpPr>
            <p:nvPr/>
          </p:nvSpPr>
          <p:spPr bwMode="auto">
            <a:xfrm>
              <a:off x="1578228" y="4031495"/>
              <a:ext cx="25280" cy="8922"/>
            </a:xfrm>
            <a:custGeom>
              <a:avLst/>
              <a:gdLst>
                <a:gd name="T0" fmla="*/ 18 w 18"/>
                <a:gd name="T1" fmla="*/ 5 h 7"/>
                <a:gd name="T2" fmla="*/ 7 w 18"/>
                <a:gd name="T3" fmla="*/ 0 h 7"/>
                <a:gd name="T4" fmla="*/ 0 w 18"/>
                <a:gd name="T5" fmla="*/ 5 h 7"/>
                <a:gd name="T6" fmla="*/ 7 w 18"/>
                <a:gd name="T7" fmla="*/ 7 h 7"/>
                <a:gd name="T8" fmla="*/ 18 w 18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8" y="5"/>
                  </a:moveTo>
                  <a:lnTo>
                    <a:pt x="7" y="0"/>
                  </a:lnTo>
                  <a:lnTo>
                    <a:pt x="0" y="5"/>
                  </a:lnTo>
                  <a:lnTo>
                    <a:pt x="7" y="7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7" name="Freeform 232"/>
            <p:cNvSpPr>
              <a:spLocks/>
            </p:cNvSpPr>
            <p:nvPr/>
          </p:nvSpPr>
          <p:spPr bwMode="auto">
            <a:xfrm>
              <a:off x="1590124" y="4037443"/>
              <a:ext cx="23793" cy="10410"/>
            </a:xfrm>
            <a:custGeom>
              <a:avLst/>
              <a:gdLst>
                <a:gd name="T0" fmla="*/ 0 w 18"/>
                <a:gd name="T1" fmla="*/ 9 h 9"/>
                <a:gd name="T2" fmla="*/ 0 w 18"/>
                <a:gd name="T3" fmla="*/ 0 h 9"/>
                <a:gd name="T4" fmla="*/ 18 w 18"/>
                <a:gd name="T5" fmla="*/ 6 h 9"/>
                <a:gd name="T6" fmla="*/ 0 w 1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9"/>
                  </a:moveTo>
                  <a:lnTo>
                    <a:pt x="0" y="0"/>
                  </a:lnTo>
                  <a:lnTo>
                    <a:pt x="18" y="6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8" name="Freeform 233"/>
            <p:cNvSpPr>
              <a:spLocks/>
            </p:cNvSpPr>
            <p:nvPr/>
          </p:nvSpPr>
          <p:spPr bwMode="auto">
            <a:xfrm>
              <a:off x="1555923" y="4043391"/>
              <a:ext cx="49072" cy="23793"/>
            </a:xfrm>
            <a:custGeom>
              <a:avLst/>
              <a:gdLst>
                <a:gd name="T0" fmla="*/ 25 w 38"/>
                <a:gd name="T1" fmla="*/ 7 h 20"/>
                <a:gd name="T2" fmla="*/ 25 w 38"/>
                <a:gd name="T3" fmla="*/ 0 h 20"/>
                <a:gd name="T4" fmla="*/ 23 w 38"/>
                <a:gd name="T5" fmla="*/ 2 h 20"/>
                <a:gd name="T6" fmla="*/ 23 w 38"/>
                <a:gd name="T7" fmla="*/ 5 h 20"/>
                <a:gd name="T8" fmla="*/ 18 w 38"/>
                <a:gd name="T9" fmla="*/ 9 h 20"/>
                <a:gd name="T10" fmla="*/ 12 w 38"/>
                <a:gd name="T11" fmla="*/ 7 h 20"/>
                <a:gd name="T12" fmla="*/ 12 w 38"/>
                <a:gd name="T13" fmla="*/ 9 h 20"/>
                <a:gd name="T14" fmla="*/ 14 w 38"/>
                <a:gd name="T15" fmla="*/ 11 h 20"/>
                <a:gd name="T16" fmla="*/ 0 w 38"/>
                <a:gd name="T17" fmla="*/ 11 h 20"/>
                <a:gd name="T18" fmla="*/ 12 w 38"/>
                <a:gd name="T19" fmla="*/ 16 h 20"/>
                <a:gd name="T20" fmla="*/ 12 w 38"/>
                <a:gd name="T21" fmla="*/ 20 h 20"/>
                <a:gd name="T22" fmla="*/ 18 w 38"/>
                <a:gd name="T23" fmla="*/ 13 h 20"/>
                <a:gd name="T24" fmla="*/ 38 w 38"/>
                <a:gd name="T25" fmla="*/ 9 h 20"/>
                <a:gd name="T26" fmla="*/ 25 w 38"/>
                <a:gd name="T27" fmla="*/ 11 h 20"/>
                <a:gd name="T28" fmla="*/ 25 w 38"/>
                <a:gd name="T29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20">
                  <a:moveTo>
                    <a:pt x="25" y="7"/>
                  </a:moveTo>
                  <a:lnTo>
                    <a:pt x="25" y="0"/>
                  </a:lnTo>
                  <a:lnTo>
                    <a:pt x="23" y="2"/>
                  </a:lnTo>
                  <a:lnTo>
                    <a:pt x="23" y="5"/>
                  </a:lnTo>
                  <a:lnTo>
                    <a:pt x="18" y="9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12" y="16"/>
                  </a:lnTo>
                  <a:lnTo>
                    <a:pt x="12" y="20"/>
                  </a:lnTo>
                  <a:lnTo>
                    <a:pt x="18" y="13"/>
                  </a:lnTo>
                  <a:lnTo>
                    <a:pt x="38" y="9"/>
                  </a:lnTo>
                  <a:lnTo>
                    <a:pt x="25" y="11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9" name="Freeform 234"/>
            <p:cNvSpPr>
              <a:spLocks/>
            </p:cNvSpPr>
            <p:nvPr/>
          </p:nvSpPr>
          <p:spPr bwMode="auto">
            <a:xfrm>
              <a:off x="1555923" y="4059749"/>
              <a:ext cx="22305" cy="10409"/>
            </a:xfrm>
            <a:custGeom>
              <a:avLst/>
              <a:gdLst>
                <a:gd name="T0" fmla="*/ 3 w 18"/>
                <a:gd name="T1" fmla="*/ 3 h 9"/>
                <a:gd name="T2" fmla="*/ 12 w 18"/>
                <a:gd name="T3" fmla="*/ 0 h 9"/>
                <a:gd name="T4" fmla="*/ 18 w 18"/>
                <a:gd name="T5" fmla="*/ 3 h 9"/>
                <a:gd name="T6" fmla="*/ 14 w 18"/>
                <a:gd name="T7" fmla="*/ 9 h 9"/>
                <a:gd name="T8" fmla="*/ 5 w 18"/>
                <a:gd name="T9" fmla="*/ 5 h 9"/>
                <a:gd name="T10" fmla="*/ 0 w 18"/>
                <a:gd name="T11" fmla="*/ 7 h 9"/>
                <a:gd name="T12" fmla="*/ 3 w 18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9">
                  <a:moveTo>
                    <a:pt x="3" y="3"/>
                  </a:moveTo>
                  <a:lnTo>
                    <a:pt x="12" y="0"/>
                  </a:lnTo>
                  <a:lnTo>
                    <a:pt x="18" y="3"/>
                  </a:lnTo>
                  <a:lnTo>
                    <a:pt x="14" y="9"/>
                  </a:lnTo>
                  <a:lnTo>
                    <a:pt x="5" y="5"/>
                  </a:lnTo>
                  <a:lnTo>
                    <a:pt x="0" y="7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10" name="Freeform 235"/>
            <p:cNvSpPr>
              <a:spLocks/>
            </p:cNvSpPr>
            <p:nvPr/>
          </p:nvSpPr>
          <p:spPr bwMode="auto">
            <a:xfrm>
              <a:off x="1533617" y="4064210"/>
              <a:ext cx="25280" cy="10410"/>
            </a:xfrm>
            <a:custGeom>
              <a:avLst/>
              <a:gdLst>
                <a:gd name="T0" fmla="*/ 0 w 20"/>
                <a:gd name="T1" fmla="*/ 0 h 7"/>
                <a:gd name="T2" fmla="*/ 13 w 20"/>
                <a:gd name="T3" fmla="*/ 7 h 7"/>
                <a:gd name="T4" fmla="*/ 20 w 20"/>
                <a:gd name="T5" fmla="*/ 0 h 7"/>
                <a:gd name="T6" fmla="*/ 6 w 20"/>
                <a:gd name="T7" fmla="*/ 0 h 7"/>
                <a:gd name="T8" fmla="*/ 0 w 2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0" y="0"/>
                  </a:moveTo>
                  <a:lnTo>
                    <a:pt x="13" y="7"/>
                  </a:lnTo>
                  <a:lnTo>
                    <a:pt x="2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11" name="Freeform 236"/>
            <p:cNvSpPr>
              <a:spLocks/>
            </p:cNvSpPr>
            <p:nvPr/>
          </p:nvSpPr>
          <p:spPr bwMode="auto">
            <a:xfrm>
              <a:off x="1515772" y="4067184"/>
              <a:ext cx="23793" cy="8922"/>
            </a:xfrm>
            <a:custGeom>
              <a:avLst/>
              <a:gdLst>
                <a:gd name="T0" fmla="*/ 0 w 18"/>
                <a:gd name="T1" fmla="*/ 5 h 7"/>
                <a:gd name="T2" fmla="*/ 5 w 18"/>
                <a:gd name="T3" fmla="*/ 0 h 7"/>
                <a:gd name="T4" fmla="*/ 11 w 18"/>
                <a:gd name="T5" fmla="*/ 2 h 7"/>
                <a:gd name="T6" fmla="*/ 9 w 18"/>
                <a:gd name="T7" fmla="*/ 0 h 7"/>
                <a:gd name="T8" fmla="*/ 18 w 18"/>
                <a:gd name="T9" fmla="*/ 2 h 7"/>
                <a:gd name="T10" fmla="*/ 11 w 18"/>
                <a:gd name="T11" fmla="*/ 7 h 7"/>
                <a:gd name="T12" fmla="*/ 0 w 18"/>
                <a:gd name="T1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7">
                  <a:moveTo>
                    <a:pt x="0" y="5"/>
                  </a:moveTo>
                  <a:lnTo>
                    <a:pt x="5" y="0"/>
                  </a:lnTo>
                  <a:lnTo>
                    <a:pt x="11" y="2"/>
                  </a:lnTo>
                  <a:lnTo>
                    <a:pt x="9" y="0"/>
                  </a:lnTo>
                  <a:lnTo>
                    <a:pt x="18" y="2"/>
                  </a:lnTo>
                  <a:lnTo>
                    <a:pt x="11" y="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12" name="Freeform 237"/>
            <p:cNvSpPr>
              <a:spLocks/>
            </p:cNvSpPr>
            <p:nvPr/>
          </p:nvSpPr>
          <p:spPr bwMode="auto">
            <a:xfrm>
              <a:off x="1459265" y="4067184"/>
              <a:ext cx="66917" cy="20819"/>
            </a:xfrm>
            <a:custGeom>
              <a:avLst/>
              <a:gdLst>
                <a:gd name="T0" fmla="*/ 18 w 51"/>
                <a:gd name="T1" fmla="*/ 2 h 16"/>
                <a:gd name="T2" fmla="*/ 22 w 51"/>
                <a:gd name="T3" fmla="*/ 5 h 16"/>
                <a:gd name="T4" fmla="*/ 40 w 51"/>
                <a:gd name="T5" fmla="*/ 0 h 16"/>
                <a:gd name="T6" fmla="*/ 42 w 51"/>
                <a:gd name="T7" fmla="*/ 5 h 16"/>
                <a:gd name="T8" fmla="*/ 44 w 51"/>
                <a:gd name="T9" fmla="*/ 5 h 16"/>
                <a:gd name="T10" fmla="*/ 44 w 51"/>
                <a:gd name="T11" fmla="*/ 7 h 16"/>
                <a:gd name="T12" fmla="*/ 51 w 51"/>
                <a:gd name="T13" fmla="*/ 11 h 16"/>
                <a:gd name="T14" fmla="*/ 33 w 51"/>
                <a:gd name="T15" fmla="*/ 11 h 16"/>
                <a:gd name="T16" fmla="*/ 31 w 51"/>
                <a:gd name="T17" fmla="*/ 11 h 16"/>
                <a:gd name="T18" fmla="*/ 33 w 51"/>
                <a:gd name="T19" fmla="*/ 13 h 16"/>
                <a:gd name="T20" fmla="*/ 29 w 51"/>
                <a:gd name="T21" fmla="*/ 16 h 16"/>
                <a:gd name="T22" fmla="*/ 22 w 51"/>
                <a:gd name="T23" fmla="*/ 13 h 16"/>
                <a:gd name="T24" fmla="*/ 11 w 51"/>
                <a:gd name="T25" fmla="*/ 13 h 16"/>
                <a:gd name="T26" fmla="*/ 4 w 51"/>
                <a:gd name="T27" fmla="*/ 13 h 16"/>
                <a:gd name="T28" fmla="*/ 0 w 51"/>
                <a:gd name="T29" fmla="*/ 11 h 16"/>
                <a:gd name="T30" fmla="*/ 11 w 51"/>
                <a:gd name="T31" fmla="*/ 9 h 16"/>
                <a:gd name="T32" fmla="*/ 4 w 51"/>
                <a:gd name="T33" fmla="*/ 11 h 16"/>
                <a:gd name="T34" fmla="*/ 13 w 51"/>
                <a:gd name="T35" fmla="*/ 9 h 16"/>
                <a:gd name="T36" fmla="*/ 11 w 51"/>
                <a:gd name="T37" fmla="*/ 2 h 16"/>
                <a:gd name="T38" fmla="*/ 18 w 51"/>
                <a:gd name="T3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" h="16">
                  <a:moveTo>
                    <a:pt x="18" y="2"/>
                  </a:moveTo>
                  <a:lnTo>
                    <a:pt x="22" y="5"/>
                  </a:lnTo>
                  <a:lnTo>
                    <a:pt x="40" y="0"/>
                  </a:lnTo>
                  <a:lnTo>
                    <a:pt x="42" y="5"/>
                  </a:lnTo>
                  <a:lnTo>
                    <a:pt x="44" y="5"/>
                  </a:lnTo>
                  <a:lnTo>
                    <a:pt x="44" y="7"/>
                  </a:lnTo>
                  <a:lnTo>
                    <a:pt x="51" y="11"/>
                  </a:lnTo>
                  <a:lnTo>
                    <a:pt x="33" y="11"/>
                  </a:lnTo>
                  <a:lnTo>
                    <a:pt x="31" y="11"/>
                  </a:lnTo>
                  <a:lnTo>
                    <a:pt x="33" y="13"/>
                  </a:lnTo>
                  <a:lnTo>
                    <a:pt x="29" y="16"/>
                  </a:lnTo>
                  <a:lnTo>
                    <a:pt x="22" y="13"/>
                  </a:lnTo>
                  <a:lnTo>
                    <a:pt x="11" y="13"/>
                  </a:lnTo>
                  <a:lnTo>
                    <a:pt x="4" y="13"/>
                  </a:lnTo>
                  <a:lnTo>
                    <a:pt x="0" y="11"/>
                  </a:lnTo>
                  <a:lnTo>
                    <a:pt x="11" y="9"/>
                  </a:lnTo>
                  <a:lnTo>
                    <a:pt x="4" y="11"/>
                  </a:lnTo>
                  <a:lnTo>
                    <a:pt x="13" y="9"/>
                  </a:lnTo>
                  <a:lnTo>
                    <a:pt x="11" y="2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13" name="Freeform 238"/>
            <p:cNvSpPr>
              <a:spLocks/>
            </p:cNvSpPr>
            <p:nvPr/>
          </p:nvSpPr>
          <p:spPr bwMode="auto">
            <a:xfrm>
              <a:off x="1692731" y="4154920"/>
              <a:ext cx="40150" cy="14870"/>
            </a:xfrm>
            <a:custGeom>
              <a:avLst/>
              <a:gdLst>
                <a:gd name="T0" fmla="*/ 5 w 31"/>
                <a:gd name="T1" fmla="*/ 7 h 11"/>
                <a:gd name="T2" fmla="*/ 11 w 31"/>
                <a:gd name="T3" fmla="*/ 5 h 11"/>
                <a:gd name="T4" fmla="*/ 22 w 31"/>
                <a:gd name="T5" fmla="*/ 3 h 11"/>
                <a:gd name="T6" fmla="*/ 25 w 31"/>
                <a:gd name="T7" fmla="*/ 0 h 11"/>
                <a:gd name="T8" fmla="*/ 31 w 31"/>
                <a:gd name="T9" fmla="*/ 3 h 11"/>
                <a:gd name="T10" fmla="*/ 14 w 31"/>
                <a:gd name="T11" fmla="*/ 7 h 11"/>
                <a:gd name="T12" fmla="*/ 11 w 31"/>
                <a:gd name="T13" fmla="*/ 9 h 11"/>
                <a:gd name="T14" fmla="*/ 16 w 31"/>
                <a:gd name="T15" fmla="*/ 9 h 11"/>
                <a:gd name="T16" fmla="*/ 5 w 31"/>
                <a:gd name="T17" fmla="*/ 11 h 11"/>
                <a:gd name="T18" fmla="*/ 0 w 31"/>
                <a:gd name="T19" fmla="*/ 9 h 11"/>
                <a:gd name="T20" fmla="*/ 5 w 31"/>
                <a:gd name="T2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11">
                  <a:moveTo>
                    <a:pt x="5" y="7"/>
                  </a:moveTo>
                  <a:lnTo>
                    <a:pt x="11" y="5"/>
                  </a:lnTo>
                  <a:lnTo>
                    <a:pt x="22" y="3"/>
                  </a:lnTo>
                  <a:lnTo>
                    <a:pt x="25" y="0"/>
                  </a:lnTo>
                  <a:lnTo>
                    <a:pt x="31" y="3"/>
                  </a:lnTo>
                  <a:lnTo>
                    <a:pt x="14" y="7"/>
                  </a:lnTo>
                  <a:lnTo>
                    <a:pt x="11" y="9"/>
                  </a:lnTo>
                  <a:lnTo>
                    <a:pt x="16" y="9"/>
                  </a:lnTo>
                  <a:lnTo>
                    <a:pt x="5" y="11"/>
                  </a:lnTo>
                  <a:lnTo>
                    <a:pt x="0" y="9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14" name="Freeform 239"/>
            <p:cNvSpPr>
              <a:spLocks/>
            </p:cNvSpPr>
            <p:nvPr/>
          </p:nvSpPr>
          <p:spPr bwMode="auto">
            <a:xfrm>
              <a:off x="1732880" y="4151946"/>
              <a:ext cx="26767" cy="7435"/>
            </a:xfrm>
            <a:custGeom>
              <a:avLst/>
              <a:gdLst>
                <a:gd name="T0" fmla="*/ 16 w 20"/>
                <a:gd name="T1" fmla="*/ 4 h 7"/>
                <a:gd name="T2" fmla="*/ 20 w 20"/>
                <a:gd name="T3" fmla="*/ 0 h 7"/>
                <a:gd name="T4" fmla="*/ 16 w 20"/>
                <a:gd name="T5" fmla="*/ 0 h 7"/>
                <a:gd name="T6" fmla="*/ 11 w 20"/>
                <a:gd name="T7" fmla="*/ 2 h 7"/>
                <a:gd name="T8" fmla="*/ 7 w 20"/>
                <a:gd name="T9" fmla="*/ 0 h 7"/>
                <a:gd name="T10" fmla="*/ 0 w 20"/>
                <a:gd name="T11" fmla="*/ 0 h 7"/>
                <a:gd name="T12" fmla="*/ 0 w 20"/>
                <a:gd name="T13" fmla="*/ 2 h 7"/>
                <a:gd name="T14" fmla="*/ 3 w 20"/>
                <a:gd name="T15" fmla="*/ 0 h 7"/>
                <a:gd name="T16" fmla="*/ 7 w 20"/>
                <a:gd name="T17" fmla="*/ 7 h 7"/>
                <a:gd name="T18" fmla="*/ 16 w 20"/>
                <a:gd name="T1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7">
                  <a:moveTo>
                    <a:pt x="16" y="4"/>
                  </a:moveTo>
                  <a:lnTo>
                    <a:pt x="20" y="0"/>
                  </a:lnTo>
                  <a:lnTo>
                    <a:pt x="16" y="0"/>
                  </a:lnTo>
                  <a:lnTo>
                    <a:pt x="11" y="2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0"/>
                  </a:lnTo>
                  <a:lnTo>
                    <a:pt x="7" y="7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15" name="Freeform 240"/>
            <p:cNvSpPr>
              <a:spLocks/>
            </p:cNvSpPr>
            <p:nvPr/>
          </p:nvSpPr>
          <p:spPr bwMode="auto">
            <a:xfrm>
              <a:off x="1731394" y="4153432"/>
              <a:ext cx="22305" cy="11896"/>
            </a:xfrm>
            <a:custGeom>
              <a:avLst/>
              <a:gdLst>
                <a:gd name="T0" fmla="*/ 9 w 18"/>
                <a:gd name="T1" fmla="*/ 9 h 9"/>
                <a:gd name="T2" fmla="*/ 18 w 18"/>
                <a:gd name="T3" fmla="*/ 0 h 9"/>
                <a:gd name="T4" fmla="*/ 0 w 18"/>
                <a:gd name="T5" fmla="*/ 5 h 9"/>
                <a:gd name="T6" fmla="*/ 9 w 1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9" y="9"/>
                  </a:moveTo>
                  <a:lnTo>
                    <a:pt x="18" y="0"/>
                  </a:lnTo>
                  <a:lnTo>
                    <a:pt x="0" y="5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16" name="Freeform 241"/>
            <p:cNvSpPr>
              <a:spLocks/>
            </p:cNvSpPr>
            <p:nvPr/>
          </p:nvSpPr>
          <p:spPr bwMode="auto">
            <a:xfrm>
              <a:off x="1847383" y="4267935"/>
              <a:ext cx="68404" cy="19331"/>
            </a:xfrm>
            <a:custGeom>
              <a:avLst/>
              <a:gdLst>
                <a:gd name="T0" fmla="*/ 16 w 52"/>
                <a:gd name="T1" fmla="*/ 0 h 16"/>
                <a:gd name="T2" fmla="*/ 31 w 52"/>
                <a:gd name="T3" fmla="*/ 0 h 16"/>
                <a:gd name="T4" fmla="*/ 52 w 52"/>
                <a:gd name="T5" fmla="*/ 7 h 16"/>
                <a:gd name="T6" fmla="*/ 49 w 52"/>
                <a:gd name="T7" fmla="*/ 11 h 16"/>
                <a:gd name="T8" fmla="*/ 27 w 52"/>
                <a:gd name="T9" fmla="*/ 16 h 16"/>
                <a:gd name="T10" fmla="*/ 11 w 52"/>
                <a:gd name="T11" fmla="*/ 16 h 16"/>
                <a:gd name="T12" fmla="*/ 0 w 52"/>
                <a:gd name="T13" fmla="*/ 9 h 16"/>
                <a:gd name="T14" fmla="*/ 0 w 52"/>
                <a:gd name="T15" fmla="*/ 5 h 16"/>
                <a:gd name="T16" fmla="*/ 9 w 52"/>
                <a:gd name="T17" fmla="*/ 5 h 16"/>
                <a:gd name="T18" fmla="*/ 16 w 52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6">
                  <a:moveTo>
                    <a:pt x="16" y="0"/>
                  </a:moveTo>
                  <a:lnTo>
                    <a:pt x="31" y="0"/>
                  </a:lnTo>
                  <a:lnTo>
                    <a:pt x="52" y="7"/>
                  </a:lnTo>
                  <a:lnTo>
                    <a:pt x="49" y="11"/>
                  </a:lnTo>
                  <a:lnTo>
                    <a:pt x="27" y="16"/>
                  </a:lnTo>
                  <a:lnTo>
                    <a:pt x="11" y="16"/>
                  </a:lnTo>
                  <a:lnTo>
                    <a:pt x="0" y="9"/>
                  </a:lnTo>
                  <a:lnTo>
                    <a:pt x="0" y="5"/>
                  </a:lnTo>
                  <a:lnTo>
                    <a:pt x="9" y="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17" name="Freeform 242"/>
            <p:cNvSpPr>
              <a:spLocks/>
            </p:cNvSpPr>
            <p:nvPr/>
          </p:nvSpPr>
          <p:spPr bwMode="auto">
            <a:xfrm>
              <a:off x="1954450" y="4239681"/>
              <a:ext cx="60968" cy="38663"/>
            </a:xfrm>
            <a:custGeom>
              <a:avLst/>
              <a:gdLst>
                <a:gd name="T0" fmla="*/ 29 w 47"/>
                <a:gd name="T1" fmla="*/ 9 h 31"/>
                <a:gd name="T2" fmla="*/ 31 w 47"/>
                <a:gd name="T3" fmla="*/ 2 h 31"/>
                <a:gd name="T4" fmla="*/ 44 w 47"/>
                <a:gd name="T5" fmla="*/ 0 h 31"/>
                <a:gd name="T6" fmla="*/ 47 w 47"/>
                <a:gd name="T7" fmla="*/ 5 h 31"/>
                <a:gd name="T8" fmla="*/ 40 w 47"/>
                <a:gd name="T9" fmla="*/ 11 h 31"/>
                <a:gd name="T10" fmla="*/ 38 w 47"/>
                <a:gd name="T11" fmla="*/ 16 h 31"/>
                <a:gd name="T12" fmla="*/ 22 w 47"/>
                <a:gd name="T13" fmla="*/ 20 h 31"/>
                <a:gd name="T14" fmla="*/ 26 w 47"/>
                <a:gd name="T15" fmla="*/ 27 h 31"/>
                <a:gd name="T16" fmla="*/ 24 w 47"/>
                <a:gd name="T17" fmla="*/ 29 h 31"/>
                <a:gd name="T18" fmla="*/ 6 w 47"/>
                <a:gd name="T19" fmla="*/ 31 h 31"/>
                <a:gd name="T20" fmla="*/ 6 w 47"/>
                <a:gd name="T21" fmla="*/ 31 h 31"/>
                <a:gd name="T22" fmla="*/ 0 w 47"/>
                <a:gd name="T23" fmla="*/ 22 h 31"/>
                <a:gd name="T24" fmla="*/ 11 w 47"/>
                <a:gd name="T25" fmla="*/ 22 h 31"/>
                <a:gd name="T26" fmla="*/ 15 w 47"/>
                <a:gd name="T27" fmla="*/ 20 h 31"/>
                <a:gd name="T28" fmla="*/ 18 w 47"/>
                <a:gd name="T29" fmla="*/ 11 h 31"/>
                <a:gd name="T30" fmla="*/ 29 w 47"/>
                <a:gd name="T31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1">
                  <a:moveTo>
                    <a:pt x="29" y="9"/>
                  </a:moveTo>
                  <a:lnTo>
                    <a:pt x="31" y="2"/>
                  </a:lnTo>
                  <a:lnTo>
                    <a:pt x="44" y="0"/>
                  </a:lnTo>
                  <a:lnTo>
                    <a:pt x="47" y="5"/>
                  </a:lnTo>
                  <a:lnTo>
                    <a:pt x="40" y="11"/>
                  </a:lnTo>
                  <a:lnTo>
                    <a:pt x="38" y="16"/>
                  </a:lnTo>
                  <a:lnTo>
                    <a:pt x="22" y="20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0" y="22"/>
                  </a:lnTo>
                  <a:lnTo>
                    <a:pt x="11" y="22"/>
                  </a:lnTo>
                  <a:lnTo>
                    <a:pt x="15" y="20"/>
                  </a:lnTo>
                  <a:lnTo>
                    <a:pt x="18" y="11"/>
                  </a:lnTo>
                  <a:lnTo>
                    <a:pt x="29" y="9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18" name="Freeform 243"/>
            <p:cNvSpPr>
              <a:spLocks/>
            </p:cNvSpPr>
            <p:nvPr/>
          </p:nvSpPr>
          <p:spPr bwMode="auto">
            <a:xfrm>
              <a:off x="2293496" y="3989857"/>
              <a:ext cx="65430" cy="8922"/>
            </a:xfrm>
            <a:custGeom>
              <a:avLst/>
              <a:gdLst>
                <a:gd name="T0" fmla="*/ 5 w 49"/>
                <a:gd name="T1" fmla="*/ 4 h 7"/>
                <a:gd name="T2" fmla="*/ 16 w 49"/>
                <a:gd name="T3" fmla="*/ 4 h 7"/>
                <a:gd name="T4" fmla="*/ 27 w 49"/>
                <a:gd name="T5" fmla="*/ 7 h 7"/>
                <a:gd name="T6" fmla="*/ 32 w 49"/>
                <a:gd name="T7" fmla="*/ 7 h 7"/>
                <a:gd name="T8" fmla="*/ 34 w 49"/>
                <a:gd name="T9" fmla="*/ 4 h 7"/>
                <a:gd name="T10" fmla="*/ 49 w 49"/>
                <a:gd name="T11" fmla="*/ 2 h 7"/>
                <a:gd name="T12" fmla="*/ 41 w 49"/>
                <a:gd name="T13" fmla="*/ 0 h 7"/>
                <a:gd name="T14" fmla="*/ 29 w 49"/>
                <a:gd name="T15" fmla="*/ 2 h 7"/>
                <a:gd name="T16" fmla="*/ 21 w 49"/>
                <a:gd name="T17" fmla="*/ 0 h 7"/>
                <a:gd name="T18" fmla="*/ 7 w 49"/>
                <a:gd name="T19" fmla="*/ 0 h 7"/>
                <a:gd name="T20" fmla="*/ 3 w 49"/>
                <a:gd name="T21" fmla="*/ 0 h 7"/>
                <a:gd name="T22" fmla="*/ 0 w 49"/>
                <a:gd name="T23" fmla="*/ 2 h 7"/>
                <a:gd name="T24" fmla="*/ 5 w 49"/>
                <a:gd name="T2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7">
                  <a:moveTo>
                    <a:pt x="5" y="4"/>
                  </a:moveTo>
                  <a:lnTo>
                    <a:pt x="16" y="4"/>
                  </a:lnTo>
                  <a:lnTo>
                    <a:pt x="27" y="7"/>
                  </a:lnTo>
                  <a:lnTo>
                    <a:pt x="32" y="7"/>
                  </a:lnTo>
                  <a:lnTo>
                    <a:pt x="34" y="4"/>
                  </a:lnTo>
                  <a:lnTo>
                    <a:pt x="49" y="2"/>
                  </a:lnTo>
                  <a:lnTo>
                    <a:pt x="41" y="0"/>
                  </a:lnTo>
                  <a:lnTo>
                    <a:pt x="29" y="2"/>
                  </a:lnTo>
                  <a:lnTo>
                    <a:pt x="21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19" name="Freeform 244"/>
            <p:cNvSpPr>
              <a:spLocks/>
            </p:cNvSpPr>
            <p:nvPr/>
          </p:nvSpPr>
          <p:spPr bwMode="auto">
            <a:xfrm>
              <a:off x="2355952" y="3970526"/>
              <a:ext cx="29741" cy="10409"/>
            </a:xfrm>
            <a:custGeom>
              <a:avLst/>
              <a:gdLst>
                <a:gd name="T0" fmla="*/ 18 w 23"/>
                <a:gd name="T1" fmla="*/ 0 h 9"/>
                <a:gd name="T2" fmla="*/ 18 w 23"/>
                <a:gd name="T3" fmla="*/ 2 h 9"/>
                <a:gd name="T4" fmla="*/ 18 w 23"/>
                <a:gd name="T5" fmla="*/ 5 h 9"/>
                <a:gd name="T6" fmla="*/ 23 w 23"/>
                <a:gd name="T7" fmla="*/ 5 h 9"/>
                <a:gd name="T8" fmla="*/ 23 w 23"/>
                <a:gd name="T9" fmla="*/ 7 h 9"/>
                <a:gd name="T10" fmla="*/ 18 w 23"/>
                <a:gd name="T11" fmla="*/ 7 h 9"/>
                <a:gd name="T12" fmla="*/ 16 w 23"/>
                <a:gd name="T13" fmla="*/ 7 h 9"/>
                <a:gd name="T14" fmla="*/ 0 w 23"/>
                <a:gd name="T15" fmla="*/ 9 h 9"/>
                <a:gd name="T16" fmla="*/ 0 w 23"/>
                <a:gd name="T17" fmla="*/ 7 h 9"/>
                <a:gd name="T18" fmla="*/ 9 w 23"/>
                <a:gd name="T19" fmla="*/ 5 h 9"/>
                <a:gd name="T20" fmla="*/ 9 w 23"/>
                <a:gd name="T21" fmla="*/ 2 h 9"/>
                <a:gd name="T22" fmla="*/ 18 w 23"/>
                <a:gd name="T2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9">
                  <a:moveTo>
                    <a:pt x="18" y="0"/>
                  </a:moveTo>
                  <a:lnTo>
                    <a:pt x="18" y="2"/>
                  </a:lnTo>
                  <a:lnTo>
                    <a:pt x="18" y="5"/>
                  </a:lnTo>
                  <a:lnTo>
                    <a:pt x="23" y="5"/>
                  </a:lnTo>
                  <a:lnTo>
                    <a:pt x="23" y="7"/>
                  </a:lnTo>
                  <a:lnTo>
                    <a:pt x="18" y="7"/>
                  </a:lnTo>
                  <a:lnTo>
                    <a:pt x="16" y="7"/>
                  </a:lnTo>
                  <a:lnTo>
                    <a:pt x="0" y="9"/>
                  </a:lnTo>
                  <a:lnTo>
                    <a:pt x="0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20" name="Freeform 245"/>
            <p:cNvSpPr>
              <a:spLocks/>
            </p:cNvSpPr>
            <p:nvPr/>
          </p:nvSpPr>
          <p:spPr bwMode="auto">
            <a:xfrm>
              <a:off x="2342568" y="3963091"/>
              <a:ext cx="25280" cy="14870"/>
            </a:xfrm>
            <a:custGeom>
              <a:avLst/>
              <a:gdLst>
                <a:gd name="T0" fmla="*/ 5 w 20"/>
                <a:gd name="T1" fmla="*/ 2 h 11"/>
                <a:gd name="T2" fmla="*/ 16 w 20"/>
                <a:gd name="T3" fmla="*/ 6 h 11"/>
                <a:gd name="T4" fmla="*/ 13 w 20"/>
                <a:gd name="T5" fmla="*/ 2 h 11"/>
                <a:gd name="T6" fmla="*/ 11 w 20"/>
                <a:gd name="T7" fmla="*/ 4 h 11"/>
                <a:gd name="T8" fmla="*/ 11 w 20"/>
                <a:gd name="T9" fmla="*/ 2 h 11"/>
                <a:gd name="T10" fmla="*/ 20 w 20"/>
                <a:gd name="T11" fmla="*/ 0 h 11"/>
                <a:gd name="T12" fmla="*/ 20 w 20"/>
                <a:gd name="T13" fmla="*/ 6 h 11"/>
                <a:gd name="T14" fmla="*/ 18 w 20"/>
                <a:gd name="T15" fmla="*/ 6 h 11"/>
                <a:gd name="T16" fmla="*/ 16 w 20"/>
                <a:gd name="T17" fmla="*/ 8 h 11"/>
                <a:gd name="T18" fmla="*/ 18 w 20"/>
                <a:gd name="T19" fmla="*/ 11 h 11"/>
                <a:gd name="T20" fmla="*/ 9 w 20"/>
                <a:gd name="T21" fmla="*/ 11 h 11"/>
                <a:gd name="T22" fmla="*/ 11 w 20"/>
                <a:gd name="T23" fmla="*/ 8 h 11"/>
                <a:gd name="T24" fmla="*/ 0 w 20"/>
                <a:gd name="T25" fmla="*/ 6 h 11"/>
                <a:gd name="T26" fmla="*/ 0 w 20"/>
                <a:gd name="T27" fmla="*/ 2 h 11"/>
                <a:gd name="T28" fmla="*/ 5 w 20"/>
                <a:gd name="T2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11">
                  <a:moveTo>
                    <a:pt x="5" y="2"/>
                  </a:moveTo>
                  <a:lnTo>
                    <a:pt x="16" y="6"/>
                  </a:lnTo>
                  <a:lnTo>
                    <a:pt x="13" y="2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20" y="0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8" y="11"/>
                  </a:lnTo>
                  <a:lnTo>
                    <a:pt x="9" y="11"/>
                  </a:lnTo>
                  <a:lnTo>
                    <a:pt x="11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21" name="Freeform 246"/>
            <p:cNvSpPr>
              <a:spLocks/>
            </p:cNvSpPr>
            <p:nvPr/>
          </p:nvSpPr>
          <p:spPr bwMode="auto">
            <a:xfrm>
              <a:off x="2468967" y="3963091"/>
              <a:ext cx="26767" cy="10410"/>
            </a:xfrm>
            <a:custGeom>
              <a:avLst/>
              <a:gdLst>
                <a:gd name="T0" fmla="*/ 7 w 20"/>
                <a:gd name="T1" fmla="*/ 2 h 8"/>
                <a:gd name="T2" fmla="*/ 14 w 20"/>
                <a:gd name="T3" fmla="*/ 0 h 8"/>
                <a:gd name="T4" fmla="*/ 20 w 20"/>
                <a:gd name="T5" fmla="*/ 6 h 8"/>
                <a:gd name="T6" fmla="*/ 2 w 20"/>
                <a:gd name="T7" fmla="*/ 8 h 8"/>
                <a:gd name="T8" fmla="*/ 0 w 20"/>
                <a:gd name="T9" fmla="*/ 6 h 8"/>
                <a:gd name="T10" fmla="*/ 7 w 20"/>
                <a:gd name="T11" fmla="*/ 4 h 8"/>
                <a:gd name="T12" fmla="*/ 2 w 20"/>
                <a:gd name="T13" fmla="*/ 4 h 8"/>
                <a:gd name="T14" fmla="*/ 7 w 20"/>
                <a:gd name="T1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8">
                  <a:moveTo>
                    <a:pt x="7" y="2"/>
                  </a:moveTo>
                  <a:lnTo>
                    <a:pt x="14" y="0"/>
                  </a:lnTo>
                  <a:lnTo>
                    <a:pt x="20" y="6"/>
                  </a:lnTo>
                  <a:lnTo>
                    <a:pt x="2" y="8"/>
                  </a:lnTo>
                  <a:lnTo>
                    <a:pt x="0" y="6"/>
                  </a:lnTo>
                  <a:lnTo>
                    <a:pt x="7" y="4"/>
                  </a:lnTo>
                  <a:lnTo>
                    <a:pt x="2" y="4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22" name="Freeform 247"/>
            <p:cNvSpPr>
              <a:spLocks/>
            </p:cNvSpPr>
            <p:nvPr/>
          </p:nvSpPr>
          <p:spPr bwMode="auto">
            <a:xfrm>
              <a:off x="2483837" y="3973500"/>
              <a:ext cx="25279" cy="7435"/>
            </a:xfrm>
            <a:custGeom>
              <a:avLst/>
              <a:gdLst>
                <a:gd name="T0" fmla="*/ 7 w 20"/>
                <a:gd name="T1" fmla="*/ 0 h 7"/>
                <a:gd name="T2" fmla="*/ 20 w 20"/>
                <a:gd name="T3" fmla="*/ 0 h 7"/>
                <a:gd name="T4" fmla="*/ 3 w 20"/>
                <a:gd name="T5" fmla="*/ 7 h 7"/>
                <a:gd name="T6" fmla="*/ 0 w 20"/>
                <a:gd name="T7" fmla="*/ 5 h 7"/>
                <a:gd name="T8" fmla="*/ 5 w 20"/>
                <a:gd name="T9" fmla="*/ 3 h 7"/>
                <a:gd name="T10" fmla="*/ 3 w 20"/>
                <a:gd name="T11" fmla="*/ 0 h 7"/>
                <a:gd name="T12" fmla="*/ 7 w 20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7">
                  <a:moveTo>
                    <a:pt x="7" y="0"/>
                  </a:moveTo>
                  <a:lnTo>
                    <a:pt x="20" y="0"/>
                  </a:lnTo>
                  <a:lnTo>
                    <a:pt x="3" y="7"/>
                  </a:lnTo>
                  <a:lnTo>
                    <a:pt x="0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23" name="Freeform 248"/>
            <p:cNvSpPr>
              <a:spLocks/>
            </p:cNvSpPr>
            <p:nvPr/>
          </p:nvSpPr>
          <p:spPr bwMode="auto">
            <a:xfrm>
              <a:off x="2497220" y="3970526"/>
              <a:ext cx="25280" cy="8922"/>
            </a:xfrm>
            <a:custGeom>
              <a:avLst/>
              <a:gdLst>
                <a:gd name="T0" fmla="*/ 5 w 18"/>
                <a:gd name="T1" fmla="*/ 7 h 7"/>
                <a:gd name="T2" fmla="*/ 18 w 18"/>
                <a:gd name="T3" fmla="*/ 7 h 7"/>
                <a:gd name="T4" fmla="*/ 7 w 18"/>
                <a:gd name="T5" fmla="*/ 0 h 7"/>
                <a:gd name="T6" fmla="*/ 0 w 18"/>
                <a:gd name="T7" fmla="*/ 0 h 7"/>
                <a:gd name="T8" fmla="*/ 5 w 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5" y="7"/>
                  </a:moveTo>
                  <a:lnTo>
                    <a:pt x="18" y="7"/>
                  </a:lnTo>
                  <a:lnTo>
                    <a:pt x="7" y="0"/>
                  </a:lnTo>
                  <a:lnTo>
                    <a:pt x="0" y="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24" name="Freeform 250"/>
            <p:cNvSpPr>
              <a:spLocks/>
            </p:cNvSpPr>
            <p:nvPr/>
          </p:nvSpPr>
          <p:spPr bwMode="auto">
            <a:xfrm>
              <a:off x="1777492" y="4098412"/>
              <a:ext cx="52047" cy="26767"/>
            </a:xfrm>
            <a:custGeom>
              <a:avLst/>
              <a:gdLst>
                <a:gd name="T0" fmla="*/ 9 w 40"/>
                <a:gd name="T1" fmla="*/ 22 h 22"/>
                <a:gd name="T2" fmla="*/ 9 w 40"/>
                <a:gd name="T3" fmla="*/ 20 h 22"/>
                <a:gd name="T4" fmla="*/ 13 w 40"/>
                <a:gd name="T5" fmla="*/ 20 h 22"/>
                <a:gd name="T6" fmla="*/ 18 w 40"/>
                <a:gd name="T7" fmla="*/ 17 h 22"/>
                <a:gd name="T8" fmla="*/ 29 w 40"/>
                <a:gd name="T9" fmla="*/ 15 h 22"/>
                <a:gd name="T10" fmla="*/ 29 w 40"/>
                <a:gd name="T11" fmla="*/ 13 h 22"/>
                <a:gd name="T12" fmla="*/ 35 w 40"/>
                <a:gd name="T13" fmla="*/ 13 h 22"/>
                <a:gd name="T14" fmla="*/ 40 w 40"/>
                <a:gd name="T15" fmla="*/ 11 h 22"/>
                <a:gd name="T16" fmla="*/ 35 w 40"/>
                <a:gd name="T17" fmla="*/ 9 h 22"/>
                <a:gd name="T18" fmla="*/ 40 w 40"/>
                <a:gd name="T19" fmla="*/ 4 h 22"/>
                <a:gd name="T20" fmla="*/ 35 w 40"/>
                <a:gd name="T21" fmla="*/ 0 h 22"/>
                <a:gd name="T22" fmla="*/ 13 w 40"/>
                <a:gd name="T23" fmla="*/ 0 h 22"/>
                <a:gd name="T24" fmla="*/ 9 w 40"/>
                <a:gd name="T25" fmla="*/ 0 h 22"/>
                <a:gd name="T26" fmla="*/ 11 w 40"/>
                <a:gd name="T27" fmla="*/ 2 h 22"/>
                <a:gd name="T28" fmla="*/ 0 w 40"/>
                <a:gd name="T29" fmla="*/ 11 h 22"/>
                <a:gd name="T30" fmla="*/ 2 w 40"/>
                <a:gd name="T31" fmla="*/ 13 h 22"/>
                <a:gd name="T32" fmla="*/ 13 w 40"/>
                <a:gd name="T33" fmla="*/ 15 h 22"/>
                <a:gd name="T34" fmla="*/ 2 w 40"/>
                <a:gd name="T35" fmla="*/ 15 h 22"/>
                <a:gd name="T36" fmla="*/ 0 w 40"/>
                <a:gd name="T37" fmla="*/ 20 h 22"/>
                <a:gd name="T38" fmla="*/ 4 w 40"/>
                <a:gd name="T39" fmla="*/ 22 h 22"/>
                <a:gd name="T40" fmla="*/ 9 w 40"/>
                <a:gd name="T4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22">
                  <a:moveTo>
                    <a:pt x="9" y="22"/>
                  </a:moveTo>
                  <a:lnTo>
                    <a:pt x="9" y="20"/>
                  </a:lnTo>
                  <a:lnTo>
                    <a:pt x="13" y="20"/>
                  </a:lnTo>
                  <a:lnTo>
                    <a:pt x="18" y="17"/>
                  </a:lnTo>
                  <a:lnTo>
                    <a:pt x="29" y="15"/>
                  </a:lnTo>
                  <a:lnTo>
                    <a:pt x="29" y="13"/>
                  </a:lnTo>
                  <a:lnTo>
                    <a:pt x="35" y="13"/>
                  </a:lnTo>
                  <a:lnTo>
                    <a:pt x="40" y="11"/>
                  </a:lnTo>
                  <a:lnTo>
                    <a:pt x="35" y="9"/>
                  </a:lnTo>
                  <a:lnTo>
                    <a:pt x="40" y="4"/>
                  </a:lnTo>
                  <a:lnTo>
                    <a:pt x="35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13" y="15"/>
                  </a:lnTo>
                  <a:lnTo>
                    <a:pt x="2" y="15"/>
                  </a:lnTo>
                  <a:lnTo>
                    <a:pt x="0" y="20"/>
                  </a:lnTo>
                  <a:lnTo>
                    <a:pt x="4" y="22"/>
                  </a:lnTo>
                  <a:lnTo>
                    <a:pt x="9" y="22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25" name="Freeform 251"/>
            <p:cNvSpPr>
              <a:spLocks/>
            </p:cNvSpPr>
            <p:nvPr/>
          </p:nvSpPr>
          <p:spPr bwMode="auto">
            <a:xfrm>
              <a:off x="1832513" y="4098412"/>
              <a:ext cx="57994" cy="13383"/>
            </a:xfrm>
            <a:custGeom>
              <a:avLst/>
              <a:gdLst>
                <a:gd name="T0" fmla="*/ 0 w 45"/>
                <a:gd name="T1" fmla="*/ 6 h 11"/>
                <a:gd name="T2" fmla="*/ 5 w 45"/>
                <a:gd name="T3" fmla="*/ 9 h 11"/>
                <a:gd name="T4" fmla="*/ 9 w 45"/>
                <a:gd name="T5" fmla="*/ 9 h 11"/>
                <a:gd name="T6" fmla="*/ 22 w 45"/>
                <a:gd name="T7" fmla="*/ 11 h 11"/>
                <a:gd name="T8" fmla="*/ 31 w 45"/>
                <a:gd name="T9" fmla="*/ 9 h 11"/>
                <a:gd name="T10" fmla="*/ 38 w 45"/>
                <a:gd name="T11" fmla="*/ 2 h 11"/>
                <a:gd name="T12" fmla="*/ 45 w 45"/>
                <a:gd name="T13" fmla="*/ 0 h 11"/>
                <a:gd name="T14" fmla="*/ 31 w 45"/>
                <a:gd name="T15" fmla="*/ 2 h 11"/>
                <a:gd name="T16" fmla="*/ 22 w 45"/>
                <a:gd name="T17" fmla="*/ 0 h 11"/>
                <a:gd name="T18" fmla="*/ 0 w 45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11">
                  <a:moveTo>
                    <a:pt x="0" y="6"/>
                  </a:moveTo>
                  <a:lnTo>
                    <a:pt x="5" y="9"/>
                  </a:lnTo>
                  <a:lnTo>
                    <a:pt x="9" y="9"/>
                  </a:lnTo>
                  <a:lnTo>
                    <a:pt x="22" y="11"/>
                  </a:lnTo>
                  <a:lnTo>
                    <a:pt x="31" y="9"/>
                  </a:lnTo>
                  <a:lnTo>
                    <a:pt x="38" y="2"/>
                  </a:lnTo>
                  <a:lnTo>
                    <a:pt x="45" y="0"/>
                  </a:lnTo>
                  <a:lnTo>
                    <a:pt x="31" y="2"/>
                  </a:lnTo>
                  <a:lnTo>
                    <a:pt x="2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26" name="Freeform 252"/>
            <p:cNvSpPr>
              <a:spLocks/>
            </p:cNvSpPr>
            <p:nvPr/>
          </p:nvSpPr>
          <p:spPr bwMode="auto">
            <a:xfrm>
              <a:off x="1801284" y="4122205"/>
              <a:ext cx="22306" cy="13383"/>
            </a:xfrm>
            <a:custGeom>
              <a:avLst/>
              <a:gdLst>
                <a:gd name="T0" fmla="*/ 13 w 17"/>
                <a:gd name="T1" fmla="*/ 9 h 9"/>
                <a:gd name="T2" fmla="*/ 13 w 17"/>
                <a:gd name="T3" fmla="*/ 4 h 9"/>
                <a:gd name="T4" fmla="*/ 17 w 17"/>
                <a:gd name="T5" fmla="*/ 4 h 9"/>
                <a:gd name="T6" fmla="*/ 13 w 17"/>
                <a:gd name="T7" fmla="*/ 2 h 9"/>
                <a:gd name="T8" fmla="*/ 15 w 17"/>
                <a:gd name="T9" fmla="*/ 0 h 9"/>
                <a:gd name="T10" fmla="*/ 0 w 17"/>
                <a:gd name="T11" fmla="*/ 2 h 9"/>
                <a:gd name="T12" fmla="*/ 2 w 17"/>
                <a:gd name="T13" fmla="*/ 4 h 9"/>
                <a:gd name="T14" fmla="*/ 13 w 17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9">
                  <a:moveTo>
                    <a:pt x="13" y="9"/>
                  </a:moveTo>
                  <a:lnTo>
                    <a:pt x="13" y="4"/>
                  </a:lnTo>
                  <a:lnTo>
                    <a:pt x="17" y="4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27" name="Freeform 253"/>
            <p:cNvSpPr>
              <a:spLocks/>
            </p:cNvSpPr>
            <p:nvPr/>
          </p:nvSpPr>
          <p:spPr bwMode="auto">
            <a:xfrm>
              <a:off x="5001400" y="3118450"/>
              <a:ext cx="208186" cy="68404"/>
            </a:xfrm>
            <a:custGeom>
              <a:avLst/>
              <a:gdLst>
                <a:gd name="T0" fmla="*/ 54 w 158"/>
                <a:gd name="T1" fmla="*/ 38 h 56"/>
                <a:gd name="T2" fmla="*/ 54 w 158"/>
                <a:gd name="T3" fmla="*/ 34 h 56"/>
                <a:gd name="T4" fmla="*/ 63 w 158"/>
                <a:gd name="T5" fmla="*/ 31 h 56"/>
                <a:gd name="T6" fmla="*/ 58 w 158"/>
                <a:gd name="T7" fmla="*/ 31 h 56"/>
                <a:gd name="T8" fmla="*/ 67 w 158"/>
                <a:gd name="T9" fmla="*/ 29 h 56"/>
                <a:gd name="T10" fmla="*/ 67 w 158"/>
                <a:gd name="T11" fmla="*/ 27 h 56"/>
                <a:gd name="T12" fmla="*/ 78 w 158"/>
                <a:gd name="T13" fmla="*/ 23 h 56"/>
                <a:gd name="T14" fmla="*/ 87 w 158"/>
                <a:gd name="T15" fmla="*/ 23 h 56"/>
                <a:gd name="T16" fmla="*/ 92 w 158"/>
                <a:gd name="T17" fmla="*/ 18 h 56"/>
                <a:gd name="T18" fmla="*/ 114 w 158"/>
                <a:gd name="T19" fmla="*/ 16 h 56"/>
                <a:gd name="T20" fmla="*/ 132 w 158"/>
                <a:gd name="T21" fmla="*/ 11 h 56"/>
                <a:gd name="T22" fmla="*/ 132 w 158"/>
                <a:gd name="T23" fmla="*/ 9 h 56"/>
                <a:gd name="T24" fmla="*/ 136 w 158"/>
                <a:gd name="T25" fmla="*/ 7 h 56"/>
                <a:gd name="T26" fmla="*/ 147 w 158"/>
                <a:gd name="T27" fmla="*/ 9 h 56"/>
                <a:gd name="T28" fmla="*/ 158 w 158"/>
                <a:gd name="T29" fmla="*/ 2 h 56"/>
                <a:gd name="T30" fmla="*/ 132 w 158"/>
                <a:gd name="T31" fmla="*/ 5 h 56"/>
                <a:gd name="T32" fmla="*/ 96 w 158"/>
                <a:gd name="T33" fmla="*/ 0 h 56"/>
                <a:gd name="T34" fmla="*/ 78 w 158"/>
                <a:gd name="T35" fmla="*/ 9 h 56"/>
                <a:gd name="T36" fmla="*/ 78 w 158"/>
                <a:gd name="T37" fmla="*/ 14 h 56"/>
                <a:gd name="T38" fmla="*/ 43 w 158"/>
                <a:gd name="T39" fmla="*/ 27 h 56"/>
                <a:gd name="T40" fmla="*/ 45 w 158"/>
                <a:gd name="T41" fmla="*/ 29 h 56"/>
                <a:gd name="T42" fmla="*/ 27 w 158"/>
                <a:gd name="T43" fmla="*/ 36 h 56"/>
                <a:gd name="T44" fmla="*/ 7 w 158"/>
                <a:gd name="T45" fmla="*/ 45 h 56"/>
                <a:gd name="T46" fmla="*/ 0 w 158"/>
                <a:gd name="T47" fmla="*/ 45 h 56"/>
                <a:gd name="T48" fmla="*/ 7 w 158"/>
                <a:gd name="T49" fmla="*/ 54 h 56"/>
                <a:gd name="T50" fmla="*/ 22 w 158"/>
                <a:gd name="T51" fmla="*/ 51 h 56"/>
                <a:gd name="T52" fmla="*/ 22 w 158"/>
                <a:gd name="T53" fmla="*/ 56 h 56"/>
                <a:gd name="T54" fmla="*/ 29 w 158"/>
                <a:gd name="T55" fmla="*/ 56 h 56"/>
                <a:gd name="T56" fmla="*/ 27 w 158"/>
                <a:gd name="T57" fmla="*/ 45 h 56"/>
                <a:gd name="T58" fmla="*/ 29 w 158"/>
                <a:gd name="T59" fmla="*/ 43 h 56"/>
                <a:gd name="T60" fmla="*/ 54 w 158"/>
                <a:gd name="T6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8" h="56">
                  <a:moveTo>
                    <a:pt x="54" y="38"/>
                  </a:moveTo>
                  <a:lnTo>
                    <a:pt x="54" y="34"/>
                  </a:lnTo>
                  <a:lnTo>
                    <a:pt x="63" y="31"/>
                  </a:lnTo>
                  <a:lnTo>
                    <a:pt x="58" y="31"/>
                  </a:lnTo>
                  <a:lnTo>
                    <a:pt x="67" y="29"/>
                  </a:lnTo>
                  <a:lnTo>
                    <a:pt x="67" y="27"/>
                  </a:lnTo>
                  <a:lnTo>
                    <a:pt x="78" y="23"/>
                  </a:lnTo>
                  <a:lnTo>
                    <a:pt x="87" y="23"/>
                  </a:lnTo>
                  <a:lnTo>
                    <a:pt x="92" y="18"/>
                  </a:lnTo>
                  <a:lnTo>
                    <a:pt x="114" y="16"/>
                  </a:lnTo>
                  <a:lnTo>
                    <a:pt x="132" y="11"/>
                  </a:lnTo>
                  <a:lnTo>
                    <a:pt x="132" y="9"/>
                  </a:lnTo>
                  <a:lnTo>
                    <a:pt x="136" y="7"/>
                  </a:lnTo>
                  <a:lnTo>
                    <a:pt x="147" y="9"/>
                  </a:lnTo>
                  <a:lnTo>
                    <a:pt x="158" y="2"/>
                  </a:lnTo>
                  <a:lnTo>
                    <a:pt x="132" y="5"/>
                  </a:lnTo>
                  <a:lnTo>
                    <a:pt x="96" y="0"/>
                  </a:lnTo>
                  <a:lnTo>
                    <a:pt x="78" y="9"/>
                  </a:lnTo>
                  <a:lnTo>
                    <a:pt x="78" y="14"/>
                  </a:lnTo>
                  <a:lnTo>
                    <a:pt x="43" y="27"/>
                  </a:lnTo>
                  <a:lnTo>
                    <a:pt x="45" y="29"/>
                  </a:lnTo>
                  <a:lnTo>
                    <a:pt x="27" y="36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7" y="54"/>
                  </a:lnTo>
                  <a:lnTo>
                    <a:pt x="22" y="51"/>
                  </a:lnTo>
                  <a:lnTo>
                    <a:pt x="22" y="56"/>
                  </a:lnTo>
                  <a:lnTo>
                    <a:pt x="29" y="56"/>
                  </a:lnTo>
                  <a:lnTo>
                    <a:pt x="27" y="45"/>
                  </a:lnTo>
                  <a:lnTo>
                    <a:pt x="29" y="43"/>
                  </a:lnTo>
                  <a:lnTo>
                    <a:pt x="54" y="38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28" name="Freeform 255"/>
            <p:cNvSpPr>
              <a:spLocks/>
            </p:cNvSpPr>
            <p:nvPr/>
          </p:nvSpPr>
          <p:spPr bwMode="auto">
            <a:xfrm>
              <a:off x="3911398" y="3054508"/>
              <a:ext cx="1179224" cy="339046"/>
            </a:xfrm>
            <a:custGeom>
              <a:avLst/>
              <a:gdLst>
                <a:gd name="T0" fmla="*/ 355 w 903"/>
                <a:gd name="T1" fmla="*/ 22 h 272"/>
                <a:gd name="T2" fmla="*/ 437 w 903"/>
                <a:gd name="T3" fmla="*/ 51 h 272"/>
                <a:gd name="T4" fmla="*/ 607 w 903"/>
                <a:gd name="T5" fmla="*/ 82 h 272"/>
                <a:gd name="T6" fmla="*/ 604 w 903"/>
                <a:gd name="T7" fmla="*/ 87 h 272"/>
                <a:gd name="T8" fmla="*/ 642 w 903"/>
                <a:gd name="T9" fmla="*/ 89 h 272"/>
                <a:gd name="T10" fmla="*/ 685 w 903"/>
                <a:gd name="T11" fmla="*/ 94 h 272"/>
                <a:gd name="T12" fmla="*/ 794 w 903"/>
                <a:gd name="T13" fmla="*/ 76 h 272"/>
                <a:gd name="T14" fmla="*/ 803 w 903"/>
                <a:gd name="T15" fmla="*/ 78 h 272"/>
                <a:gd name="T16" fmla="*/ 798 w 903"/>
                <a:gd name="T17" fmla="*/ 111 h 272"/>
                <a:gd name="T18" fmla="*/ 823 w 903"/>
                <a:gd name="T19" fmla="*/ 116 h 272"/>
                <a:gd name="T20" fmla="*/ 843 w 903"/>
                <a:gd name="T21" fmla="*/ 129 h 272"/>
                <a:gd name="T22" fmla="*/ 854 w 903"/>
                <a:gd name="T23" fmla="*/ 131 h 272"/>
                <a:gd name="T24" fmla="*/ 903 w 903"/>
                <a:gd name="T25" fmla="*/ 127 h 272"/>
                <a:gd name="T26" fmla="*/ 843 w 903"/>
                <a:gd name="T27" fmla="*/ 140 h 272"/>
                <a:gd name="T28" fmla="*/ 803 w 903"/>
                <a:gd name="T29" fmla="*/ 145 h 272"/>
                <a:gd name="T30" fmla="*/ 763 w 903"/>
                <a:gd name="T31" fmla="*/ 154 h 272"/>
                <a:gd name="T32" fmla="*/ 756 w 903"/>
                <a:gd name="T33" fmla="*/ 156 h 272"/>
                <a:gd name="T34" fmla="*/ 660 w 903"/>
                <a:gd name="T35" fmla="*/ 158 h 272"/>
                <a:gd name="T36" fmla="*/ 549 w 903"/>
                <a:gd name="T37" fmla="*/ 205 h 272"/>
                <a:gd name="T38" fmla="*/ 544 w 903"/>
                <a:gd name="T39" fmla="*/ 225 h 272"/>
                <a:gd name="T40" fmla="*/ 520 w 903"/>
                <a:gd name="T41" fmla="*/ 220 h 272"/>
                <a:gd name="T42" fmla="*/ 341 w 903"/>
                <a:gd name="T43" fmla="*/ 198 h 272"/>
                <a:gd name="T44" fmla="*/ 243 w 903"/>
                <a:gd name="T45" fmla="*/ 194 h 272"/>
                <a:gd name="T46" fmla="*/ 161 w 903"/>
                <a:gd name="T47" fmla="*/ 200 h 272"/>
                <a:gd name="T48" fmla="*/ 119 w 903"/>
                <a:gd name="T49" fmla="*/ 198 h 272"/>
                <a:gd name="T50" fmla="*/ 81 w 903"/>
                <a:gd name="T51" fmla="*/ 218 h 272"/>
                <a:gd name="T52" fmla="*/ 154 w 903"/>
                <a:gd name="T53" fmla="*/ 223 h 272"/>
                <a:gd name="T54" fmla="*/ 228 w 903"/>
                <a:gd name="T55" fmla="*/ 245 h 272"/>
                <a:gd name="T56" fmla="*/ 170 w 903"/>
                <a:gd name="T57" fmla="*/ 249 h 272"/>
                <a:gd name="T58" fmla="*/ 148 w 903"/>
                <a:gd name="T59" fmla="*/ 245 h 272"/>
                <a:gd name="T60" fmla="*/ 112 w 903"/>
                <a:gd name="T61" fmla="*/ 263 h 272"/>
                <a:gd name="T62" fmla="*/ 63 w 903"/>
                <a:gd name="T63" fmla="*/ 269 h 272"/>
                <a:gd name="T64" fmla="*/ 52 w 903"/>
                <a:gd name="T65" fmla="*/ 245 h 272"/>
                <a:gd name="T66" fmla="*/ 23 w 903"/>
                <a:gd name="T67" fmla="*/ 225 h 272"/>
                <a:gd name="T68" fmla="*/ 0 w 903"/>
                <a:gd name="T69" fmla="*/ 211 h 272"/>
                <a:gd name="T70" fmla="*/ 34 w 903"/>
                <a:gd name="T71" fmla="*/ 189 h 272"/>
                <a:gd name="T72" fmla="*/ 87 w 903"/>
                <a:gd name="T73" fmla="*/ 174 h 272"/>
                <a:gd name="T74" fmla="*/ 94 w 903"/>
                <a:gd name="T75" fmla="*/ 142 h 272"/>
                <a:gd name="T76" fmla="*/ 179 w 903"/>
                <a:gd name="T77" fmla="*/ 149 h 272"/>
                <a:gd name="T78" fmla="*/ 246 w 903"/>
                <a:gd name="T79" fmla="*/ 145 h 272"/>
                <a:gd name="T80" fmla="*/ 223 w 903"/>
                <a:gd name="T81" fmla="*/ 116 h 272"/>
                <a:gd name="T82" fmla="*/ 272 w 903"/>
                <a:gd name="T83" fmla="*/ 105 h 272"/>
                <a:gd name="T84" fmla="*/ 279 w 903"/>
                <a:gd name="T85" fmla="*/ 53 h 272"/>
                <a:gd name="T86" fmla="*/ 255 w 903"/>
                <a:gd name="T87" fmla="*/ 13 h 272"/>
                <a:gd name="T88" fmla="*/ 261 w 903"/>
                <a:gd name="T89" fmla="*/ 9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03" h="272">
                  <a:moveTo>
                    <a:pt x="290" y="0"/>
                  </a:moveTo>
                  <a:lnTo>
                    <a:pt x="326" y="11"/>
                  </a:lnTo>
                  <a:lnTo>
                    <a:pt x="355" y="22"/>
                  </a:lnTo>
                  <a:lnTo>
                    <a:pt x="379" y="29"/>
                  </a:lnTo>
                  <a:lnTo>
                    <a:pt x="426" y="51"/>
                  </a:lnTo>
                  <a:lnTo>
                    <a:pt x="437" y="51"/>
                  </a:lnTo>
                  <a:lnTo>
                    <a:pt x="468" y="62"/>
                  </a:lnTo>
                  <a:lnTo>
                    <a:pt x="524" y="74"/>
                  </a:lnTo>
                  <a:lnTo>
                    <a:pt x="607" y="82"/>
                  </a:lnTo>
                  <a:lnTo>
                    <a:pt x="578" y="82"/>
                  </a:lnTo>
                  <a:lnTo>
                    <a:pt x="578" y="87"/>
                  </a:lnTo>
                  <a:lnTo>
                    <a:pt x="604" y="87"/>
                  </a:lnTo>
                  <a:lnTo>
                    <a:pt x="620" y="85"/>
                  </a:lnTo>
                  <a:lnTo>
                    <a:pt x="640" y="85"/>
                  </a:lnTo>
                  <a:lnTo>
                    <a:pt x="642" y="89"/>
                  </a:lnTo>
                  <a:lnTo>
                    <a:pt x="656" y="85"/>
                  </a:lnTo>
                  <a:lnTo>
                    <a:pt x="662" y="91"/>
                  </a:lnTo>
                  <a:lnTo>
                    <a:pt x="685" y="94"/>
                  </a:lnTo>
                  <a:lnTo>
                    <a:pt x="743" y="94"/>
                  </a:lnTo>
                  <a:lnTo>
                    <a:pt x="769" y="80"/>
                  </a:lnTo>
                  <a:lnTo>
                    <a:pt x="794" y="76"/>
                  </a:lnTo>
                  <a:lnTo>
                    <a:pt x="807" y="65"/>
                  </a:lnTo>
                  <a:lnTo>
                    <a:pt x="818" y="71"/>
                  </a:lnTo>
                  <a:lnTo>
                    <a:pt x="803" y="78"/>
                  </a:lnTo>
                  <a:lnTo>
                    <a:pt x="803" y="82"/>
                  </a:lnTo>
                  <a:lnTo>
                    <a:pt x="785" y="100"/>
                  </a:lnTo>
                  <a:lnTo>
                    <a:pt x="798" y="111"/>
                  </a:lnTo>
                  <a:lnTo>
                    <a:pt x="821" y="111"/>
                  </a:lnTo>
                  <a:lnTo>
                    <a:pt x="832" y="118"/>
                  </a:lnTo>
                  <a:lnTo>
                    <a:pt x="823" y="116"/>
                  </a:lnTo>
                  <a:lnTo>
                    <a:pt x="814" y="114"/>
                  </a:lnTo>
                  <a:lnTo>
                    <a:pt x="812" y="114"/>
                  </a:lnTo>
                  <a:lnTo>
                    <a:pt x="843" y="129"/>
                  </a:lnTo>
                  <a:lnTo>
                    <a:pt x="823" y="131"/>
                  </a:lnTo>
                  <a:lnTo>
                    <a:pt x="836" y="134"/>
                  </a:lnTo>
                  <a:lnTo>
                    <a:pt x="854" y="131"/>
                  </a:lnTo>
                  <a:lnTo>
                    <a:pt x="885" y="125"/>
                  </a:lnTo>
                  <a:lnTo>
                    <a:pt x="903" y="125"/>
                  </a:lnTo>
                  <a:lnTo>
                    <a:pt x="903" y="127"/>
                  </a:lnTo>
                  <a:lnTo>
                    <a:pt x="876" y="131"/>
                  </a:lnTo>
                  <a:lnTo>
                    <a:pt x="863" y="138"/>
                  </a:lnTo>
                  <a:lnTo>
                    <a:pt x="843" y="140"/>
                  </a:lnTo>
                  <a:lnTo>
                    <a:pt x="823" y="142"/>
                  </a:lnTo>
                  <a:lnTo>
                    <a:pt x="812" y="142"/>
                  </a:lnTo>
                  <a:lnTo>
                    <a:pt x="803" y="145"/>
                  </a:lnTo>
                  <a:lnTo>
                    <a:pt x="814" y="147"/>
                  </a:lnTo>
                  <a:lnTo>
                    <a:pt x="787" y="154"/>
                  </a:lnTo>
                  <a:lnTo>
                    <a:pt x="763" y="154"/>
                  </a:lnTo>
                  <a:lnTo>
                    <a:pt x="758" y="149"/>
                  </a:lnTo>
                  <a:lnTo>
                    <a:pt x="747" y="154"/>
                  </a:lnTo>
                  <a:lnTo>
                    <a:pt x="756" y="156"/>
                  </a:lnTo>
                  <a:lnTo>
                    <a:pt x="698" y="158"/>
                  </a:lnTo>
                  <a:lnTo>
                    <a:pt x="687" y="156"/>
                  </a:lnTo>
                  <a:lnTo>
                    <a:pt x="660" y="158"/>
                  </a:lnTo>
                  <a:lnTo>
                    <a:pt x="609" y="174"/>
                  </a:lnTo>
                  <a:lnTo>
                    <a:pt x="553" y="198"/>
                  </a:lnTo>
                  <a:lnTo>
                    <a:pt x="549" y="205"/>
                  </a:lnTo>
                  <a:lnTo>
                    <a:pt x="553" y="214"/>
                  </a:lnTo>
                  <a:lnTo>
                    <a:pt x="549" y="223"/>
                  </a:lnTo>
                  <a:lnTo>
                    <a:pt x="544" y="225"/>
                  </a:lnTo>
                  <a:lnTo>
                    <a:pt x="544" y="231"/>
                  </a:lnTo>
                  <a:lnTo>
                    <a:pt x="529" y="227"/>
                  </a:lnTo>
                  <a:lnTo>
                    <a:pt x="520" y="220"/>
                  </a:lnTo>
                  <a:lnTo>
                    <a:pt x="417" y="211"/>
                  </a:lnTo>
                  <a:lnTo>
                    <a:pt x="366" y="198"/>
                  </a:lnTo>
                  <a:lnTo>
                    <a:pt x="341" y="198"/>
                  </a:lnTo>
                  <a:lnTo>
                    <a:pt x="328" y="191"/>
                  </a:lnTo>
                  <a:lnTo>
                    <a:pt x="284" y="189"/>
                  </a:lnTo>
                  <a:lnTo>
                    <a:pt x="243" y="194"/>
                  </a:lnTo>
                  <a:lnTo>
                    <a:pt x="188" y="211"/>
                  </a:lnTo>
                  <a:lnTo>
                    <a:pt x="174" y="207"/>
                  </a:lnTo>
                  <a:lnTo>
                    <a:pt x="161" y="200"/>
                  </a:lnTo>
                  <a:lnTo>
                    <a:pt x="150" y="196"/>
                  </a:lnTo>
                  <a:lnTo>
                    <a:pt x="132" y="194"/>
                  </a:lnTo>
                  <a:lnTo>
                    <a:pt x="119" y="198"/>
                  </a:lnTo>
                  <a:lnTo>
                    <a:pt x="112" y="196"/>
                  </a:lnTo>
                  <a:lnTo>
                    <a:pt x="76" y="211"/>
                  </a:lnTo>
                  <a:lnTo>
                    <a:pt x="81" y="218"/>
                  </a:lnTo>
                  <a:lnTo>
                    <a:pt x="114" y="220"/>
                  </a:lnTo>
                  <a:lnTo>
                    <a:pt x="128" y="225"/>
                  </a:lnTo>
                  <a:lnTo>
                    <a:pt x="154" y="223"/>
                  </a:lnTo>
                  <a:lnTo>
                    <a:pt x="188" y="236"/>
                  </a:lnTo>
                  <a:lnTo>
                    <a:pt x="214" y="238"/>
                  </a:lnTo>
                  <a:lnTo>
                    <a:pt x="228" y="245"/>
                  </a:lnTo>
                  <a:lnTo>
                    <a:pt x="212" y="245"/>
                  </a:lnTo>
                  <a:lnTo>
                    <a:pt x="194" y="249"/>
                  </a:lnTo>
                  <a:lnTo>
                    <a:pt x="170" y="249"/>
                  </a:lnTo>
                  <a:lnTo>
                    <a:pt x="150" y="251"/>
                  </a:lnTo>
                  <a:lnTo>
                    <a:pt x="154" y="245"/>
                  </a:lnTo>
                  <a:lnTo>
                    <a:pt x="148" y="245"/>
                  </a:lnTo>
                  <a:lnTo>
                    <a:pt x="132" y="251"/>
                  </a:lnTo>
                  <a:lnTo>
                    <a:pt x="107" y="256"/>
                  </a:lnTo>
                  <a:lnTo>
                    <a:pt x="112" y="263"/>
                  </a:lnTo>
                  <a:lnTo>
                    <a:pt x="83" y="267"/>
                  </a:lnTo>
                  <a:lnTo>
                    <a:pt x="76" y="272"/>
                  </a:lnTo>
                  <a:lnTo>
                    <a:pt x="63" y="269"/>
                  </a:lnTo>
                  <a:lnTo>
                    <a:pt x="52" y="269"/>
                  </a:lnTo>
                  <a:lnTo>
                    <a:pt x="36" y="256"/>
                  </a:lnTo>
                  <a:lnTo>
                    <a:pt x="52" y="245"/>
                  </a:lnTo>
                  <a:lnTo>
                    <a:pt x="63" y="240"/>
                  </a:lnTo>
                  <a:lnTo>
                    <a:pt x="47" y="225"/>
                  </a:lnTo>
                  <a:lnTo>
                    <a:pt x="23" y="225"/>
                  </a:lnTo>
                  <a:lnTo>
                    <a:pt x="14" y="220"/>
                  </a:lnTo>
                  <a:lnTo>
                    <a:pt x="3" y="218"/>
                  </a:lnTo>
                  <a:lnTo>
                    <a:pt x="0" y="211"/>
                  </a:lnTo>
                  <a:lnTo>
                    <a:pt x="12" y="205"/>
                  </a:lnTo>
                  <a:lnTo>
                    <a:pt x="5" y="194"/>
                  </a:lnTo>
                  <a:lnTo>
                    <a:pt x="34" y="189"/>
                  </a:lnTo>
                  <a:lnTo>
                    <a:pt x="56" y="178"/>
                  </a:lnTo>
                  <a:lnTo>
                    <a:pt x="67" y="183"/>
                  </a:lnTo>
                  <a:lnTo>
                    <a:pt x="87" y="174"/>
                  </a:lnTo>
                  <a:lnTo>
                    <a:pt x="112" y="167"/>
                  </a:lnTo>
                  <a:lnTo>
                    <a:pt x="76" y="154"/>
                  </a:lnTo>
                  <a:lnTo>
                    <a:pt x="94" y="142"/>
                  </a:lnTo>
                  <a:lnTo>
                    <a:pt x="145" y="154"/>
                  </a:lnTo>
                  <a:lnTo>
                    <a:pt x="163" y="154"/>
                  </a:lnTo>
                  <a:lnTo>
                    <a:pt x="179" y="149"/>
                  </a:lnTo>
                  <a:lnTo>
                    <a:pt x="185" y="154"/>
                  </a:lnTo>
                  <a:lnTo>
                    <a:pt x="206" y="158"/>
                  </a:lnTo>
                  <a:lnTo>
                    <a:pt x="246" y="145"/>
                  </a:lnTo>
                  <a:lnTo>
                    <a:pt x="232" y="131"/>
                  </a:lnTo>
                  <a:lnTo>
                    <a:pt x="232" y="129"/>
                  </a:lnTo>
                  <a:lnTo>
                    <a:pt x="223" y="116"/>
                  </a:lnTo>
                  <a:lnTo>
                    <a:pt x="239" y="111"/>
                  </a:lnTo>
                  <a:lnTo>
                    <a:pt x="263" y="109"/>
                  </a:lnTo>
                  <a:lnTo>
                    <a:pt x="272" y="105"/>
                  </a:lnTo>
                  <a:lnTo>
                    <a:pt x="263" y="80"/>
                  </a:lnTo>
                  <a:lnTo>
                    <a:pt x="281" y="71"/>
                  </a:lnTo>
                  <a:lnTo>
                    <a:pt x="279" y="53"/>
                  </a:lnTo>
                  <a:lnTo>
                    <a:pt x="255" y="31"/>
                  </a:lnTo>
                  <a:lnTo>
                    <a:pt x="239" y="25"/>
                  </a:lnTo>
                  <a:lnTo>
                    <a:pt x="255" y="13"/>
                  </a:lnTo>
                  <a:lnTo>
                    <a:pt x="239" y="9"/>
                  </a:lnTo>
                  <a:lnTo>
                    <a:pt x="250" y="5"/>
                  </a:lnTo>
                  <a:lnTo>
                    <a:pt x="261" y="9"/>
                  </a:lnTo>
                  <a:lnTo>
                    <a:pt x="281" y="7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29" name="Freeform 256"/>
            <p:cNvSpPr>
              <a:spLocks/>
            </p:cNvSpPr>
            <p:nvPr/>
          </p:nvSpPr>
          <p:spPr bwMode="auto">
            <a:xfrm>
              <a:off x="5263120" y="3017331"/>
              <a:ext cx="349456" cy="102606"/>
            </a:xfrm>
            <a:custGeom>
              <a:avLst/>
              <a:gdLst>
                <a:gd name="T0" fmla="*/ 158 w 269"/>
                <a:gd name="T1" fmla="*/ 22 h 82"/>
                <a:gd name="T2" fmla="*/ 193 w 269"/>
                <a:gd name="T3" fmla="*/ 18 h 82"/>
                <a:gd name="T4" fmla="*/ 205 w 269"/>
                <a:gd name="T5" fmla="*/ 16 h 82"/>
                <a:gd name="T6" fmla="*/ 234 w 269"/>
                <a:gd name="T7" fmla="*/ 0 h 82"/>
                <a:gd name="T8" fmla="*/ 262 w 269"/>
                <a:gd name="T9" fmla="*/ 0 h 82"/>
                <a:gd name="T10" fmla="*/ 265 w 269"/>
                <a:gd name="T11" fmla="*/ 5 h 82"/>
                <a:gd name="T12" fmla="*/ 267 w 269"/>
                <a:gd name="T13" fmla="*/ 11 h 82"/>
                <a:gd name="T14" fmla="*/ 236 w 269"/>
                <a:gd name="T15" fmla="*/ 14 h 82"/>
                <a:gd name="T16" fmla="*/ 213 w 269"/>
                <a:gd name="T17" fmla="*/ 20 h 82"/>
                <a:gd name="T18" fmla="*/ 187 w 269"/>
                <a:gd name="T19" fmla="*/ 25 h 82"/>
                <a:gd name="T20" fmla="*/ 164 w 269"/>
                <a:gd name="T21" fmla="*/ 31 h 82"/>
                <a:gd name="T22" fmla="*/ 142 w 269"/>
                <a:gd name="T23" fmla="*/ 42 h 82"/>
                <a:gd name="T24" fmla="*/ 109 w 269"/>
                <a:gd name="T25" fmla="*/ 42 h 82"/>
                <a:gd name="T26" fmla="*/ 104 w 269"/>
                <a:gd name="T27" fmla="*/ 47 h 82"/>
                <a:gd name="T28" fmla="*/ 62 w 269"/>
                <a:gd name="T29" fmla="*/ 62 h 82"/>
                <a:gd name="T30" fmla="*/ 42 w 269"/>
                <a:gd name="T31" fmla="*/ 74 h 82"/>
                <a:gd name="T32" fmla="*/ 20 w 269"/>
                <a:gd name="T33" fmla="*/ 78 h 82"/>
                <a:gd name="T34" fmla="*/ 4 w 269"/>
                <a:gd name="T35" fmla="*/ 82 h 82"/>
                <a:gd name="T36" fmla="*/ 11 w 269"/>
                <a:gd name="T37" fmla="*/ 74 h 82"/>
                <a:gd name="T38" fmla="*/ 11 w 269"/>
                <a:gd name="T39" fmla="*/ 69 h 82"/>
                <a:gd name="T40" fmla="*/ 17 w 269"/>
                <a:gd name="T41" fmla="*/ 71 h 82"/>
                <a:gd name="T42" fmla="*/ 15 w 269"/>
                <a:gd name="T43" fmla="*/ 67 h 82"/>
                <a:gd name="T44" fmla="*/ 33 w 269"/>
                <a:gd name="T45" fmla="*/ 67 h 82"/>
                <a:gd name="T46" fmla="*/ 40 w 269"/>
                <a:gd name="T47" fmla="*/ 58 h 82"/>
                <a:gd name="T48" fmla="*/ 31 w 269"/>
                <a:gd name="T49" fmla="*/ 56 h 82"/>
                <a:gd name="T50" fmla="*/ 44 w 269"/>
                <a:gd name="T51" fmla="*/ 58 h 82"/>
                <a:gd name="T52" fmla="*/ 64 w 269"/>
                <a:gd name="T53" fmla="*/ 49 h 82"/>
                <a:gd name="T54" fmla="*/ 82 w 269"/>
                <a:gd name="T55" fmla="*/ 38 h 82"/>
                <a:gd name="T56" fmla="*/ 89 w 269"/>
                <a:gd name="T57" fmla="*/ 34 h 82"/>
                <a:gd name="T58" fmla="*/ 100 w 269"/>
                <a:gd name="T59" fmla="*/ 36 h 82"/>
                <a:gd name="T60" fmla="*/ 109 w 269"/>
                <a:gd name="T61" fmla="*/ 29 h 82"/>
                <a:gd name="T62" fmla="*/ 129 w 269"/>
                <a:gd name="T63" fmla="*/ 27 h 82"/>
                <a:gd name="T64" fmla="*/ 127 w 269"/>
                <a:gd name="T65" fmla="*/ 20 h 82"/>
                <a:gd name="T66" fmla="*/ 131 w 269"/>
                <a:gd name="T67" fmla="*/ 11 h 82"/>
                <a:gd name="T68" fmla="*/ 147 w 269"/>
                <a:gd name="T69" fmla="*/ 2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9" h="82">
                  <a:moveTo>
                    <a:pt x="147" y="20"/>
                  </a:moveTo>
                  <a:lnTo>
                    <a:pt x="158" y="22"/>
                  </a:lnTo>
                  <a:lnTo>
                    <a:pt x="164" y="22"/>
                  </a:lnTo>
                  <a:lnTo>
                    <a:pt x="193" y="18"/>
                  </a:lnTo>
                  <a:lnTo>
                    <a:pt x="200" y="16"/>
                  </a:lnTo>
                  <a:lnTo>
                    <a:pt x="205" y="16"/>
                  </a:lnTo>
                  <a:lnTo>
                    <a:pt x="211" y="14"/>
                  </a:lnTo>
                  <a:lnTo>
                    <a:pt x="234" y="0"/>
                  </a:lnTo>
                  <a:lnTo>
                    <a:pt x="249" y="0"/>
                  </a:lnTo>
                  <a:lnTo>
                    <a:pt x="262" y="0"/>
                  </a:lnTo>
                  <a:lnTo>
                    <a:pt x="269" y="2"/>
                  </a:lnTo>
                  <a:lnTo>
                    <a:pt x="265" y="5"/>
                  </a:lnTo>
                  <a:lnTo>
                    <a:pt x="269" y="9"/>
                  </a:lnTo>
                  <a:lnTo>
                    <a:pt x="267" y="11"/>
                  </a:lnTo>
                  <a:lnTo>
                    <a:pt x="262" y="14"/>
                  </a:lnTo>
                  <a:lnTo>
                    <a:pt x="236" y="14"/>
                  </a:lnTo>
                  <a:lnTo>
                    <a:pt x="229" y="16"/>
                  </a:lnTo>
                  <a:lnTo>
                    <a:pt x="213" y="20"/>
                  </a:lnTo>
                  <a:lnTo>
                    <a:pt x="187" y="25"/>
                  </a:lnTo>
                  <a:lnTo>
                    <a:pt x="187" y="25"/>
                  </a:lnTo>
                  <a:lnTo>
                    <a:pt x="176" y="27"/>
                  </a:lnTo>
                  <a:lnTo>
                    <a:pt x="164" y="31"/>
                  </a:lnTo>
                  <a:lnTo>
                    <a:pt x="153" y="38"/>
                  </a:lnTo>
                  <a:lnTo>
                    <a:pt x="142" y="42"/>
                  </a:lnTo>
                  <a:lnTo>
                    <a:pt x="122" y="42"/>
                  </a:lnTo>
                  <a:lnTo>
                    <a:pt x="109" y="42"/>
                  </a:lnTo>
                  <a:lnTo>
                    <a:pt x="102" y="45"/>
                  </a:lnTo>
                  <a:lnTo>
                    <a:pt x="104" y="47"/>
                  </a:lnTo>
                  <a:lnTo>
                    <a:pt x="98" y="51"/>
                  </a:lnTo>
                  <a:lnTo>
                    <a:pt x="62" y="62"/>
                  </a:lnTo>
                  <a:lnTo>
                    <a:pt x="53" y="71"/>
                  </a:lnTo>
                  <a:lnTo>
                    <a:pt x="42" y="74"/>
                  </a:lnTo>
                  <a:lnTo>
                    <a:pt x="33" y="71"/>
                  </a:lnTo>
                  <a:lnTo>
                    <a:pt x="20" y="78"/>
                  </a:lnTo>
                  <a:lnTo>
                    <a:pt x="17" y="82"/>
                  </a:lnTo>
                  <a:lnTo>
                    <a:pt x="4" y="82"/>
                  </a:lnTo>
                  <a:lnTo>
                    <a:pt x="0" y="80"/>
                  </a:lnTo>
                  <a:lnTo>
                    <a:pt x="11" y="74"/>
                  </a:lnTo>
                  <a:lnTo>
                    <a:pt x="6" y="71"/>
                  </a:lnTo>
                  <a:lnTo>
                    <a:pt x="11" y="69"/>
                  </a:lnTo>
                  <a:lnTo>
                    <a:pt x="15" y="71"/>
                  </a:lnTo>
                  <a:lnTo>
                    <a:pt x="17" y="71"/>
                  </a:lnTo>
                  <a:lnTo>
                    <a:pt x="17" y="71"/>
                  </a:lnTo>
                  <a:lnTo>
                    <a:pt x="15" y="67"/>
                  </a:lnTo>
                  <a:lnTo>
                    <a:pt x="22" y="65"/>
                  </a:lnTo>
                  <a:lnTo>
                    <a:pt x="33" y="67"/>
                  </a:lnTo>
                  <a:lnTo>
                    <a:pt x="42" y="62"/>
                  </a:lnTo>
                  <a:lnTo>
                    <a:pt x="40" y="58"/>
                  </a:lnTo>
                  <a:lnTo>
                    <a:pt x="31" y="58"/>
                  </a:lnTo>
                  <a:lnTo>
                    <a:pt x="31" y="56"/>
                  </a:lnTo>
                  <a:lnTo>
                    <a:pt x="35" y="56"/>
                  </a:lnTo>
                  <a:lnTo>
                    <a:pt x="44" y="58"/>
                  </a:lnTo>
                  <a:lnTo>
                    <a:pt x="53" y="51"/>
                  </a:lnTo>
                  <a:lnTo>
                    <a:pt x="64" y="49"/>
                  </a:lnTo>
                  <a:lnTo>
                    <a:pt x="82" y="42"/>
                  </a:lnTo>
                  <a:lnTo>
                    <a:pt x="82" y="38"/>
                  </a:lnTo>
                  <a:lnTo>
                    <a:pt x="78" y="34"/>
                  </a:lnTo>
                  <a:lnTo>
                    <a:pt x="89" y="34"/>
                  </a:lnTo>
                  <a:lnTo>
                    <a:pt x="93" y="36"/>
                  </a:lnTo>
                  <a:lnTo>
                    <a:pt x="100" y="36"/>
                  </a:lnTo>
                  <a:lnTo>
                    <a:pt x="109" y="34"/>
                  </a:lnTo>
                  <a:lnTo>
                    <a:pt x="109" y="29"/>
                  </a:lnTo>
                  <a:lnTo>
                    <a:pt x="120" y="27"/>
                  </a:lnTo>
                  <a:lnTo>
                    <a:pt x="129" y="27"/>
                  </a:lnTo>
                  <a:lnTo>
                    <a:pt x="129" y="25"/>
                  </a:lnTo>
                  <a:lnTo>
                    <a:pt x="127" y="20"/>
                  </a:lnTo>
                  <a:lnTo>
                    <a:pt x="124" y="16"/>
                  </a:lnTo>
                  <a:lnTo>
                    <a:pt x="131" y="11"/>
                  </a:lnTo>
                  <a:lnTo>
                    <a:pt x="133" y="11"/>
                  </a:lnTo>
                  <a:lnTo>
                    <a:pt x="147" y="20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30" name="Freeform 257"/>
            <p:cNvSpPr>
              <a:spLocks noEditPoints="1"/>
            </p:cNvSpPr>
            <p:nvPr/>
          </p:nvSpPr>
          <p:spPr bwMode="auto">
            <a:xfrm>
              <a:off x="3889092" y="3809926"/>
              <a:ext cx="75840" cy="52046"/>
            </a:xfrm>
            <a:custGeom>
              <a:avLst/>
              <a:gdLst>
                <a:gd name="T0" fmla="*/ 58 w 58"/>
                <a:gd name="T1" fmla="*/ 5 h 43"/>
                <a:gd name="T2" fmla="*/ 58 w 58"/>
                <a:gd name="T3" fmla="*/ 31 h 43"/>
                <a:gd name="T4" fmla="*/ 58 w 58"/>
                <a:gd name="T5" fmla="*/ 34 h 43"/>
                <a:gd name="T6" fmla="*/ 55 w 58"/>
                <a:gd name="T7" fmla="*/ 36 h 43"/>
                <a:gd name="T8" fmla="*/ 53 w 58"/>
                <a:gd name="T9" fmla="*/ 36 h 43"/>
                <a:gd name="T10" fmla="*/ 53 w 58"/>
                <a:gd name="T11" fmla="*/ 36 h 43"/>
                <a:gd name="T12" fmla="*/ 51 w 58"/>
                <a:gd name="T13" fmla="*/ 36 h 43"/>
                <a:gd name="T14" fmla="*/ 49 w 58"/>
                <a:gd name="T15" fmla="*/ 36 h 43"/>
                <a:gd name="T16" fmla="*/ 49 w 58"/>
                <a:gd name="T17" fmla="*/ 34 h 43"/>
                <a:gd name="T18" fmla="*/ 49 w 58"/>
                <a:gd name="T19" fmla="*/ 31 h 43"/>
                <a:gd name="T20" fmla="*/ 49 w 58"/>
                <a:gd name="T21" fmla="*/ 5 h 43"/>
                <a:gd name="T22" fmla="*/ 49 w 58"/>
                <a:gd name="T23" fmla="*/ 2 h 43"/>
                <a:gd name="T24" fmla="*/ 49 w 58"/>
                <a:gd name="T25" fmla="*/ 0 h 43"/>
                <a:gd name="T26" fmla="*/ 51 w 58"/>
                <a:gd name="T27" fmla="*/ 0 h 43"/>
                <a:gd name="T28" fmla="*/ 53 w 58"/>
                <a:gd name="T29" fmla="*/ 0 h 43"/>
                <a:gd name="T30" fmla="*/ 53 w 58"/>
                <a:gd name="T31" fmla="*/ 0 h 43"/>
                <a:gd name="T32" fmla="*/ 55 w 58"/>
                <a:gd name="T33" fmla="*/ 0 h 43"/>
                <a:gd name="T34" fmla="*/ 58 w 58"/>
                <a:gd name="T35" fmla="*/ 2 h 43"/>
                <a:gd name="T36" fmla="*/ 58 w 58"/>
                <a:gd name="T37" fmla="*/ 5 h 43"/>
                <a:gd name="T38" fmla="*/ 58 w 58"/>
                <a:gd name="T39" fmla="*/ 5 h 43"/>
                <a:gd name="T40" fmla="*/ 22 w 58"/>
                <a:gd name="T41" fmla="*/ 43 h 43"/>
                <a:gd name="T42" fmla="*/ 4 w 58"/>
                <a:gd name="T43" fmla="*/ 43 h 43"/>
                <a:gd name="T44" fmla="*/ 2 w 58"/>
                <a:gd name="T45" fmla="*/ 43 h 43"/>
                <a:gd name="T46" fmla="*/ 0 w 58"/>
                <a:gd name="T47" fmla="*/ 43 h 43"/>
                <a:gd name="T48" fmla="*/ 0 w 58"/>
                <a:gd name="T49" fmla="*/ 40 h 43"/>
                <a:gd name="T50" fmla="*/ 0 w 58"/>
                <a:gd name="T51" fmla="*/ 38 h 43"/>
                <a:gd name="T52" fmla="*/ 0 w 58"/>
                <a:gd name="T53" fmla="*/ 36 h 43"/>
                <a:gd name="T54" fmla="*/ 0 w 58"/>
                <a:gd name="T55" fmla="*/ 36 h 43"/>
                <a:gd name="T56" fmla="*/ 2 w 58"/>
                <a:gd name="T57" fmla="*/ 34 h 43"/>
                <a:gd name="T58" fmla="*/ 4 w 58"/>
                <a:gd name="T59" fmla="*/ 34 h 43"/>
                <a:gd name="T60" fmla="*/ 22 w 58"/>
                <a:gd name="T61" fmla="*/ 34 h 43"/>
                <a:gd name="T62" fmla="*/ 24 w 58"/>
                <a:gd name="T63" fmla="*/ 34 h 43"/>
                <a:gd name="T64" fmla="*/ 24 w 58"/>
                <a:gd name="T65" fmla="*/ 36 h 43"/>
                <a:gd name="T66" fmla="*/ 26 w 58"/>
                <a:gd name="T67" fmla="*/ 36 h 43"/>
                <a:gd name="T68" fmla="*/ 26 w 58"/>
                <a:gd name="T69" fmla="*/ 38 h 43"/>
                <a:gd name="T70" fmla="*/ 26 w 58"/>
                <a:gd name="T71" fmla="*/ 40 h 43"/>
                <a:gd name="T72" fmla="*/ 24 w 58"/>
                <a:gd name="T73" fmla="*/ 43 h 43"/>
                <a:gd name="T74" fmla="*/ 24 w 58"/>
                <a:gd name="T75" fmla="*/ 43 h 43"/>
                <a:gd name="T76" fmla="*/ 22 w 58"/>
                <a:gd name="T77" fmla="*/ 43 h 43"/>
                <a:gd name="T78" fmla="*/ 22 w 58"/>
                <a:gd name="T7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" h="43">
                  <a:moveTo>
                    <a:pt x="58" y="5"/>
                  </a:moveTo>
                  <a:lnTo>
                    <a:pt x="58" y="31"/>
                  </a:lnTo>
                  <a:lnTo>
                    <a:pt x="58" y="34"/>
                  </a:lnTo>
                  <a:lnTo>
                    <a:pt x="55" y="36"/>
                  </a:lnTo>
                  <a:lnTo>
                    <a:pt x="53" y="36"/>
                  </a:lnTo>
                  <a:lnTo>
                    <a:pt x="53" y="36"/>
                  </a:lnTo>
                  <a:lnTo>
                    <a:pt x="51" y="36"/>
                  </a:lnTo>
                  <a:lnTo>
                    <a:pt x="49" y="36"/>
                  </a:lnTo>
                  <a:lnTo>
                    <a:pt x="49" y="34"/>
                  </a:lnTo>
                  <a:lnTo>
                    <a:pt x="49" y="31"/>
                  </a:lnTo>
                  <a:lnTo>
                    <a:pt x="49" y="5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8" y="2"/>
                  </a:lnTo>
                  <a:lnTo>
                    <a:pt x="58" y="5"/>
                  </a:lnTo>
                  <a:lnTo>
                    <a:pt x="58" y="5"/>
                  </a:lnTo>
                  <a:close/>
                  <a:moveTo>
                    <a:pt x="22" y="43"/>
                  </a:moveTo>
                  <a:lnTo>
                    <a:pt x="4" y="43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8"/>
                  </a:lnTo>
                  <a:lnTo>
                    <a:pt x="26" y="40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2" y="43"/>
                  </a:lnTo>
                  <a:lnTo>
                    <a:pt x="22" y="43"/>
                  </a:lnTo>
                  <a:close/>
                </a:path>
              </a:pathLst>
            </a:custGeom>
            <a:solidFill>
              <a:srgbClr val="00CC00"/>
            </a:solidFill>
            <a:ln w="3175">
              <a:solidFill>
                <a:srgbClr val="00CC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grpSp>
          <p:nvGrpSpPr>
            <p:cNvPr id="131" name="Group 1096"/>
            <p:cNvGrpSpPr>
              <a:grpSpLocks/>
            </p:cNvGrpSpPr>
            <p:nvPr/>
          </p:nvGrpSpPr>
          <p:grpSpPr bwMode="auto">
            <a:xfrm>
              <a:off x="1194571" y="2761561"/>
              <a:ext cx="881817" cy="251311"/>
              <a:chOff x="940" y="1972"/>
              <a:chExt cx="593" cy="176"/>
            </a:xfrm>
          </p:grpSpPr>
          <p:sp>
            <p:nvSpPr>
              <p:cNvPr id="639" name="Freeform 47"/>
              <p:cNvSpPr>
                <a:spLocks/>
              </p:cNvSpPr>
              <p:nvPr/>
            </p:nvSpPr>
            <p:spPr bwMode="auto">
              <a:xfrm>
                <a:off x="940" y="1975"/>
                <a:ext cx="593" cy="118"/>
              </a:xfrm>
              <a:custGeom>
                <a:avLst/>
                <a:gdLst>
                  <a:gd name="T0" fmla="*/ 669 w 675"/>
                  <a:gd name="T1" fmla="*/ 38 h 135"/>
                  <a:gd name="T2" fmla="*/ 675 w 675"/>
                  <a:gd name="T3" fmla="*/ 29 h 135"/>
                  <a:gd name="T4" fmla="*/ 675 w 675"/>
                  <a:gd name="T5" fmla="*/ 29 h 135"/>
                  <a:gd name="T6" fmla="*/ 666 w 675"/>
                  <a:gd name="T7" fmla="*/ 22 h 135"/>
                  <a:gd name="T8" fmla="*/ 642 w 675"/>
                  <a:gd name="T9" fmla="*/ 15 h 135"/>
                  <a:gd name="T10" fmla="*/ 602 w 675"/>
                  <a:gd name="T11" fmla="*/ 9 h 135"/>
                  <a:gd name="T12" fmla="*/ 564 w 675"/>
                  <a:gd name="T13" fmla="*/ 13 h 135"/>
                  <a:gd name="T14" fmla="*/ 533 w 675"/>
                  <a:gd name="T15" fmla="*/ 15 h 135"/>
                  <a:gd name="T16" fmla="*/ 234 w 675"/>
                  <a:gd name="T17" fmla="*/ 64 h 135"/>
                  <a:gd name="T18" fmla="*/ 190 w 675"/>
                  <a:gd name="T19" fmla="*/ 75 h 135"/>
                  <a:gd name="T20" fmla="*/ 152 w 675"/>
                  <a:gd name="T21" fmla="*/ 89 h 135"/>
                  <a:gd name="T22" fmla="*/ 183 w 675"/>
                  <a:gd name="T23" fmla="*/ 62 h 135"/>
                  <a:gd name="T24" fmla="*/ 178 w 675"/>
                  <a:gd name="T25" fmla="*/ 49 h 135"/>
                  <a:gd name="T26" fmla="*/ 169 w 675"/>
                  <a:gd name="T27" fmla="*/ 46 h 135"/>
                  <a:gd name="T28" fmla="*/ 136 w 675"/>
                  <a:gd name="T29" fmla="*/ 51 h 135"/>
                  <a:gd name="T30" fmla="*/ 34 w 675"/>
                  <a:gd name="T31" fmla="*/ 0 h 135"/>
                  <a:gd name="T32" fmla="*/ 0 w 675"/>
                  <a:gd name="T33" fmla="*/ 6 h 135"/>
                  <a:gd name="T34" fmla="*/ 56 w 675"/>
                  <a:gd name="T35" fmla="*/ 62 h 135"/>
                  <a:gd name="T36" fmla="*/ 13 w 675"/>
                  <a:gd name="T37" fmla="*/ 73 h 135"/>
                  <a:gd name="T38" fmla="*/ 16 w 675"/>
                  <a:gd name="T39" fmla="*/ 91 h 135"/>
                  <a:gd name="T40" fmla="*/ 49 w 675"/>
                  <a:gd name="T41" fmla="*/ 84 h 135"/>
                  <a:gd name="T42" fmla="*/ 354 w 675"/>
                  <a:gd name="T43" fmla="*/ 135 h 135"/>
                  <a:gd name="T44" fmla="*/ 417 w 675"/>
                  <a:gd name="T45" fmla="*/ 131 h 135"/>
                  <a:gd name="T46" fmla="*/ 417 w 675"/>
                  <a:gd name="T47" fmla="*/ 122 h 135"/>
                  <a:gd name="T48" fmla="*/ 415 w 675"/>
                  <a:gd name="T49" fmla="*/ 122 h 135"/>
                  <a:gd name="T50" fmla="*/ 395 w 675"/>
                  <a:gd name="T51" fmla="*/ 118 h 135"/>
                  <a:gd name="T52" fmla="*/ 363 w 675"/>
                  <a:gd name="T53" fmla="*/ 122 h 135"/>
                  <a:gd name="T54" fmla="*/ 350 w 675"/>
                  <a:gd name="T55" fmla="*/ 122 h 135"/>
                  <a:gd name="T56" fmla="*/ 403 w 675"/>
                  <a:gd name="T57" fmla="*/ 98 h 135"/>
                  <a:gd name="T58" fmla="*/ 669 w 675"/>
                  <a:gd name="T59" fmla="*/ 3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75" h="135">
                    <a:moveTo>
                      <a:pt x="669" y="38"/>
                    </a:moveTo>
                    <a:lnTo>
                      <a:pt x="675" y="29"/>
                    </a:lnTo>
                    <a:lnTo>
                      <a:pt x="675" y="29"/>
                    </a:lnTo>
                    <a:lnTo>
                      <a:pt x="666" y="22"/>
                    </a:lnTo>
                    <a:lnTo>
                      <a:pt x="642" y="15"/>
                    </a:lnTo>
                    <a:lnTo>
                      <a:pt x="602" y="9"/>
                    </a:lnTo>
                    <a:lnTo>
                      <a:pt x="564" y="13"/>
                    </a:lnTo>
                    <a:lnTo>
                      <a:pt x="533" y="15"/>
                    </a:lnTo>
                    <a:lnTo>
                      <a:pt x="234" y="64"/>
                    </a:lnTo>
                    <a:lnTo>
                      <a:pt x="190" y="75"/>
                    </a:lnTo>
                    <a:lnTo>
                      <a:pt x="152" y="89"/>
                    </a:lnTo>
                    <a:lnTo>
                      <a:pt x="183" y="62"/>
                    </a:lnTo>
                    <a:lnTo>
                      <a:pt x="178" y="49"/>
                    </a:lnTo>
                    <a:lnTo>
                      <a:pt x="169" y="46"/>
                    </a:lnTo>
                    <a:lnTo>
                      <a:pt x="136" y="51"/>
                    </a:lnTo>
                    <a:lnTo>
                      <a:pt x="34" y="0"/>
                    </a:lnTo>
                    <a:lnTo>
                      <a:pt x="0" y="6"/>
                    </a:lnTo>
                    <a:lnTo>
                      <a:pt x="56" y="62"/>
                    </a:lnTo>
                    <a:lnTo>
                      <a:pt x="13" y="73"/>
                    </a:lnTo>
                    <a:lnTo>
                      <a:pt x="16" y="91"/>
                    </a:lnTo>
                    <a:lnTo>
                      <a:pt x="49" y="84"/>
                    </a:lnTo>
                    <a:lnTo>
                      <a:pt x="354" y="135"/>
                    </a:lnTo>
                    <a:lnTo>
                      <a:pt x="417" y="131"/>
                    </a:lnTo>
                    <a:lnTo>
                      <a:pt x="417" y="122"/>
                    </a:lnTo>
                    <a:lnTo>
                      <a:pt x="415" y="122"/>
                    </a:lnTo>
                    <a:lnTo>
                      <a:pt x="395" y="118"/>
                    </a:lnTo>
                    <a:lnTo>
                      <a:pt x="363" y="122"/>
                    </a:lnTo>
                    <a:lnTo>
                      <a:pt x="350" y="122"/>
                    </a:lnTo>
                    <a:lnTo>
                      <a:pt x="403" y="98"/>
                    </a:lnTo>
                    <a:lnTo>
                      <a:pt x="669" y="38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40" name="Freeform 48"/>
              <p:cNvSpPr>
                <a:spLocks/>
              </p:cNvSpPr>
              <p:nvPr/>
            </p:nvSpPr>
            <p:spPr bwMode="auto">
              <a:xfrm>
                <a:off x="1092" y="1994"/>
                <a:ext cx="441" cy="80"/>
              </a:xfrm>
              <a:custGeom>
                <a:avLst/>
                <a:gdLst>
                  <a:gd name="T0" fmla="*/ 0 w 503"/>
                  <a:gd name="T1" fmla="*/ 71 h 91"/>
                  <a:gd name="T2" fmla="*/ 33 w 503"/>
                  <a:gd name="T3" fmla="*/ 69 h 91"/>
                  <a:gd name="T4" fmla="*/ 407 w 503"/>
                  <a:gd name="T5" fmla="*/ 7 h 91"/>
                  <a:gd name="T6" fmla="*/ 436 w 503"/>
                  <a:gd name="T7" fmla="*/ 0 h 91"/>
                  <a:gd name="T8" fmla="*/ 461 w 503"/>
                  <a:gd name="T9" fmla="*/ 0 h 91"/>
                  <a:gd name="T10" fmla="*/ 497 w 503"/>
                  <a:gd name="T11" fmla="*/ 0 h 91"/>
                  <a:gd name="T12" fmla="*/ 503 w 503"/>
                  <a:gd name="T13" fmla="*/ 7 h 91"/>
                  <a:gd name="T14" fmla="*/ 503 w 503"/>
                  <a:gd name="T15" fmla="*/ 9 h 91"/>
                  <a:gd name="T16" fmla="*/ 497 w 503"/>
                  <a:gd name="T17" fmla="*/ 16 h 91"/>
                  <a:gd name="T18" fmla="*/ 318 w 503"/>
                  <a:gd name="T19" fmla="*/ 36 h 91"/>
                  <a:gd name="T20" fmla="*/ 314 w 503"/>
                  <a:gd name="T21" fmla="*/ 27 h 91"/>
                  <a:gd name="T22" fmla="*/ 307 w 503"/>
                  <a:gd name="T23" fmla="*/ 27 h 91"/>
                  <a:gd name="T24" fmla="*/ 301 w 503"/>
                  <a:gd name="T25" fmla="*/ 24 h 91"/>
                  <a:gd name="T26" fmla="*/ 263 w 503"/>
                  <a:gd name="T27" fmla="*/ 33 h 91"/>
                  <a:gd name="T28" fmla="*/ 258 w 503"/>
                  <a:gd name="T29" fmla="*/ 36 h 91"/>
                  <a:gd name="T30" fmla="*/ 147 w 503"/>
                  <a:gd name="T31" fmla="*/ 69 h 91"/>
                  <a:gd name="T32" fmla="*/ 18 w 503"/>
                  <a:gd name="T33" fmla="*/ 91 h 91"/>
                  <a:gd name="T34" fmla="*/ 0 w 503"/>
                  <a:gd name="T35" fmla="*/ 7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3" h="91">
                    <a:moveTo>
                      <a:pt x="0" y="71"/>
                    </a:moveTo>
                    <a:lnTo>
                      <a:pt x="33" y="69"/>
                    </a:lnTo>
                    <a:lnTo>
                      <a:pt x="407" y="7"/>
                    </a:lnTo>
                    <a:lnTo>
                      <a:pt x="436" y="0"/>
                    </a:lnTo>
                    <a:lnTo>
                      <a:pt x="461" y="0"/>
                    </a:lnTo>
                    <a:lnTo>
                      <a:pt x="497" y="0"/>
                    </a:lnTo>
                    <a:lnTo>
                      <a:pt x="503" y="7"/>
                    </a:lnTo>
                    <a:lnTo>
                      <a:pt x="503" y="9"/>
                    </a:lnTo>
                    <a:lnTo>
                      <a:pt x="497" y="16"/>
                    </a:lnTo>
                    <a:lnTo>
                      <a:pt x="318" y="36"/>
                    </a:lnTo>
                    <a:lnTo>
                      <a:pt x="314" y="27"/>
                    </a:lnTo>
                    <a:lnTo>
                      <a:pt x="307" y="27"/>
                    </a:lnTo>
                    <a:lnTo>
                      <a:pt x="301" y="24"/>
                    </a:lnTo>
                    <a:lnTo>
                      <a:pt x="263" y="33"/>
                    </a:lnTo>
                    <a:lnTo>
                      <a:pt x="258" y="36"/>
                    </a:lnTo>
                    <a:lnTo>
                      <a:pt x="147" y="69"/>
                    </a:lnTo>
                    <a:lnTo>
                      <a:pt x="18" y="9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41" name="Freeform 49"/>
              <p:cNvSpPr>
                <a:spLocks/>
              </p:cNvSpPr>
              <p:nvPr/>
            </p:nvSpPr>
            <p:spPr bwMode="auto">
              <a:xfrm>
                <a:off x="940" y="1972"/>
                <a:ext cx="591" cy="176"/>
              </a:xfrm>
              <a:custGeom>
                <a:avLst/>
                <a:gdLst>
                  <a:gd name="T0" fmla="*/ 152 w 673"/>
                  <a:gd name="T1" fmla="*/ 196 h 201"/>
                  <a:gd name="T2" fmla="*/ 390 w 673"/>
                  <a:gd name="T3" fmla="*/ 110 h 201"/>
                  <a:gd name="T4" fmla="*/ 582 w 673"/>
                  <a:gd name="T5" fmla="*/ 78 h 201"/>
                  <a:gd name="T6" fmla="*/ 622 w 673"/>
                  <a:gd name="T7" fmla="*/ 67 h 201"/>
                  <a:gd name="T8" fmla="*/ 649 w 673"/>
                  <a:gd name="T9" fmla="*/ 54 h 201"/>
                  <a:gd name="T10" fmla="*/ 669 w 673"/>
                  <a:gd name="T11" fmla="*/ 45 h 201"/>
                  <a:gd name="T12" fmla="*/ 673 w 673"/>
                  <a:gd name="T13" fmla="*/ 41 h 201"/>
                  <a:gd name="T14" fmla="*/ 666 w 673"/>
                  <a:gd name="T15" fmla="*/ 36 h 201"/>
                  <a:gd name="T16" fmla="*/ 646 w 673"/>
                  <a:gd name="T17" fmla="*/ 36 h 201"/>
                  <a:gd name="T18" fmla="*/ 575 w 673"/>
                  <a:gd name="T19" fmla="*/ 45 h 201"/>
                  <a:gd name="T20" fmla="*/ 490 w 673"/>
                  <a:gd name="T21" fmla="*/ 61 h 201"/>
                  <a:gd name="T22" fmla="*/ 484 w 673"/>
                  <a:gd name="T23" fmla="*/ 54 h 201"/>
                  <a:gd name="T24" fmla="*/ 490 w 673"/>
                  <a:gd name="T25" fmla="*/ 61 h 201"/>
                  <a:gd name="T26" fmla="*/ 486 w 673"/>
                  <a:gd name="T27" fmla="*/ 67 h 201"/>
                  <a:gd name="T28" fmla="*/ 477 w 673"/>
                  <a:gd name="T29" fmla="*/ 69 h 201"/>
                  <a:gd name="T30" fmla="*/ 437 w 673"/>
                  <a:gd name="T31" fmla="*/ 74 h 201"/>
                  <a:gd name="T32" fmla="*/ 415 w 673"/>
                  <a:gd name="T33" fmla="*/ 76 h 201"/>
                  <a:gd name="T34" fmla="*/ 408 w 673"/>
                  <a:gd name="T35" fmla="*/ 74 h 201"/>
                  <a:gd name="T36" fmla="*/ 430 w 673"/>
                  <a:gd name="T37" fmla="*/ 61 h 201"/>
                  <a:gd name="T38" fmla="*/ 421 w 673"/>
                  <a:gd name="T39" fmla="*/ 61 h 201"/>
                  <a:gd name="T40" fmla="*/ 334 w 673"/>
                  <a:gd name="T41" fmla="*/ 0 h 201"/>
                  <a:gd name="T42" fmla="*/ 299 w 673"/>
                  <a:gd name="T43" fmla="*/ 7 h 201"/>
                  <a:gd name="T44" fmla="*/ 308 w 673"/>
                  <a:gd name="T45" fmla="*/ 32 h 201"/>
                  <a:gd name="T46" fmla="*/ 319 w 673"/>
                  <a:gd name="T47" fmla="*/ 32 h 201"/>
                  <a:gd name="T48" fmla="*/ 308 w 673"/>
                  <a:gd name="T49" fmla="*/ 36 h 201"/>
                  <a:gd name="T50" fmla="*/ 321 w 673"/>
                  <a:gd name="T51" fmla="*/ 69 h 201"/>
                  <a:gd name="T52" fmla="*/ 319 w 673"/>
                  <a:gd name="T53" fmla="*/ 78 h 201"/>
                  <a:gd name="T54" fmla="*/ 332 w 673"/>
                  <a:gd name="T55" fmla="*/ 78 h 201"/>
                  <a:gd name="T56" fmla="*/ 319 w 673"/>
                  <a:gd name="T57" fmla="*/ 85 h 201"/>
                  <a:gd name="T58" fmla="*/ 319 w 673"/>
                  <a:gd name="T59" fmla="*/ 87 h 201"/>
                  <a:gd name="T60" fmla="*/ 210 w 673"/>
                  <a:gd name="T61" fmla="*/ 110 h 201"/>
                  <a:gd name="T62" fmla="*/ 203 w 673"/>
                  <a:gd name="T63" fmla="*/ 110 h 201"/>
                  <a:gd name="T64" fmla="*/ 183 w 673"/>
                  <a:gd name="T65" fmla="*/ 96 h 201"/>
                  <a:gd name="T66" fmla="*/ 165 w 673"/>
                  <a:gd name="T67" fmla="*/ 96 h 201"/>
                  <a:gd name="T68" fmla="*/ 116 w 673"/>
                  <a:gd name="T69" fmla="*/ 61 h 201"/>
                  <a:gd name="T70" fmla="*/ 76 w 673"/>
                  <a:gd name="T71" fmla="*/ 61 h 201"/>
                  <a:gd name="T72" fmla="*/ 83 w 673"/>
                  <a:gd name="T73" fmla="*/ 110 h 201"/>
                  <a:gd name="T74" fmla="*/ 74 w 673"/>
                  <a:gd name="T75" fmla="*/ 110 h 201"/>
                  <a:gd name="T76" fmla="*/ 69 w 673"/>
                  <a:gd name="T77" fmla="*/ 116 h 201"/>
                  <a:gd name="T78" fmla="*/ 67 w 673"/>
                  <a:gd name="T79" fmla="*/ 118 h 201"/>
                  <a:gd name="T80" fmla="*/ 69 w 673"/>
                  <a:gd name="T81" fmla="*/ 125 h 201"/>
                  <a:gd name="T82" fmla="*/ 74 w 673"/>
                  <a:gd name="T83" fmla="*/ 125 h 201"/>
                  <a:gd name="T84" fmla="*/ 0 w 673"/>
                  <a:gd name="T85" fmla="*/ 152 h 201"/>
                  <a:gd name="T86" fmla="*/ 16 w 673"/>
                  <a:gd name="T87" fmla="*/ 150 h 201"/>
                  <a:gd name="T88" fmla="*/ 89 w 673"/>
                  <a:gd name="T89" fmla="*/ 134 h 201"/>
                  <a:gd name="T90" fmla="*/ 149 w 673"/>
                  <a:gd name="T91" fmla="*/ 136 h 201"/>
                  <a:gd name="T92" fmla="*/ 192 w 673"/>
                  <a:gd name="T93" fmla="*/ 138 h 201"/>
                  <a:gd name="T94" fmla="*/ 218 w 673"/>
                  <a:gd name="T95" fmla="*/ 138 h 201"/>
                  <a:gd name="T96" fmla="*/ 274 w 673"/>
                  <a:gd name="T97" fmla="*/ 130 h 201"/>
                  <a:gd name="T98" fmla="*/ 247 w 673"/>
                  <a:gd name="T99" fmla="*/ 143 h 201"/>
                  <a:gd name="T100" fmla="*/ 252 w 673"/>
                  <a:gd name="T101" fmla="*/ 143 h 201"/>
                  <a:gd name="T102" fmla="*/ 114 w 673"/>
                  <a:gd name="T103" fmla="*/ 201 h 201"/>
                  <a:gd name="T104" fmla="*/ 152 w 673"/>
                  <a:gd name="T105" fmla="*/ 192 h 201"/>
                  <a:gd name="T106" fmla="*/ 152 w 673"/>
                  <a:gd name="T107" fmla="*/ 196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73" h="201">
                    <a:moveTo>
                      <a:pt x="152" y="196"/>
                    </a:moveTo>
                    <a:lnTo>
                      <a:pt x="390" y="110"/>
                    </a:lnTo>
                    <a:lnTo>
                      <a:pt x="582" y="78"/>
                    </a:lnTo>
                    <a:lnTo>
                      <a:pt x="622" y="67"/>
                    </a:lnTo>
                    <a:lnTo>
                      <a:pt x="649" y="54"/>
                    </a:lnTo>
                    <a:lnTo>
                      <a:pt x="669" y="45"/>
                    </a:lnTo>
                    <a:lnTo>
                      <a:pt x="673" y="41"/>
                    </a:lnTo>
                    <a:lnTo>
                      <a:pt x="666" y="36"/>
                    </a:lnTo>
                    <a:lnTo>
                      <a:pt x="646" y="36"/>
                    </a:lnTo>
                    <a:lnTo>
                      <a:pt x="575" y="45"/>
                    </a:lnTo>
                    <a:lnTo>
                      <a:pt x="490" y="61"/>
                    </a:lnTo>
                    <a:lnTo>
                      <a:pt x="484" y="54"/>
                    </a:lnTo>
                    <a:lnTo>
                      <a:pt x="490" y="61"/>
                    </a:lnTo>
                    <a:lnTo>
                      <a:pt x="486" y="67"/>
                    </a:lnTo>
                    <a:lnTo>
                      <a:pt x="477" y="69"/>
                    </a:lnTo>
                    <a:lnTo>
                      <a:pt x="437" y="74"/>
                    </a:lnTo>
                    <a:lnTo>
                      <a:pt x="415" y="76"/>
                    </a:lnTo>
                    <a:lnTo>
                      <a:pt x="408" y="74"/>
                    </a:lnTo>
                    <a:lnTo>
                      <a:pt x="430" y="61"/>
                    </a:lnTo>
                    <a:lnTo>
                      <a:pt x="421" y="61"/>
                    </a:lnTo>
                    <a:lnTo>
                      <a:pt x="334" y="0"/>
                    </a:lnTo>
                    <a:lnTo>
                      <a:pt x="299" y="7"/>
                    </a:lnTo>
                    <a:lnTo>
                      <a:pt x="308" y="32"/>
                    </a:lnTo>
                    <a:lnTo>
                      <a:pt x="319" y="32"/>
                    </a:lnTo>
                    <a:lnTo>
                      <a:pt x="308" y="36"/>
                    </a:lnTo>
                    <a:lnTo>
                      <a:pt x="321" y="69"/>
                    </a:lnTo>
                    <a:lnTo>
                      <a:pt x="319" y="78"/>
                    </a:lnTo>
                    <a:lnTo>
                      <a:pt x="332" y="78"/>
                    </a:lnTo>
                    <a:lnTo>
                      <a:pt x="319" y="85"/>
                    </a:lnTo>
                    <a:lnTo>
                      <a:pt x="319" y="87"/>
                    </a:lnTo>
                    <a:lnTo>
                      <a:pt x="210" y="110"/>
                    </a:lnTo>
                    <a:lnTo>
                      <a:pt x="203" y="110"/>
                    </a:lnTo>
                    <a:lnTo>
                      <a:pt x="183" y="96"/>
                    </a:lnTo>
                    <a:lnTo>
                      <a:pt x="165" y="96"/>
                    </a:lnTo>
                    <a:lnTo>
                      <a:pt x="116" y="61"/>
                    </a:lnTo>
                    <a:lnTo>
                      <a:pt x="76" y="61"/>
                    </a:lnTo>
                    <a:lnTo>
                      <a:pt x="83" y="110"/>
                    </a:lnTo>
                    <a:lnTo>
                      <a:pt x="74" y="110"/>
                    </a:lnTo>
                    <a:lnTo>
                      <a:pt x="69" y="116"/>
                    </a:lnTo>
                    <a:lnTo>
                      <a:pt x="67" y="118"/>
                    </a:lnTo>
                    <a:lnTo>
                      <a:pt x="69" y="125"/>
                    </a:lnTo>
                    <a:lnTo>
                      <a:pt x="74" y="125"/>
                    </a:lnTo>
                    <a:lnTo>
                      <a:pt x="0" y="152"/>
                    </a:lnTo>
                    <a:lnTo>
                      <a:pt x="16" y="150"/>
                    </a:lnTo>
                    <a:lnTo>
                      <a:pt x="89" y="134"/>
                    </a:lnTo>
                    <a:lnTo>
                      <a:pt x="149" y="136"/>
                    </a:lnTo>
                    <a:lnTo>
                      <a:pt x="192" y="138"/>
                    </a:lnTo>
                    <a:lnTo>
                      <a:pt x="218" y="138"/>
                    </a:lnTo>
                    <a:lnTo>
                      <a:pt x="274" y="130"/>
                    </a:lnTo>
                    <a:lnTo>
                      <a:pt x="247" y="143"/>
                    </a:lnTo>
                    <a:lnTo>
                      <a:pt x="252" y="143"/>
                    </a:lnTo>
                    <a:lnTo>
                      <a:pt x="114" y="201"/>
                    </a:lnTo>
                    <a:lnTo>
                      <a:pt x="152" y="192"/>
                    </a:lnTo>
                    <a:lnTo>
                      <a:pt x="152" y="196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42" name="Freeform 50"/>
              <p:cNvSpPr>
                <a:spLocks/>
              </p:cNvSpPr>
              <p:nvPr/>
            </p:nvSpPr>
            <p:spPr bwMode="auto">
              <a:xfrm>
                <a:off x="954" y="2029"/>
                <a:ext cx="147" cy="31"/>
              </a:xfrm>
              <a:custGeom>
                <a:avLst/>
                <a:gdLst>
                  <a:gd name="T0" fmla="*/ 33 w 167"/>
                  <a:gd name="T1" fmla="*/ 31 h 36"/>
                  <a:gd name="T2" fmla="*/ 40 w 167"/>
                  <a:gd name="T3" fmla="*/ 36 h 36"/>
                  <a:gd name="T4" fmla="*/ 87 w 167"/>
                  <a:gd name="T5" fmla="*/ 31 h 36"/>
                  <a:gd name="T6" fmla="*/ 136 w 167"/>
                  <a:gd name="T7" fmla="*/ 27 h 36"/>
                  <a:gd name="T8" fmla="*/ 149 w 167"/>
                  <a:gd name="T9" fmla="*/ 22 h 36"/>
                  <a:gd name="T10" fmla="*/ 149 w 167"/>
                  <a:gd name="T11" fmla="*/ 18 h 36"/>
                  <a:gd name="T12" fmla="*/ 162 w 167"/>
                  <a:gd name="T13" fmla="*/ 11 h 36"/>
                  <a:gd name="T14" fmla="*/ 167 w 167"/>
                  <a:gd name="T15" fmla="*/ 9 h 36"/>
                  <a:gd name="T16" fmla="*/ 167 w 167"/>
                  <a:gd name="T17" fmla="*/ 2 h 36"/>
                  <a:gd name="T18" fmla="*/ 167 w 167"/>
                  <a:gd name="T19" fmla="*/ 0 h 36"/>
                  <a:gd name="T20" fmla="*/ 71 w 167"/>
                  <a:gd name="T21" fmla="*/ 18 h 36"/>
                  <a:gd name="T22" fmla="*/ 40 w 167"/>
                  <a:gd name="T23" fmla="*/ 22 h 36"/>
                  <a:gd name="T24" fmla="*/ 38 w 167"/>
                  <a:gd name="T25" fmla="*/ 13 h 36"/>
                  <a:gd name="T26" fmla="*/ 33 w 167"/>
                  <a:gd name="T27" fmla="*/ 11 h 36"/>
                  <a:gd name="T28" fmla="*/ 31 w 167"/>
                  <a:gd name="T29" fmla="*/ 11 h 36"/>
                  <a:gd name="T30" fmla="*/ 31 w 167"/>
                  <a:gd name="T31" fmla="*/ 11 h 36"/>
                  <a:gd name="T32" fmla="*/ 26 w 167"/>
                  <a:gd name="T33" fmla="*/ 13 h 36"/>
                  <a:gd name="T34" fmla="*/ 26 w 167"/>
                  <a:gd name="T35" fmla="*/ 18 h 36"/>
                  <a:gd name="T36" fmla="*/ 11 w 167"/>
                  <a:gd name="T37" fmla="*/ 22 h 36"/>
                  <a:gd name="T38" fmla="*/ 11 w 167"/>
                  <a:gd name="T39" fmla="*/ 29 h 36"/>
                  <a:gd name="T40" fmla="*/ 0 w 167"/>
                  <a:gd name="T41" fmla="*/ 31 h 36"/>
                  <a:gd name="T42" fmla="*/ 11 w 167"/>
                  <a:gd name="T43" fmla="*/ 31 h 36"/>
                  <a:gd name="T44" fmla="*/ 13 w 167"/>
                  <a:gd name="T45" fmla="*/ 36 h 36"/>
                  <a:gd name="T46" fmla="*/ 33 w 167"/>
                  <a:gd name="T4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7" h="36">
                    <a:moveTo>
                      <a:pt x="33" y="31"/>
                    </a:moveTo>
                    <a:lnTo>
                      <a:pt x="40" y="36"/>
                    </a:lnTo>
                    <a:lnTo>
                      <a:pt x="87" y="31"/>
                    </a:lnTo>
                    <a:lnTo>
                      <a:pt x="136" y="27"/>
                    </a:lnTo>
                    <a:lnTo>
                      <a:pt x="149" y="22"/>
                    </a:lnTo>
                    <a:lnTo>
                      <a:pt x="149" y="18"/>
                    </a:lnTo>
                    <a:lnTo>
                      <a:pt x="162" y="11"/>
                    </a:lnTo>
                    <a:lnTo>
                      <a:pt x="167" y="9"/>
                    </a:lnTo>
                    <a:lnTo>
                      <a:pt x="167" y="2"/>
                    </a:lnTo>
                    <a:lnTo>
                      <a:pt x="167" y="0"/>
                    </a:lnTo>
                    <a:lnTo>
                      <a:pt x="71" y="18"/>
                    </a:lnTo>
                    <a:lnTo>
                      <a:pt x="40" y="22"/>
                    </a:lnTo>
                    <a:lnTo>
                      <a:pt x="38" y="13"/>
                    </a:lnTo>
                    <a:lnTo>
                      <a:pt x="33" y="11"/>
                    </a:lnTo>
                    <a:lnTo>
                      <a:pt x="31" y="11"/>
                    </a:lnTo>
                    <a:lnTo>
                      <a:pt x="31" y="11"/>
                    </a:lnTo>
                    <a:lnTo>
                      <a:pt x="26" y="13"/>
                    </a:lnTo>
                    <a:lnTo>
                      <a:pt x="26" y="18"/>
                    </a:lnTo>
                    <a:lnTo>
                      <a:pt x="11" y="22"/>
                    </a:lnTo>
                    <a:lnTo>
                      <a:pt x="11" y="29"/>
                    </a:lnTo>
                    <a:lnTo>
                      <a:pt x="0" y="31"/>
                    </a:lnTo>
                    <a:lnTo>
                      <a:pt x="11" y="31"/>
                    </a:lnTo>
                    <a:lnTo>
                      <a:pt x="13" y="36"/>
                    </a:lnTo>
                    <a:lnTo>
                      <a:pt x="33" y="31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43" name="Freeform 51"/>
              <p:cNvSpPr>
                <a:spLocks/>
              </p:cNvSpPr>
              <p:nvPr/>
            </p:nvSpPr>
            <p:spPr bwMode="auto">
              <a:xfrm>
                <a:off x="982" y="2015"/>
                <a:ext cx="107" cy="24"/>
              </a:xfrm>
              <a:custGeom>
                <a:avLst/>
                <a:gdLst>
                  <a:gd name="T0" fmla="*/ 122 w 122"/>
                  <a:gd name="T1" fmla="*/ 0 h 27"/>
                  <a:gd name="T2" fmla="*/ 2 w 122"/>
                  <a:gd name="T3" fmla="*/ 27 h 27"/>
                  <a:gd name="T4" fmla="*/ 0 w 122"/>
                  <a:gd name="T5" fmla="*/ 27 h 27"/>
                  <a:gd name="T6" fmla="*/ 109 w 122"/>
                  <a:gd name="T7" fmla="*/ 3 h 27"/>
                  <a:gd name="T8" fmla="*/ 122 w 122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27">
                    <a:moveTo>
                      <a:pt x="122" y="0"/>
                    </a:moveTo>
                    <a:lnTo>
                      <a:pt x="2" y="27"/>
                    </a:lnTo>
                    <a:lnTo>
                      <a:pt x="0" y="27"/>
                    </a:lnTo>
                    <a:lnTo>
                      <a:pt x="109" y="3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44" name="Freeform 52"/>
              <p:cNvSpPr>
                <a:spLocks/>
              </p:cNvSpPr>
              <p:nvPr/>
            </p:nvSpPr>
            <p:spPr bwMode="auto">
              <a:xfrm>
                <a:off x="1318" y="2026"/>
                <a:ext cx="6" cy="8"/>
              </a:xfrm>
              <a:custGeom>
                <a:avLst/>
                <a:gdLst>
                  <a:gd name="T0" fmla="*/ 0 w 7"/>
                  <a:gd name="T1" fmla="*/ 4 h 13"/>
                  <a:gd name="T2" fmla="*/ 0 w 7"/>
                  <a:gd name="T3" fmla="*/ 4 h 13"/>
                  <a:gd name="T4" fmla="*/ 5 w 7"/>
                  <a:gd name="T5" fmla="*/ 13 h 13"/>
                  <a:gd name="T6" fmla="*/ 7 w 7"/>
                  <a:gd name="T7" fmla="*/ 13 h 13"/>
                  <a:gd name="T8" fmla="*/ 5 w 7"/>
                  <a:gd name="T9" fmla="*/ 4 h 13"/>
                  <a:gd name="T10" fmla="*/ 0 w 7"/>
                  <a:gd name="T11" fmla="*/ 0 h 13"/>
                  <a:gd name="T12" fmla="*/ 0 w 7"/>
                  <a:gd name="T1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3">
                    <a:moveTo>
                      <a:pt x="0" y="4"/>
                    </a:moveTo>
                    <a:lnTo>
                      <a:pt x="0" y="4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45" name="Freeform 53"/>
              <p:cNvSpPr>
                <a:spLocks/>
              </p:cNvSpPr>
              <p:nvPr/>
            </p:nvSpPr>
            <p:spPr bwMode="auto">
              <a:xfrm>
                <a:off x="1336" y="2018"/>
                <a:ext cx="25" cy="17"/>
              </a:xfrm>
              <a:custGeom>
                <a:avLst/>
                <a:gdLst>
                  <a:gd name="T0" fmla="*/ 0 w 29"/>
                  <a:gd name="T1" fmla="*/ 2 h 17"/>
                  <a:gd name="T2" fmla="*/ 20 w 29"/>
                  <a:gd name="T3" fmla="*/ 0 h 17"/>
                  <a:gd name="T4" fmla="*/ 27 w 29"/>
                  <a:gd name="T5" fmla="*/ 6 h 17"/>
                  <a:gd name="T6" fmla="*/ 29 w 29"/>
                  <a:gd name="T7" fmla="*/ 17 h 17"/>
                  <a:gd name="T8" fmla="*/ 9 w 29"/>
                  <a:gd name="T9" fmla="*/ 17 h 17"/>
                  <a:gd name="T10" fmla="*/ 7 w 29"/>
                  <a:gd name="T11" fmla="*/ 9 h 17"/>
                  <a:gd name="T12" fmla="*/ 0 w 29"/>
                  <a:gd name="T1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17">
                    <a:moveTo>
                      <a:pt x="0" y="2"/>
                    </a:moveTo>
                    <a:lnTo>
                      <a:pt x="20" y="0"/>
                    </a:lnTo>
                    <a:lnTo>
                      <a:pt x="27" y="6"/>
                    </a:lnTo>
                    <a:lnTo>
                      <a:pt x="29" y="17"/>
                    </a:lnTo>
                    <a:lnTo>
                      <a:pt x="9" y="17"/>
                    </a:lnTo>
                    <a:lnTo>
                      <a:pt x="7" y="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46" name="Freeform 258"/>
              <p:cNvSpPr>
                <a:spLocks/>
              </p:cNvSpPr>
              <p:nvPr/>
            </p:nvSpPr>
            <p:spPr bwMode="auto">
              <a:xfrm>
                <a:off x="1215" y="2082"/>
                <a:ext cx="50" cy="23"/>
              </a:xfrm>
              <a:custGeom>
                <a:avLst/>
                <a:gdLst>
                  <a:gd name="T0" fmla="*/ 20 w 58"/>
                  <a:gd name="T1" fmla="*/ 25 h 27"/>
                  <a:gd name="T2" fmla="*/ 27 w 58"/>
                  <a:gd name="T3" fmla="*/ 18 h 27"/>
                  <a:gd name="T4" fmla="*/ 29 w 58"/>
                  <a:gd name="T5" fmla="*/ 11 h 27"/>
                  <a:gd name="T6" fmla="*/ 0 w 58"/>
                  <a:gd name="T7" fmla="*/ 11 h 27"/>
                  <a:gd name="T8" fmla="*/ 31 w 58"/>
                  <a:gd name="T9" fmla="*/ 0 h 27"/>
                  <a:gd name="T10" fmla="*/ 38 w 58"/>
                  <a:gd name="T11" fmla="*/ 2 h 27"/>
                  <a:gd name="T12" fmla="*/ 49 w 58"/>
                  <a:gd name="T13" fmla="*/ 2 h 27"/>
                  <a:gd name="T14" fmla="*/ 56 w 58"/>
                  <a:gd name="T15" fmla="*/ 9 h 27"/>
                  <a:gd name="T16" fmla="*/ 58 w 58"/>
                  <a:gd name="T17" fmla="*/ 18 h 27"/>
                  <a:gd name="T18" fmla="*/ 56 w 58"/>
                  <a:gd name="T19" fmla="*/ 27 h 27"/>
                  <a:gd name="T20" fmla="*/ 56 w 58"/>
                  <a:gd name="T21" fmla="*/ 27 h 27"/>
                  <a:gd name="T22" fmla="*/ 51 w 58"/>
                  <a:gd name="T23" fmla="*/ 25 h 27"/>
                  <a:gd name="T24" fmla="*/ 29 w 58"/>
                  <a:gd name="T25" fmla="*/ 25 h 27"/>
                  <a:gd name="T26" fmla="*/ 20 w 58"/>
                  <a:gd name="T27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27">
                    <a:moveTo>
                      <a:pt x="20" y="25"/>
                    </a:moveTo>
                    <a:lnTo>
                      <a:pt x="27" y="18"/>
                    </a:lnTo>
                    <a:lnTo>
                      <a:pt x="29" y="11"/>
                    </a:lnTo>
                    <a:lnTo>
                      <a:pt x="0" y="11"/>
                    </a:lnTo>
                    <a:lnTo>
                      <a:pt x="31" y="0"/>
                    </a:lnTo>
                    <a:lnTo>
                      <a:pt x="38" y="2"/>
                    </a:lnTo>
                    <a:lnTo>
                      <a:pt x="49" y="2"/>
                    </a:lnTo>
                    <a:lnTo>
                      <a:pt x="56" y="9"/>
                    </a:lnTo>
                    <a:lnTo>
                      <a:pt x="58" y="18"/>
                    </a:lnTo>
                    <a:lnTo>
                      <a:pt x="56" y="27"/>
                    </a:lnTo>
                    <a:lnTo>
                      <a:pt x="56" y="27"/>
                    </a:lnTo>
                    <a:lnTo>
                      <a:pt x="51" y="25"/>
                    </a:lnTo>
                    <a:lnTo>
                      <a:pt x="29" y="25"/>
                    </a:lnTo>
                    <a:lnTo>
                      <a:pt x="2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47" name="Freeform 259"/>
              <p:cNvSpPr>
                <a:spLocks/>
              </p:cNvSpPr>
              <p:nvPr/>
            </p:nvSpPr>
            <p:spPr bwMode="auto">
              <a:xfrm>
                <a:off x="1260" y="2082"/>
                <a:ext cx="46" cy="23"/>
              </a:xfrm>
              <a:custGeom>
                <a:avLst/>
                <a:gdLst>
                  <a:gd name="T0" fmla="*/ 0 w 54"/>
                  <a:gd name="T1" fmla="*/ 13 h 27"/>
                  <a:gd name="T2" fmla="*/ 54 w 54"/>
                  <a:gd name="T3" fmla="*/ 5 h 27"/>
                  <a:gd name="T4" fmla="*/ 52 w 54"/>
                  <a:gd name="T5" fmla="*/ 0 h 27"/>
                  <a:gd name="T6" fmla="*/ 54 w 54"/>
                  <a:gd name="T7" fmla="*/ 0 h 27"/>
                  <a:gd name="T8" fmla="*/ 54 w 54"/>
                  <a:gd name="T9" fmla="*/ 11 h 27"/>
                  <a:gd name="T10" fmla="*/ 54 w 54"/>
                  <a:gd name="T11" fmla="*/ 18 h 27"/>
                  <a:gd name="T12" fmla="*/ 34 w 54"/>
                  <a:gd name="T13" fmla="*/ 27 h 27"/>
                  <a:gd name="T14" fmla="*/ 5 w 54"/>
                  <a:gd name="T15" fmla="*/ 27 h 27"/>
                  <a:gd name="T16" fmla="*/ 0 w 54"/>
                  <a:gd name="T1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27">
                    <a:moveTo>
                      <a:pt x="0" y="13"/>
                    </a:moveTo>
                    <a:lnTo>
                      <a:pt x="54" y="5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4" y="11"/>
                    </a:lnTo>
                    <a:lnTo>
                      <a:pt x="54" y="18"/>
                    </a:lnTo>
                    <a:lnTo>
                      <a:pt x="34" y="27"/>
                    </a:lnTo>
                    <a:lnTo>
                      <a:pt x="5" y="2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48" name="Freeform 260"/>
              <p:cNvSpPr>
                <a:spLocks/>
              </p:cNvSpPr>
              <p:nvPr/>
            </p:nvSpPr>
            <p:spPr bwMode="auto">
              <a:xfrm>
                <a:off x="1275" y="2082"/>
                <a:ext cx="24" cy="3"/>
              </a:xfrm>
              <a:custGeom>
                <a:avLst/>
                <a:gdLst>
                  <a:gd name="T0" fmla="*/ 0 w 27"/>
                  <a:gd name="T1" fmla="*/ 2 h 11"/>
                  <a:gd name="T2" fmla="*/ 2 w 27"/>
                  <a:gd name="T3" fmla="*/ 5 h 11"/>
                  <a:gd name="T4" fmla="*/ 7 w 27"/>
                  <a:gd name="T5" fmla="*/ 11 h 11"/>
                  <a:gd name="T6" fmla="*/ 27 w 27"/>
                  <a:gd name="T7" fmla="*/ 9 h 11"/>
                  <a:gd name="T8" fmla="*/ 22 w 27"/>
                  <a:gd name="T9" fmla="*/ 5 h 11"/>
                  <a:gd name="T10" fmla="*/ 16 w 27"/>
                  <a:gd name="T11" fmla="*/ 0 h 11"/>
                  <a:gd name="T12" fmla="*/ 0 w 27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1">
                    <a:moveTo>
                      <a:pt x="0" y="2"/>
                    </a:moveTo>
                    <a:lnTo>
                      <a:pt x="2" y="5"/>
                    </a:lnTo>
                    <a:lnTo>
                      <a:pt x="7" y="11"/>
                    </a:lnTo>
                    <a:lnTo>
                      <a:pt x="27" y="9"/>
                    </a:lnTo>
                    <a:lnTo>
                      <a:pt x="22" y="5"/>
                    </a:lnTo>
                    <a:lnTo>
                      <a:pt x="1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</p:grpSp>
        <p:sp>
          <p:nvSpPr>
            <p:cNvPr id="132" name="Freeform 261"/>
            <p:cNvSpPr>
              <a:spLocks/>
            </p:cNvSpPr>
            <p:nvPr/>
          </p:nvSpPr>
          <p:spPr bwMode="auto">
            <a:xfrm>
              <a:off x="1292716" y="3811412"/>
              <a:ext cx="2691547" cy="933863"/>
            </a:xfrm>
            <a:custGeom>
              <a:avLst/>
              <a:gdLst>
                <a:gd name="T0" fmla="*/ 0 w 2063"/>
                <a:gd name="T1" fmla="*/ 719 h 748"/>
                <a:gd name="T2" fmla="*/ 9 w 2063"/>
                <a:gd name="T3" fmla="*/ 748 h 748"/>
                <a:gd name="T4" fmla="*/ 2063 w 2063"/>
                <a:gd name="T5" fmla="*/ 29 h 748"/>
                <a:gd name="T6" fmla="*/ 2052 w 2063"/>
                <a:gd name="T7" fmla="*/ 0 h 748"/>
                <a:gd name="T8" fmla="*/ 0 w 2063"/>
                <a:gd name="T9" fmla="*/ 71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3" h="748">
                  <a:moveTo>
                    <a:pt x="0" y="719"/>
                  </a:moveTo>
                  <a:lnTo>
                    <a:pt x="9" y="748"/>
                  </a:lnTo>
                  <a:lnTo>
                    <a:pt x="2063" y="29"/>
                  </a:lnTo>
                  <a:lnTo>
                    <a:pt x="2052" y="0"/>
                  </a:lnTo>
                  <a:lnTo>
                    <a:pt x="0" y="7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33" name="Freeform 262"/>
            <p:cNvSpPr>
              <a:spLocks/>
            </p:cNvSpPr>
            <p:nvPr/>
          </p:nvSpPr>
          <p:spPr bwMode="auto">
            <a:xfrm>
              <a:off x="1292716" y="3811412"/>
              <a:ext cx="2691547" cy="933863"/>
            </a:xfrm>
            <a:custGeom>
              <a:avLst/>
              <a:gdLst>
                <a:gd name="T0" fmla="*/ 0 w 2063"/>
                <a:gd name="T1" fmla="*/ 719 h 748"/>
                <a:gd name="T2" fmla="*/ 9 w 2063"/>
                <a:gd name="T3" fmla="*/ 748 h 748"/>
                <a:gd name="T4" fmla="*/ 2063 w 2063"/>
                <a:gd name="T5" fmla="*/ 29 h 748"/>
                <a:gd name="T6" fmla="*/ 2052 w 2063"/>
                <a:gd name="T7" fmla="*/ 0 h 748"/>
                <a:gd name="T8" fmla="*/ 0 w 2063"/>
                <a:gd name="T9" fmla="*/ 71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3" h="748">
                  <a:moveTo>
                    <a:pt x="0" y="719"/>
                  </a:moveTo>
                  <a:lnTo>
                    <a:pt x="9" y="748"/>
                  </a:lnTo>
                  <a:lnTo>
                    <a:pt x="2063" y="29"/>
                  </a:lnTo>
                  <a:lnTo>
                    <a:pt x="2052" y="0"/>
                  </a:lnTo>
                  <a:lnTo>
                    <a:pt x="0" y="719"/>
                  </a:lnTo>
                  <a:close/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34" name="Freeform 263"/>
            <p:cNvSpPr>
              <a:spLocks/>
            </p:cNvSpPr>
            <p:nvPr/>
          </p:nvSpPr>
          <p:spPr bwMode="auto">
            <a:xfrm>
              <a:off x="1883072" y="3934837"/>
              <a:ext cx="1085541" cy="110041"/>
            </a:xfrm>
            <a:custGeom>
              <a:avLst/>
              <a:gdLst>
                <a:gd name="T0" fmla="*/ 0 w 833"/>
                <a:gd name="T1" fmla="*/ 58 h 89"/>
                <a:gd name="T2" fmla="*/ 2 w 833"/>
                <a:gd name="T3" fmla="*/ 89 h 89"/>
                <a:gd name="T4" fmla="*/ 833 w 833"/>
                <a:gd name="T5" fmla="*/ 31 h 89"/>
                <a:gd name="T6" fmla="*/ 831 w 833"/>
                <a:gd name="T7" fmla="*/ 0 h 89"/>
                <a:gd name="T8" fmla="*/ 0 w 833"/>
                <a:gd name="T9" fmla="*/ 5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3" h="89">
                  <a:moveTo>
                    <a:pt x="0" y="58"/>
                  </a:moveTo>
                  <a:lnTo>
                    <a:pt x="2" y="89"/>
                  </a:lnTo>
                  <a:lnTo>
                    <a:pt x="833" y="31"/>
                  </a:lnTo>
                  <a:lnTo>
                    <a:pt x="831" y="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35" name="Freeform 264"/>
            <p:cNvSpPr>
              <a:spLocks/>
            </p:cNvSpPr>
            <p:nvPr/>
          </p:nvSpPr>
          <p:spPr bwMode="auto">
            <a:xfrm>
              <a:off x="1883072" y="3934837"/>
              <a:ext cx="1085541" cy="110041"/>
            </a:xfrm>
            <a:custGeom>
              <a:avLst/>
              <a:gdLst>
                <a:gd name="T0" fmla="*/ 0 w 833"/>
                <a:gd name="T1" fmla="*/ 58 h 89"/>
                <a:gd name="T2" fmla="*/ 2 w 833"/>
                <a:gd name="T3" fmla="*/ 89 h 89"/>
                <a:gd name="T4" fmla="*/ 833 w 833"/>
                <a:gd name="T5" fmla="*/ 31 h 89"/>
                <a:gd name="T6" fmla="*/ 831 w 833"/>
                <a:gd name="T7" fmla="*/ 0 h 89"/>
                <a:gd name="T8" fmla="*/ 0 w 833"/>
                <a:gd name="T9" fmla="*/ 5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3" h="89">
                  <a:moveTo>
                    <a:pt x="0" y="58"/>
                  </a:moveTo>
                  <a:lnTo>
                    <a:pt x="2" y="89"/>
                  </a:lnTo>
                  <a:lnTo>
                    <a:pt x="833" y="31"/>
                  </a:lnTo>
                  <a:lnTo>
                    <a:pt x="831" y="0"/>
                  </a:lnTo>
                  <a:lnTo>
                    <a:pt x="0" y="58"/>
                  </a:lnTo>
                  <a:close/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36" name="Freeform 265"/>
            <p:cNvSpPr>
              <a:spLocks/>
            </p:cNvSpPr>
            <p:nvPr/>
          </p:nvSpPr>
          <p:spPr bwMode="auto">
            <a:xfrm>
              <a:off x="1271897" y="3992832"/>
              <a:ext cx="646864" cy="739061"/>
            </a:xfrm>
            <a:custGeom>
              <a:avLst/>
              <a:gdLst>
                <a:gd name="T0" fmla="*/ 0 w 497"/>
                <a:gd name="T1" fmla="*/ 574 h 592"/>
                <a:gd name="T2" fmla="*/ 22 w 497"/>
                <a:gd name="T3" fmla="*/ 592 h 592"/>
                <a:gd name="T4" fmla="*/ 497 w 497"/>
                <a:gd name="T5" fmla="*/ 20 h 592"/>
                <a:gd name="T6" fmla="*/ 472 w 497"/>
                <a:gd name="T7" fmla="*/ 0 h 592"/>
                <a:gd name="T8" fmla="*/ 0 w 497"/>
                <a:gd name="T9" fmla="*/ 574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7" h="592">
                  <a:moveTo>
                    <a:pt x="0" y="574"/>
                  </a:moveTo>
                  <a:lnTo>
                    <a:pt x="22" y="592"/>
                  </a:lnTo>
                  <a:lnTo>
                    <a:pt x="497" y="20"/>
                  </a:lnTo>
                  <a:lnTo>
                    <a:pt x="472" y="0"/>
                  </a:lnTo>
                  <a:lnTo>
                    <a:pt x="0" y="5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37" name="Freeform 266"/>
            <p:cNvSpPr>
              <a:spLocks/>
            </p:cNvSpPr>
            <p:nvPr/>
          </p:nvSpPr>
          <p:spPr bwMode="auto">
            <a:xfrm>
              <a:off x="1271897" y="3992832"/>
              <a:ext cx="646864" cy="739061"/>
            </a:xfrm>
            <a:custGeom>
              <a:avLst/>
              <a:gdLst>
                <a:gd name="T0" fmla="*/ 0 w 497"/>
                <a:gd name="T1" fmla="*/ 574 h 592"/>
                <a:gd name="T2" fmla="*/ 22 w 497"/>
                <a:gd name="T3" fmla="*/ 592 h 592"/>
                <a:gd name="T4" fmla="*/ 497 w 497"/>
                <a:gd name="T5" fmla="*/ 20 h 592"/>
                <a:gd name="T6" fmla="*/ 472 w 497"/>
                <a:gd name="T7" fmla="*/ 0 h 592"/>
                <a:gd name="T8" fmla="*/ 0 w 497"/>
                <a:gd name="T9" fmla="*/ 574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7" h="592">
                  <a:moveTo>
                    <a:pt x="0" y="574"/>
                  </a:moveTo>
                  <a:lnTo>
                    <a:pt x="22" y="592"/>
                  </a:lnTo>
                  <a:lnTo>
                    <a:pt x="497" y="20"/>
                  </a:lnTo>
                  <a:lnTo>
                    <a:pt x="472" y="0"/>
                  </a:lnTo>
                  <a:lnTo>
                    <a:pt x="0" y="574"/>
                  </a:lnTo>
                  <a:close/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38" name="Freeform 267"/>
            <p:cNvSpPr>
              <a:spLocks/>
            </p:cNvSpPr>
            <p:nvPr/>
          </p:nvSpPr>
          <p:spPr bwMode="auto">
            <a:xfrm>
              <a:off x="4185014" y="3229979"/>
              <a:ext cx="151678" cy="504107"/>
            </a:xfrm>
            <a:custGeom>
              <a:avLst/>
              <a:gdLst>
                <a:gd name="T0" fmla="*/ 85 w 116"/>
                <a:gd name="T1" fmla="*/ 405 h 405"/>
                <a:gd name="T2" fmla="*/ 116 w 116"/>
                <a:gd name="T3" fmla="*/ 398 h 405"/>
                <a:gd name="T4" fmla="*/ 31 w 116"/>
                <a:gd name="T5" fmla="*/ 0 h 405"/>
                <a:gd name="T6" fmla="*/ 0 w 116"/>
                <a:gd name="T7" fmla="*/ 7 h 405"/>
                <a:gd name="T8" fmla="*/ 85 w 116"/>
                <a:gd name="T9" fmla="*/ 40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405">
                  <a:moveTo>
                    <a:pt x="85" y="405"/>
                  </a:moveTo>
                  <a:lnTo>
                    <a:pt x="116" y="398"/>
                  </a:lnTo>
                  <a:lnTo>
                    <a:pt x="31" y="0"/>
                  </a:lnTo>
                  <a:lnTo>
                    <a:pt x="0" y="7"/>
                  </a:lnTo>
                  <a:lnTo>
                    <a:pt x="85" y="4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39" name="Freeform 268"/>
            <p:cNvSpPr>
              <a:spLocks/>
            </p:cNvSpPr>
            <p:nvPr/>
          </p:nvSpPr>
          <p:spPr bwMode="auto">
            <a:xfrm>
              <a:off x="4185014" y="3229979"/>
              <a:ext cx="151678" cy="504107"/>
            </a:xfrm>
            <a:custGeom>
              <a:avLst/>
              <a:gdLst>
                <a:gd name="T0" fmla="*/ 85 w 116"/>
                <a:gd name="T1" fmla="*/ 405 h 405"/>
                <a:gd name="T2" fmla="*/ 116 w 116"/>
                <a:gd name="T3" fmla="*/ 398 h 405"/>
                <a:gd name="T4" fmla="*/ 31 w 116"/>
                <a:gd name="T5" fmla="*/ 0 h 405"/>
                <a:gd name="T6" fmla="*/ 0 w 116"/>
                <a:gd name="T7" fmla="*/ 7 h 405"/>
                <a:gd name="T8" fmla="*/ 85 w 116"/>
                <a:gd name="T9" fmla="*/ 40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405">
                  <a:moveTo>
                    <a:pt x="85" y="405"/>
                  </a:moveTo>
                  <a:lnTo>
                    <a:pt x="116" y="398"/>
                  </a:lnTo>
                  <a:lnTo>
                    <a:pt x="31" y="0"/>
                  </a:lnTo>
                  <a:lnTo>
                    <a:pt x="0" y="7"/>
                  </a:lnTo>
                  <a:lnTo>
                    <a:pt x="85" y="405"/>
                  </a:lnTo>
                  <a:close/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40" name="Freeform 269"/>
            <p:cNvSpPr>
              <a:spLocks/>
            </p:cNvSpPr>
            <p:nvPr/>
          </p:nvSpPr>
          <p:spPr bwMode="auto">
            <a:xfrm>
              <a:off x="1883072" y="3227005"/>
              <a:ext cx="2319787" cy="810438"/>
            </a:xfrm>
            <a:custGeom>
              <a:avLst/>
              <a:gdLst>
                <a:gd name="T0" fmla="*/ 0 w 1778"/>
                <a:gd name="T1" fmla="*/ 619 h 650"/>
                <a:gd name="T2" fmla="*/ 9 w 1778"/>
                <a:gd name="T3" fmla="*/ 650 h 650"/>
                <a:gd name="T4" fmla="*/ 1778 w 1778"/>
                <a:gd name="T5" fmla="*/ 29 h 650"/>
                <a:gd name="T6" fmla="*/ 1767 w 1778"/>
                <a:gd name="T7" fmla="*/ 0 h 650"/>
                <a:gd name="T8" fmla="*/ 0 w 1778"/>
                <a:gd name="T9" fmla="*/ 61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8" h="650">
                  <a:moveTo>
                    <a:pt x="0" y="619"/>
                  </a:moveTo>
                  <a:lnTo>
                    <a:pt x="9" y="650"/>
                  </a:lnTo>
                  <a:lnTo>
                    <a:pt x="1778" y="29"/>
                  </a:lnTo>
                  <a:lnTo>
                    <a:pt x="1767" y="0"/>
                  </a:lnTo>
                  <a:lnTo>
                    <a:pt x="0" y="6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41" name="Freeform 270"/>
            <p:cNvSpPr>
              <a:spLocks/>
            </p:cNvSpPr>
            <p:nvPr/>
          </p:nvSpPr>
          <p:spPr bwMode="auto">
            <a:xfrm>
              <a:off x="1883072" y="3227005"/>
              <a:ext cx="2319787" cy="810438"/>
            </a:xfrm>
            <a:custGeom>
              <a:avLst/>
              <a:gdLst>
                <a:gd name="T0" fmla="*/ 0 w 1778"/>
                <a:gd name="T1" fmla="*/ 619 h 650"/>
                <a:gd name="T2" fmla="*/ 9 w 1778"/>
                <a:gd name="T3" fmla="*/ 650 h 650"/>
                <a:gd name="T4" fmla="*/ 1778 w 1778"/>
                <a:gd name="T5" fmla="*/ 29 h 650"/>
                <a:gd name="T6" fmla="*/ 1767 w 1778"/>
                <a:gd name="T7" fmla="*/ 0 h 650"/>
                <a:gd name="T8" fmla="*/ 0 w 1778"/>
                <a:gd name="T9" fmla="*/ 61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8" h="650">
                  <a:moveTo>
                    <a:pt x="0" y="619"/>
                  </a:moveTo>
                  <a:lnTo>
                    <a:pt x="9" y="650"/>
                  </a:lnTo>
                  <a:lnTo>
                    <a:pt x="1778" y="29"/>
                  </a:lnTo>
                  <a:lnTo>
                    <a:pt x="1767" y="0"/>
                  </a:lnTo>
                  <a:lnTo>
                    <a:pt x="0" y="619"/>
                  </a:lnTo>
                  <a:close/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42" name="Freeform 271"/>
            <p:cNvSpPr>
              <a:spLocks/>
            </p:cNvSpPr>
            <p:nvPr/>
          </p:nvSpPr>
          <p:spPr bwMode="auto">
            <a:xfrm>
              <a:off x="2921028" y="3801003"/>
              <a:ext cx="1081080" cy="179932"/>
            </a:xfrm>
            <a:custGeom>
              <a:avLst/>
              <a:gdLst>
                <a:gd name="T0" fmla="*/ 0 w 829"/>
                <a:gd name="T1" fmla="*/ 113 h 144"/>
                <a:gd name="T2" fmla="*/ 4 w 829"/>
                <a:gd name="T3" fmla="*/ 144 h 144"/>
                <a:gd name="T4" fmla="*/ 829 w 829"/>
                <a:gd name="T5" fmla="*/ 31 h 144"/>
                <a:gd name="T6" fmla="*/ 824 w 829"/>
                <a:gd name="T7" fmla="*/ 0 h 144"/>
                <a:gd name="T8" fmla="*/ 0 w 829"/>
                <a:gd name="T9" fmla="*/ 11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9" h="144">
                  <a:moveTo>
                    <a:pt x="0" y="113"/>
                  </a:moveTo>
                  <a:lnTo>
                    <a:pt x="4" y="144"/>
                  </a:lnTo>
                  <a:lnTo>
                    <a:pt x="829" y="31"/>
                  </a:lnTo>
                  <a:lnTo>
                    <a:pt x="824" y="0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43" name="Freeform 272"/>
            <p:cNvSpPr>
              <a:spLocks/>
            </p:cNvSpPr>
            <p:nvPr/>
          </p:nvSpPr>
          <p:spPr bwMode="auto">
            <a:xfrm>
              <a:off x="2921028" y="3801003"/>
              <a:ext cx="1081080" cy="179932"/>
            </a:xfrm>
            <a:custGeom>
              <a:avLst/>
              <a:gdLst>
                <a:gd name="T0" fmla="*/ 0 w 829"/>
                <a:gd name="T1" fmla="*/ 113 h 144"/>
                <a:gd name="T2" fmla="*/ 4 w 829"/>
                <a:gd name="T3" fmla="*/ 144 h 144"/>
                <a:gd name="T4" fmla="*/ 829 w 829"/>
                <a:gd name="T5" fmla="*/ 31 h 144"/>
                <a:gd name="T6" fmla="*/ 824 w 829"/>
                <a:gd name="T7" fmla="*/ 0 h 144"/>
                <a:gd name="T8" fmla="*/ 0 w 829"/>
                <a:gd name="T9" fmla="*/ 11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9" h="144">
                  <a:moveTo>
                    <a:pt x="0" y="113"/>
                  </a:moveTo>
                  <a:lnTo>
                    <a:pt x="4" y="144"/>
                  </a:lnTo>
                  <a:lnTo>
                    <a:pt x="829" y="31"/>
                  </a:lnTo>
                  <a:lnTo>
                    <a:pt x="824" y="0"/>
                  </a:lnTo>
                  <a:lnTo>
                    <a:pt x="0" y="113"/>
                  </a:lnTo>
                  <a:close/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44" name="Freeform 273"/>
            <p:cNvSpPr>
              <a:spLocks/>
            </p:cNvSpPr>
            <p:nvPr/>
          </p:nvSpPr>
          <p:spPr bwMode="auto">
            <a:xfrm>
              <a:off x="3941139" y="3710293"/>
              <a:ext cx="426781" cy="148704"/>
            </a:xfrm>
            <a:custGeom>
              <a:avLst/>
              <a:gdLst>
                <a:gd name="T0" fmla="*/ 0 w 327"/>
                <a:gd name="T1" fmla="*/ 91 h 120"/>
                <a:gd name="T2" fmla="*/ 9 w 327"/>
                <a:gd name="T3" fmla="*/ 120 h 120"/>
                <a:gd name="T4" fmla="*/ 327 w 327"/>
                <a:gd name="T5" fmla="*/ 29 h 120"/>
                <a:gd name="T6" fmla="*/ 318 w 327"/>
                <a:gd name="T7" fmla="*/ 0 h 120"/>
                <a:gd name="T8" fmla="*/ 0 w 327"/>
                <a:gd name="T9" fmla="*/ 9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120">
                  <a:moveTo>
                    <a:pt x="0" y="91"/>
                  </a:moveTo>
                  <a:lnTo>
                    <a:pt x="9" y="120"/>
                  </a:lnTo>
                  <a:lnTo>
                    <a:pt x="327" y="29"/>
                  </a:lnTo>
                  <a:lnTo>
                    <a:pt x="318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45" name="Freeform 274"/>
            <p:cNvSpPr>
              <a:spLocks/>
            </p:cNvSpPr>
            <p:nvPr/>
          </p:nvSpPr>
          <p:spPr bwMode="auto">
            <a:xfrm>
              <a:off x="3941139" y="3710293"/>
              <a:ext cx="426781" cy="148704"/>
            </a:xfrm>
            <a:custGeom>
              <a:avLst/>
              <a:gdLst>
                <a:gd name="T0" fmla="*/ 0 w 327"/>
                <a:gd name="T1" fmla="*/ 91 h 120"/>
                <a:gd name="T2" fmla="*/ 9 w 327"/>
                <a:gd name="T3" fmla="*/ 120 h 120"/>
                <a:gd name="T4" fmla="*/ 327 w 327"/>
                <a:gd name="T5" fmla="*/ 29 h 120"/>
                <a:gd name="T6" fmla="*/ 318 w 327"/>
                <a:gd name="T7" fmla="*/ 0 h 120"/>
                <a:gd name="T8" fmla="*/ 0 w 327"/>
                <a:gd name="T9" fmla="*/ 9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120">
                  <a:moveTo>
                    <a:pt x="0" y="91"/>
                  </a:moveTo>
                  <a:lnTo>
                    <a:pt x="9" y="120"/>
                  </a:lnTo>
                  <a:lnTo>
                    <a:pt x="327" y="29"/>
                  </a:lnTo>
                  <a:lnTo>
                    <a:pt x="318" y="0"/>
                  </a:lnTo>
                  <a:lnTo>
                    <a:pt x="0" y="91"/>
                  </a:lnTo>
                  <a:close/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46" name="Freeform 275"/>
            <p:cNvSpPr>
              <a:spLocks/>
            </p:cNvSpPr>
            <p:nvPr/>
          </p:nvSpPr>
          <p:spPr bwMode="auto">
            <a:xfrm>
              <a:off x="1172266" y="4703638"/>
              <a:ext cx="205212" cy="63943"/>
            </a:xfrm>
            <a:custGeom>
              <a:avLst/>
              <a:gdLst>
                <a:gd name="T0" fmla="*/ 80 w 158"/>
                <a:gd name="T1" fmla="*/ 0 h 51"/>
                <a:gd name="T2" fmla="*/ 65 w 158"/>
                <a:gd name="T3" fmla="*/ 0 h 51"/>
                <a:gd name="T4" fmla="*/ 49 w 158"/>
                <a:gd name="T5" fmla="*/ 2 h 51"/>
                <a:gd name="T6" fmla="*/ 36 w 158"/>
                <a:gd name="T7" fmla="*/ 4 h 51"/>
                <a:gd name="T8" fmla="*/ 25 w 158"/>
                <a:gd name="T9" fmla="*/ 6 h 51"/>
                <a:gd name="T10" fmla="*/ 18 w 158"/>
                <a:gd name="T11" fmla="*/ 9 h 51"/>
                <a:gd name="T12" fmla="*/ 14 w 158"/>
                <a:gd name="T13" fmla="*/ 11 h 51"/>
                <a:gd name="T14" fmla="*/ 11 w 158"/>
                <a:gd name="T15" fmla="*/ 13 h 51"/>
                <a:gd name="T16" fmla="*/ 7 w 158"/>
                <a:gd name="T17" fmla="*/ 15 h 51"/>
                <a:gd name="T18" fmla="*/ 5 w 158"/>
                <a:gd name="T19" fmla="*/ 17 h 51"/>
                <a:gd name="T20" fmla="*/ 2 w 158"/>
                <a:gd name="T21" fmla="*/ 20 h 51"/>
                <a:gd name="T22" fmla="*/ 2 w 158"/>
                <a:gd name="T23" fmla="*/ 24 h 51"/>
                <a:gd name="T24" fmla="*/ 0 w 158"/>
                <a:gd name="T25" fmla="*/ 26 h 51"/>
                <a:gd name="T26" fmla="*/ 2 w 158"/>
                <a:gd name="T27" fmla="*/ 29 h 51"/>
                <a:gd name="T28" fmla="*/ 2 w 158"/>
                <a:gd name="T29" fmla="*/ 31 h 51"/>
                <a:gd name="T30" fmla="*/ 5 w 158"/>
                <a:gd name="T31" fmla="*/ 33 h 51"/>
                <a:gd name="T32" fmla="*/ 7 w 158"/>
                <a:gd name="T33" fmla="*/ 35 h 51"/>
                <a:gd name="T34" fmla="*/ 11 w 158"/>
                <a:gd name="T35" fmla="*/ 37 h 51"/>
                <a:gd name="T36" fmla="*/ 14 w 158"/>
                <a:gd name="T37" fmla="*/ 40 h 51"/>
                <a:gd name="T38" fmla="*/ 18 w 158"/>
                <a:gd name="T39" fmla="*/ 42 h 51"/>
                <a:gd name="T40" fmla="*/ 25 w 158"/>
                <a:gd name="T41" fmla="*/ 44 h 51"/>
                <a:gd name="T42" fmla="*/ 36 w 158"/>
                <a:gd name="T43" fmla="*/ 46 h 51"/>
                <a:gd name="T44" fmla="*/ 49 w 158"/>
                <a:gd name="T45" fmla="*/ 49 h 51"/>
                <a:gd name="T46" fmla="*/ 65 w 158"/>
                <a:gd name="T47" fmla="*/ 51 h 51"/>
                <a:gd name="T48" fmla="*/ 80 w 158"/>
                <a:gd name="T49" fmla="*/ 51 h 51"/>
                <a:gd name="T50" fmla="*/ 96 w 158"/>
                <a:gd name="T51" fmla="*/ 51 h 51"/>
                <a:gd name="T52" fmla="*/ 112 w 158"/>
                <a:gd name="T53" fmla="*/ 49 h 51"/>
                <a:gd name="T54" fmla="*/ 125 w 158"/>
                <a:gd name="T55" fmla="*/ 46 h 51"/>
                <a:gd name="T56" fmla="*/ 136 w 158"/>
                <a:gd name="T57" fmla="*/ 44 h 51"/>
                <a:gd name="T58" fmla="*/ 141 w 158"/>
                <a:gd name="T59" fmla="*/ 42 h 51"/>
                <a:gd name="T60" fmla="*/ 145 w 158"/>
                <a:gd name="T61" fmla="*/ 40 h 51"/>
                <a:gd name="T62" fmla="*/ 150 w 158"/>
                <a:gd name="T63" fmla="*/ 37 h 51"/>
                <a:gd name="T64" fmla="*/ 152 w 158"/>
                <a:gd name="T65" fmla="*/ 35 h 51"/>
                <a:gd name="T66" fmla="*/ 156 w 158"/>
                <a:gd name="T67" fmla="*/ 33 h 51"/>
                <a:gd name="T68" fmla="*/ 158 w 158"/>
                <a:gd name="T69" fmla="*/ 31 h 51"/>
                <a:gd name="T70" fmla="*/ 158 w 158"/>
                <a:gd name="T71" fmla="*/ 29 h 51"/>
                <a:gd name="T72" fmla="*/ 158 w 158"/>
                <a:gd name="T73" fmla="*/ 26 h 51"/>
                <a:gd name="T74" fmla="*/ 158 w 158"/>
                <a:gd name="T75" fmla="*/ 24 h 51"/>
                <a:gd name="T76" fmla="*/ 158 w 158"/>
                <a:gd name="T77" fmla="*/ 20 h 51"/>
                <a:gd name="T78" fmla="*/ 156 w 158"/>
                <a:gd name="T79" fmla="*/ 17 h 51"/>
                <a:gd name="T80" fmla="*/ 152 w 158"/>
                <a:gd name="T81" fmla="*/ 15 h 51"/>
                <a:gd name="T82" fmla="*/ 150 w 158"/>
                <a:gd name="T83" fmla="*/ 13 h 51"/>
                <a:gd name="T84" fmla="*/ 145 w 158"/>
                <a:gd name="T85" fmla="*/ 11 h 51"/>
                <a:gd name="T86" fmla="*/ 141 w 158"/>
                <a:gd name="T87" fmla="*/ 9 h 51"/>
                <a:gd name="T88" fmla="*/ 136 w 158"/>
                <a:gd name="T89" fmla="*/ 6 h 51"/>
                <a:gd name="T90" fmla="*/ 125 w 158"/>
                <a:gd name="T91" fmla="*/ 4 h 51"/>
                <a:gd name="T92" fmla="*/ 112 w 158"/>
                <a:gd name="T93" fmla="*/ 2 h 51"/>
                <a:gd name="T94" fmla="*/ 96 w 158"/>
                <a:gd name="T95" fmla="*/ 0 h 51"/>
                <a:gd name="T96" fmla="*/ 80 w 158"/>
                <a:gd name="T9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51">
                  <a:moveTo>
                    <a:pt x="80" y="0"/>
                  </a:moveTo>
                  <a:lnTo>
                    <a:pt x="65" y="0"/>
                  </a:lnTo>
                  <a:lnTo>
                    <a:pt x="49" y="2"/>
                  </a:lnTo>
                  <a:lnTo>
                    <a:pt x="36" y="4"/>
                  </a:lnTo>
                  <a:lnTo>
                    <a:pt x="25" y="6"/>
                  </a:lnTo>
                  <a:lnTo>
                    <a:pt x="18" y="9"/>
                  </a:lnTo>
                  <a:lnTo>
                    <a:pt x="14" y="11"/>
                  </a:lnTo>
                  <a:lnTo>
                    <a:pt x="11" y="13"/>
                  </a:lnTo>
                  <a:lnTo>
                    <a:pt x="7" y="15"/>
                  </a:lnTo>
                  <a:lnTo>
                    <a:pt x="5" y="17"/>
                  </a:lnTo>
                  <a:lnTo>
                    <a:pt x="2" y="20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5" y="33"/>
                  </a:lnTo>
                  <a:lnTo>
                    <a:pt x="7" y="35"/>
                  </a:lnTo>
                  <a:lnTo>
                    <a:pt x="11" y="37"/>
                  </a:lnTo>
                  <a:lnTo>
                    <a:pt x="14" y="40"/>
                  </a:lnTo>
                  <a:lnTo>
                    <a:pt x="18" y="42"/>
                  </a:lnTo>
                  <a:lnTo>
                    <a:pt x="25" y="44"/>
                  </a:lnTo>
                  <a:lnTo>
                    <a:pt x="36" y="46"/>
                  </a:lnTo>
                  <a:lnTo>
                    <a:pt x="49" y="49"/>
                  </a:lnTo>
                  <a:lnTo>
                    <a:pt x="65" y="51"/>
                  </a:lnTo>
                  <a:lnTo>
                    <a:pt x="80" y="51"/>
                  </a:lnTo>
                  <a:lnTo>
                    <a:pt x="96" y="51"/>
                  </a:lnTo>
                  <a:lnTo>
                    <a:pt x="112" y="49"/>
                  </a:lnTo>
                  <a:lnTo>
                    <a:pt x="125" y="46"/>
                  </a:lnTo>
                  <a:lnTo>
                    <a:pt x="136" y="44"/>
                  </a:lnTo>
                  <a:lnTo>
                    <a:pt x="141" y="42"/>
                  </a:lnTo>
                  <a:lnTo>
                    <a:pt x="145" y="40"/>
                  </a:lnTo>
                  <a:lnTo>
                    <a:pt x="150" y="37"/>
                  </a:lnTo>
                  <a:lnTo>
                    <a:pt x="152" y="35"/>
                  </a:lnTo>
                  <a:lnTo>
                    <a:pt x="156" y="33"/>
                  </a:lnTo>
                  <a:lnTo>
                    <a:pt x="158" y="31"/>
                  </a:lnTo>
                  <a:lnTo>
                    <a:pt x="158" y="29"/>
                  </a:lnTo>
                  <a:lnTo>
                    <a:pt x="158" y="26"/>
                  </a:lnTo>
                  <a:lnTo>
                    <a:pt x="158" y="24"/>
                  </a:lnTo>
                  <a:lnTo>
                    <a:pt x="158" y="20"/>
                  </a:lnTo>
                  <a:lnTo>
                    <a:pt x="156" y="17"/>
                  </a:lnTo>
                  <a:lnTo>
                    <a:pt x="152" y="15"/>
                  </a:lnTo>
                  <a:lnTo>
                    <a:pt x="150" y="13"/>
                  </a:lnTo>
                  <a:lnTo>
                    <a:pt x="145" y="11"/>
                  </a:lnTo>
                  <a:lnTo>
                    <a:pt x="141" y="9"/>
                  </a:lnTo>
                  <a:lnTo>
                    <a:pt x="136" y="6"/>
                  </a:lnTo>
                  <a:lnTo>
                    <a:pt x="125" y="4"/>
                  </a:lnTo>
                  <a:lnTo>
                    <a:pt x="112" y="2"/>
                  </a:lnTo>
                  <a:lnTo>
                    <a:pt x="96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47" name="Freeform 276"/>
            <p:cNvSpPr>
              <a:spLocks/>
            </p:cNvSpPr>
            <p:nvPr/>
          </p:nvSpPr>
          <p:spPr bwMode="auto">
            <a:xfrm>
              <a:off x="1172266" y="4703638"/>
              <a:ext cx="205212" cy="63943"/>
            </a:xfrm>
            <a:custGeom>
              <a:avLst/>
              <a:gdLst>
                <a:gd name="T0" fmla="*/ 80 w 158"/>
                <a:gd name="T1" fmla="*/ 0 h 51"/>
                <a:gd name="T2" fmla="*/ 65 w 158"/>
                <a:gd name="T3" fmla="*/ 0 h 51"/>
                <a:gd name="T4" fmla="*/ 49 w 158"/>
                <a:gd name="T5" fmla="*/ 2 h 51"/>
                <a:gd name="T6" fmla="*/ 36 w 158"/>
                <a:gd name="T7" fmla="*/ 4 h 51"/>
                <a:gd name="T8" fmla="*/ 25 w 158"/>
                <a:gd name="T9" fmla="*/ 6 h 51"/>
                <a:gd name="T10" fmla="*/ 18 w 158"/>
                <a:gd name="T11" fmla="*/ 9 h 51"/>
                <a:gd name="T12" fmla="*/ 14 w 158"/>
                <a:gd name="T13" fmla="*/ 11 h 51"/>
                <a:gd name="T14" fmla="*/ 11 w 158"/>
                <a:gd name="T15" fmla="*/ 13 h 51"/>
                <a:gd name="T16" fmla="*/ 7 w 158"/>
                <a:gd name="T17" fmla="*/ 15 h 51"/>
                <a:gd name="T18" fmla="*/ 5 w 158"/>
                <a:gd name="T19" fmla="*/ 17 h 51"/>
                <a:gd name="T20" fmla="*/ 2 w 158"/>
                <a:gd name="T21" fmla="*/ 20 h 51"/>
                <a:gd name="T22" fmla="*/ 2 w 158"/>
                <a:gd name="T23" fmla="*/ 24 h 51"/>
                <a:gd name="T24" fmla="*/ 0 w 158"/>
                <a:gd name="T25" fmla="*/ 26 h 51"/>
                <a:gd name="T26" fmla="*/ 2 w 158"/>
                <a:gd name="T27" fmla="*/ 29 h 51"/>
                <a:gd name="T28" fmla="*/ 2 w 158"/>
                <a:gd name="T29" fmla="*/ 31 h 51"/>
                <a:gd name="T30" fmla="*/ 5 w 158"/>
                <a:gd name="T31" fmla="*/ 33 h 51"/>
                <a:gd name="T32" fmla="*/ 7 w 158"/>
                <a:gd name="T33" fmla="*/ 35 h 51"/>
                <a:gd name="T34" fmla="*/ 11 w 158"/>
                <a:gd name="T35" fmla="*/ 37 h 51"/>
                <a:gd name="T36" fmla="*/ 14 w 158"/>
                <a:gd name="T37" fmla="*/ 40 h 51"/>
                <a:gd name="T38" fmla="*/ 18 w 158"/>
                <a:gd name="T39" fmla="*/ 42 h 51"/>
                <a:gd name="T40" fmla="*/ 25 w 158"/>
                <a:gd name="T41" fmla="*/ 44 h 51"/>
                <a:gd name="T42" fmla="*/ 36 w 158"/>
                <a:gd name="T43" fmla="*/ 46 h 51"/>
                <a:gd name="T44" fmla="*/ 49 w 158"/>
                <a:gd name="T45" fmla="*/ 49 h 51"/>
                <a:gd name="T46" fmla="*/ 65 w 158"/>
                <a:gd name="T47" fmla="*/ 51 h 51"/>
                <a:gd name="T48" fmla="*/ 80 w 158"/>
                <a:gd name="T49" fmla="*/ 51 h 51"/>
                <a:gd name="T50" fmla="*/ 96 w 158"/>
                <a:gd name="T51" fmla="*/ 51 h 51"/>
                <a:gd name="T52" fmla="*/ 112 w 158"/>
                <a:gd name="T53" fmla="*/ 49 h 51"/>
                <a:gd name="T54" fmla="*/ 125 w 158"/>
                <a:gd name="T55" fmla="*/ 46 h 51"/>
                <a:gd name="T56" fmla="*/ 136 w 158"/>
                <a:gd name="T57" fmla="*/ 44 h 51"/>
                <a:gd name="T58" fmla="*/ 141 w 158"/>
                <a:gd name="T59" fmla="*/ 42 h 51"/>
                <a:gd name="T60" fmla="*/ 145 w 158"/>
                <a:gd name="T61" fmla="*/ 40 h 51"/>
                <a:gd name="T62" fmla="*/ 150 w 158"/>
                <a:gd name="T63" fmla="*/ 37 h 51"/>
                <a:gd name="T64" fmla="*/ 152 w 158"/>
                <a:gd name="T65" fmla="*/ 35 h 51"/>
                <a:gd name="T66" fmla="*/ 156 w 158"/>
                <a:gd name="T67" fmla="*/ 33 h 51"/>
                <a:gd name="T68" fmla="*/ 158 w 158"/>
                <a:gd name="T69" fmla="*/ 31 h 51"/>
                <a:gd name="T70" fmla="*/ 158 w 158"/>
                <a:gd name="T71" fmla="*/ 29 h 51"/>
                <a:gd name="T72" fmla="*/ 158 w 158"/>
                <a:gd name="T73" fmla="*/ 26 h 51"/>
                <a:gd name="T74" fmla="*/ 158 w 158"/>
                <a:gd name="T75" fmla="*/ 24 h 51"/>
                <a:gd name="T76" fmla="*/ 158 w 158"/>
                <a:gd name="T77" fmla="*/ 20 h 51"/>
                <a:gd name="T78" fmla="*/ 156 w 158"/>
                <a:gd name="T79" fmla="*/ 17 h 51"/>
                <a:gd name="T80" fmla="*/ 152 w 158"/>
                <a:gd name="T81" fmla="*/ 15 h 51"/>
                <a:gd name="T82" fmla="*/ 150 w 158"/>
                <a:gd name="T83" fmla="*/ 13 h 51"/>
                <a:gd name="T84" fmla="*/ 145 w 158"/>
                <a:gd name="T85" fmla="*/ 11 h 51"/>
                <a:gd name="T86" fmla="*/ 141 w 158"/>
                <a:gd name="T87" fmla="*/ 9 h 51"/>
                <a:gd name="T88" fmla="*/ 136 w 158"/>
                <a:gd name="T89" fmla="*/ 6 h 51"/>
                <a:gd name="T90" fmla="*/ 125 w 158"/>
                <a:gd name="T91" fmla="*/ 4 h 51"/>
                <a:gd name="T92" fmla="*/ 112 w 158"/>
                <a:gd name="T93" fmla="*/ 2 h 51"/>
                <a:gd name="T94" fmla="*/ 96 w 158"/>
                <a:gd name="T95" fmla="*/ 0 h 51"/>
                <a:gd name="T96" fmla="*/ 80 w 158"/>
                <a:gd name="T9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51">
                  <a:moveTo>
                    <a:pt x="80" y="0"/>
                  </a:moveTo>
                  <a:lnTo>
                    <a:pt x="65" y="0"/>
                  </a:lnTo>
                  <a:lnTo>
                    <a:pt x="49" y="2"/>
                  </a:lnTo>
                  <a:lnTo>
                    <a:pt x="36" y="4"/>
                  </a:lnTo>
                  <a:lnTo>
                    <a:pt x="25" y="6"/>
                  </a:lnTo>
                  <a:lnTo>
                    <a:pt x="18" y="9"/>
                  </a:lnTo>
                  <a:lnTo>
                    <a:pt x="14" y="11"/>
                  </a:lnTo>
                  <a:lnTo>
                    <a:pt x="11" y="13"/>
                  </a:lnTo>
                  <a:lnTo>
                    <a:pt x="7" y="15"/>
                  </a:lnTo>
                  <a:lnTo>
                    <a:pt x="5" y="17"/>
                  </a:lnTo>
                  <a:lnTo>
                    <a:pt x="2" y="20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5" y="33"/>
                  </a:lnTo>
                  <a:lnTo>
                    <a:pt x="7" y="35"/>
                  </a:lnTo>
                  <a:lnTo>
                    <a:pt x="11" y="37"/>
                  </a:lnTo>
                  <a:lnTo>
                    <a:pt x="14" y="40"/>
                  </a:lnTo>
                  <a:lnTo>
                    <a:pt x="18" y="42"/>
                  </a:lnTo>
                  <a:lnTo>
                    <a:pt x="25" y="44"/>
                  </a:lnTo>
                  <a:lnTo>
                    <a:pt x="36" y="46"/>
                  </a:lnTo>
                  <a:lnTo>
                    <a:pt x="49" y="49"/>
                  </a:lnTo>
                  <a:lnTo>
                    <a:pt x="65" y="51"/>
                  </a:lnTo>
                  <a:lnTo>
                    <a:pt x="80" y="51"/>
                  </a:lnTo>
                  <a:lnTo>
                    <a:pt x="96" y="51"/>
                  </a:lnTo>
                  <a:lnTo>
                    <a:pt x="112" y="49"/>
                  </a:lnTo>
                  <a:lnTo>
                    <a:pt x="125" y="46"/>
                  </a:lnTo>
                  <a:lnTo>
                    <a:pt x="136" y="44"/>
                  </a:lnTo>
                  <a:lnTo>
                    <a:pt x="141" y="42"/>
                  </a:lnTo>
                  <a:lnTo>
                    <a:pt x="145" y="40"/>
                  </a:lnTo>
                  <a:lnTo>
                    <a:pt x="150" y="37"/>
                  </a:lnTo>
                  <a:lnTo>
                    <a:pt x="152" y="35"/>
                  </a:lnTo>
                  <a:lnTo>
                    <a:pt x="156" y="33"/>
                  </a:lnTo>
                  <a:lnTo>
                    <a:pt x="158" y="31"/>
                  </a:lnTo>
                  <a:lnTo>
                    <a:pt x="158" y="29"/>
                  </a:lnTo>
                  <a:lnTo>
                    <a:pt x="158" y="26"/>
                  </a:lnTo>
                  <a:lnTo>
                    <a:pt x="158" y="24"/>
                  </a:lnTo>
                  <a:lnTo>
                    <a:pt x="158" y="20"/>
                  </a:lnTo>
                  <a:lnTo>
                    <a:pt x="156" y="17"/>
                  </a:lnTo>
                  <a:lnTo>
                    <a:pt x="152" y="15"/>
                  </a:lnTo>
                  <a:lnTo>
                    <a:pt x="150" y="13"/>
                  </a:lnTo>
                  <a:lnTo>
                    <a:pt x="145" y="11"/>
                  </a:lnTo>
                  <a:lnTo>
                    <a:pt x="141" y="9"/>
                  </a:lnTo>
                  <a:lnTo>
                    <a:pt x="136" y="6"/>
                  </a:lnTo>
                  <a:lnTo>
                    <a:pt x="125" y="4"/>
                  </a:lnTo>
                  <a:lnTo>
                    <a:pt x="112" y="2"/>
                  </a:lnTo>
                  <a:lnTo>
                    <a:pt x="96" y="0"/>
                  </a:lnTo>
                  <a:lnTo>
                    <a:pt x="8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48" name="Freeform 277"/>
            <p:cNvSpPr>
              <a:spLocks/>
            </p:cNvSpPr>
            <p:nvPr/>
          </p:nvSpPr>
          <p:spPr bwMode="auto">
            <a:xfrm>
              <a:off x="4079434" y="3207673"/>
              <a:ext cx="205212" cy="65430"/>
            </a:xfrm>
            <a:custGeom>
              <a:avLst/>
              <a:gdLst>
                <a:gd name="T0" fmla="*/ 78 w 158"/>
                <a:gd name="T1" fmla="*/ 0 h 54"/>
                <a:gd name="T2" fmla="*/ 62 w 158"/>
                <a:gd name="T3" fmla="*/ 3 h 54"/>
                <a:gd name="T4" fmla="*/ 46 w 158"/>
                <a:gd name="T5" fmla="*/ 3 h 54"/>
                <a:gd name="T6" fmla="*/ 33 w 158"/>
                <a:gd name="T7" fmla="*/ 5 h 54"/>
                <a:gd name="T8" fmla="*/ 22 w 158"/>
                <a:gd name="T9" fmla="*/ 9 h 54"/>
                <a:gd name="T10" fmla="*/ 17 w 158"/>
                <a:gd name="T11" fmla="*/ 12 h 54"/>
                <a:gd name="T12" fmla="*/ 13 w 158"/>
                <a:gd name="T13" fmla="*/ 14 h 54"/>
                <a:gd name="T14" fmla="*/ 8 w 158"/>
                <a:gd name="T15" fmla="*/ 16 h 54"/>
                <a:gd name="T16" fmla="*/ 6 w 158"/>
                <a:gd name="T17" fmla="*/ 18 h 54"/>
                <a:gd name="T18" fmla="*/ 2 w 158"/>
                <a:gd name="T19" fmla="*/ 20 h 54"/>
                <a:gd name="T20" fmla="*/ 2 w 158"/>
                <a:gd name="T21" fmla="*/ 23 h 54"/>
                <a:gd name="T22" fmla="*/ 0 w 158"/>
                <a:gd name="T23" fmla="*/ 25 h 54"/>
                <a:gd name="T24" fmla="*/ 0 w 158"/>
                <a:gd name="T25" fmla="*/ 27 h 54"/>
                <a:gd name="T26" fmla="*/ 0 w 158"/>
                <a:gd name="T27" fmla="*/ 29 h 54"/>
                <a:gd name="T28" fmla="*/ 2 w 158"/>
                <a:gd name="T29" fmla="*/ 34 h 54"/>
                <a:gd name="T30" fmla="*/ 2 w 158"/>
                <a:gd name="T31" fmla="*/ 36 h 54"/>
                <a:gd name="T32" fmla="*/ 6 w 158"/>
                <a:gd name="T33" fmla="*/ 38 h 54"/>
                <a:gd name="T34" fmla="*/ 8 w 158"/>
                <a:gd name="T35" fmla="*/ 41 h 54"/>
                <a:gd name="T36" fmla="*/ 13 w 158"/>
                <a:gd name="T37" fmla="*/ 43 h 54"/>
                <a:gd name="T38" fmla="*/ 17 w 158"/>
                <a:gd name="T39" fmla="*/ 45 h 54"/>
                <a:gd name="T40" fmla="*/ 22 w 158"/>
                <a:gd name="T41" fmla="*/ 45 h 54"/>
                <a:gd name="T42" fmla="*/ 33 w 158"/>
                <a:gd name="T43" fmla="*/ 49 h 54"/>
                <a:gd name="T44" fmla="*/ 46 w 158"/>
                <a:gd name="T45" fmla="*/ 52 h 54"/>
                <a:gd name="T46" fmla="*/ 62 w 158"/>
                <a:gd name="T47" fmla="*/ 54 h 54"/>
                <a:gd name="T48" fmla="*/ 78 w 158"/>
                <a:gd name="T49" fmla="*/ 54 h 54"/>
                <a:gd name="T50" fmla="*/ 93 w 158"/>
                <a:gd name="T51" fmla="*/ 54 h 54"/>
                <a:gd name="T52" fmla="*/ 109 w 158"/>
                <a:gd name="T53" fmla="*/ 52 h 54"/>
                <a:gd name="T54" fmla="*/ 122 w 158"/>
                <a:gd name="T55" fmla="*/ 49 h 54"/>
                <a:gd name="T56" fmla="*/ 133 w 158"/>
                <a:gd name="T57" fmla="*/ 45 h 54"/>
                <a:gd name="T58" fmla="*/ 140 w 158"/>
                <a:gd name="T59" fmla="*/ 45 h 54"/>
                <a:gd name="T60" fmla="*/ 144 w 158"/>
                <a:gd name="T61" fmla="*/ 43 h 54"/>
                <a:gd name="T62" fmla="*/ 147 w 158"/>
                <a:gd name="T63" fmla="*/ 41 h 54"/>
                <a:gd name="T64" fmla="*/ 151 w 158"/>
                <a:gd name="T65" fmla="*/ 38 h 54"/>
                <a:gd name="T66" fmla="*/ 153 w 158"/>
                <a:gd name="T67" fmla="*/ 36 h 54"/>
                <a:gd name="T68" fmla="*/ 156 w 158"/>
                <a:gd name="T69" fmla="*/ 34 h 54"/>
                <a:gd name="T70" fmla="*/ 156 w 158"/>
                <a:gd name="T71" fmla="*/ 29 h 54"/>
                <a:gd name="T72" fmla="*/ 158 w 158"/>
                <a:gd name="T73" fmla="*/ 27 h 54"/>
                <a:gd name="T74" fmla="*/ 156 w 158"/>
                <a:gd name="T75" fmla="*/ 25 h 54"/>
                <a:gd name="T76" fmla="*/ 156 w 158"/>
                <a:gd name="T77" fmla="*/ 23 h 54"/>
                <a:gd name="T78" fmla="*/ 153 w 158"/>
                <a:gd name="T79" fmla="*/ 20 h 54"/>
                <a:gd name="T80" fmla="*/ 151 w 158"/>
                <a:gd name="T81" fmla="*/ 18 h 54"/>
                <a:gd name="T82" fmla="*/ 147 w 158"/>
                <a:gd name="T83" fmla="*/ 16 h 54"/>
                <a:gd name="T84" fmla="*/ 144 w 158"/>
                <a:gd name="T85" fmla="*/ 14 h 54"/>
                <a:gd name="T86" fmla="*/ 140 w 158"/>
                <a:gd name="T87" fmla="*/ 12 h 54"/>
                <a:gd name="T88" fmla="*/ 133 w 158"/>
                <a:gd name="T89" fmla="*/ 9 h 54"/>
                <a:gd name="T90" fmla="*/ 122 w 158"/>
                <a:gd name="T91" fmla="*/ 5 h 54"/>
                <a:gd name="T92" fmla="*/ 109 w 158"/>
                <a:gd name="T93" fmla="*/ 3 h 54"/>
                <a:gd name="T94" fmla="*/ 93 w 158"/>
                <a:gd name="T95" fmla="*/ 3 h 54"/>
                <a:gd name="T96" fmla="*/ 78 w 158"/>
                <a:gd name="T9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54">
                  <a:moveTo>
                    <a:pt x="78" y="0"/>
                  </a:moveTo>
                  <a:lnTo>
                    <a:pt x="62" y="3"/>
                  </a:lnTo>
                  <a:lnTo>
                    <a:pt x="46" y="3"/>
                  </a:lnTo>
                  <a:lnTo>
                    <a:pt x="33" y="5"/>
                  </a:lnTo>
                  <a:lnTo>
                    <a:pt x="22" y="9"/>
                  </a:lnTo>
                  <a:lnTo>
                    <a:pt x="17" y="12"/>
                  </a:lnTo>
                  <a:lnTo>
                    <a:pt x="13" y="14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2" y="20"/>
                  </a:lnTo>
                  <a:lnTo>
                    <a:pt x="2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6" y="38"/>
                  </a:lnTo>
                  <a:lnTo>
                    <a:pt x="8" y="41"/>
                  </a:lnTo>
                  <a:lnTo>
                    <a:pt x="13" y="43"/>
                  </a:lnTo>
                  <a:lnTo>
                    <a:pt x="17" y="45"/>
                  </a:lnTo>
                  <a:lnTo>
                    <a:pt x="22" y="45"/>
                  </a:lnTo>
                  <a:lnTo>
                    <a:pt x="33" y="49"/>
                  </a:lnTo>
                  <a:lnTo>
                    <a:pt x="46" y="52"/>
                  </a:lnTo>
                  <a:lnTo>
                    <a:pt x="62" y="54"/>
                  </a:lnTo>
                  <a:lnTo>
                    <a:pt x="78" y="54"/>
                  </a:lnTo>
                  <a:lnTo>
                    <a:pt x="93" y="54"/>
                  </a:lnTo>
                  <a:lnTo>
                    <a:pt x="109" y="52"/>
                  </a:lnTo>
                  <a:lnTo>
                    <a:pt x="122" y="49"/>
                  </a:lnTo>
                  <a:lnTo>
                    <a:pt x="133" y="45"/>
                  </a:lnTo>
                  <a:lnTo>
                    <a:pt x="140" y="45"/>
                  </a:lnTo>
                  <a:lnTo>
                    <a:pt x="144" y="43"/>
                  </a:lnTo>
                  <a:lnTo>
                    <a:pt x="147" y="41"/>
                  </a:lnTo>
                  <a:lnTo>
                    <a:pt x="151" y="38"/>
                  </a:lnTo>
                  <a:lnTo>
                    <a:pt x="153" y="36"/>
                  </a:lnTo>
                  <a:lnTo>
                    <a:pt x="156" y="34"/>
                  </a:lnTo>
                  <a:lnTo>
                    <a:pt x="156" y="29"/>
                  </a:lnTo>
                  <a:lnTo>
                    <a:pt x="158" y="27"/>
                  </a:lnTo>
                  <a:lnTo>
                    <a:pt x="156" y="25"/>
                  </a:lnTo>
                  <a:lnTo>
                    <a:pt x="156" y="23"/>
                  </a:lnTo>
                  <a:lnTo>
                    <a:pt x="153" y="20"/>
                  </a:lnTo>
                  <a:lnTo>
                    <a:pt x="151" y="18"/>
                  </a:lnTo>
                  <a:lnTo>
                    <a:pt x="147" y="16"/>
                  </a:lnTo>
                  <a:lnTo>
                    <a:pt x="144" y="14"/>
                  </a:lnTo>
                  <a:lnTo>
                    <a:pt x="140" y="12"/>
                  </a:lnTo>
                  <a:lnTo>
                    <a:pt x="133" y="9"/>
                  </a:lnTo>
                  <a:lnTo>
                    <a:pt x="122" y="5"/>
                  </a:lnTo>
                  <a:lnTo>
                    <a:pt x="109" y="3"/>
                  </a:lnTo>
                  <a:lnTo>
                    <a:pt x="93" y="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49" name="Freeform 278"/>
            <p:cNvSpPr>
              <a:spLocks/>
            </p:cNvSpPr>
            <p:nvPr/>
          </p:nvSpPr>
          <p:spPr bwMode="auto">
            <a:xfrm>
              <a:off x="4079434" y="3207673"/>
              <a:ext cx="205212" cy="65430"/>
            </a:xfrm>
            <a:custGeom>
              <a:avLst/>
              <a:gdLst>
                <a:gd name="T0" fmla="*/ 78 w 158"/>
                <a:gd name="T1" fmla="*/ 0 h 54"/>
                <a:gd name="T2" fmla="*/ 62 w 158"/>
                <a:gd name="T3" fmla="*/ 3 h 54"/>
                <a:gd name="T4" fmla="*/ 46 w 158"/>
                <a:gd name="T5" fmla="*/ 3 h 54"/>
                <a:gd name="T6" fmla="*/ 33 w 158"/>
                <a:gd name="T7" fmla="*/ 5 h 54"/>
                <a:gd name="T8" fmla="*/ 22 w 158"/>
                <a:gd name="T9" fmla="*/ 9 h 54"/>
                <a:gd name="T10" fmla="*/ 17 w 158"/>
                <a:gd name="T11" fmla="*/ 12 h 54"/>
                <a:gd name="T12" fmla="*/ 13 w 158"/>
                <a:gd name="T13" fmla="*/ 14 h 54"/>
                <a:gd name="T14" fmla="*/ 8 w 158"/>
                <a:gd name="T15" fmla="*/ 16 h 54"/>
                <a:gd name="T16" fmla="*/ 6 w 158"/>
                <a:gd name="T17" fmla="*/ 18 h 54"/>
                <a:gd name="T18" fmla="*/ 2 w 158"/>
                <a:gd name="T19" fmla="*/ 20 h 54"/>
                <a:gd name="T20" fmla="*/ 2 w 158"/>
                <a:gd name="T21" fmla="*/ 23 h 54"/>
                <a:gd name="T22" fmla="*/ 0 w 158"/>
                <a:gd name="T23" fmla="*/ 25 h 54"/>
                <a:gd name="T24" fmla="*/ 0 w 158"/>
                <a:gd name="T25" fmla="*/ 27 h 54"/>
                <a:gd name="T26" fmla="*/ 0 w 158"/>
                <a:gd name="T27" fmla="*/ 29 h 54"/>
                <a:gd name="T28" fmla="*/ 2 w 158"/>
                <a:gd name="T29" fmla="*/ 34 h 54"/>
                <a:gd name="T30" fmla="*/ 2 w 158"/>
                <a:gd name="T31" fmla="*/ 36 h 54"/>
                <a:gd name="T32" fmla="*/ 6 w 158"/>
                <a:gd name="T33" fmla="*/ 38 h 54"/>
                <a:gd name="T34" fmla="*/ 8 w 158"/>
                <a:gd name="T35" fmla="*/ 41 h 54"/>
                <a:gd name="T36" fmla="*/ 13 w 158"/>
                <a:gd name="T37" fmla="*/ 43 h 54"/>
                <a:gd name="T38" fmla="*/ 17 w 158"/>
                <a:gd name="T39" fmla="*/ 45 h 54"/>
                <a:gd name="T40" fmla="*/ 22 w 158"/>
                <a:gd name="T41" fmla="*/ 45 h 54"/>
                <a:gd name="T42" fmla="*/ 33 w 158"/>
                <a:gd name="T43" fmla="*/ 49 h 54"/>
                <a:gd name="T44" fmla="*/ 46 w 158"/>
                <a:gd name="T45" fmla="*/ 52 h 54"/>
                <a:gd name="T46" fmla="*/ 62 w 158"/>
                <a:gd name="T47" fmla="*/ 54 h 54"/>
                <a:gd name="T48" fmla="*/ 78 w 158"/>
                <a:gd name="T49" fmla="*/ 54 h 54"/>
                <a:gd name="T50" fmla="*/ 93 w 158"/>
                <a:gd name="T51" fmla="*/ 54 h 54"/>
                <a:gd name="T52" fmla="*/ 109 w 158"/>
                <a:gd name="T53" fmla="*/ 52 h 54"/>
                <a:gd name="T54" fmla="*/ 122 w 158"/>
                <a:gd name="T55" fmla="*/ 49 h 54"/>
                <a:gd name="T56" fmla="*/ 133 w 158"/>
                <a:gd name="T57" fmla="*/ 45 h 54"/>
                <a:gd name="T58" fmla="*/ 140 w 158"/>
                <a:gd name="T59" fmla="*/ 45 h 54"/>
                <a:gd name="T60" fmla="*/ 144 w 158"/>
                <a:gd name="T61" fmla="*/ 43 h 54"/>
                <a:gd name="T62" fmla="*/ 147 w 158"/>
                <a:gd name="T63" fmla="*/ 41 h 54"/>
                <a:gd name="T64" fmla="*/ 151 w 158"/>
                <a:gd name="T65" fmla="*/ 38 h 54"/>
                <a:gd name="T66" fmla="*/ 153 w 158"/>
                <a:gd name="T67" fmla="*/ 36 h 54"/>
                <a:gd name="T68" fmla="*/ 156 w 158"/>
                <a:gd name="T69" fmla="*/ 34 h 54"/>
                <a:gd name="T70" fmla="*/ 156 w 158"/>
                <a:gd name="T71" fmla="*/ 29 h 54"/>
                <a:gd name="T72" fmla="*/ 158 w 158"/>
                <a:gd name="T73" fmla="*/ 27 h 54"/>
                <a:gd name="T74" fmla="*/ 156 w 158"/>
                <a:gd name="T75" fmla="*/ 25 h 54"/>
                <a:gd name="T76" fmla="*/ 156 w 158"/>
                <a:gd name="T77" fmla="*/ 23 h 54"/>
                <a:gd name="T78" fmla="*/ 153 w 158"/>
                <a:gd name="T79" fmla="*/ 20 h 54"/>
                <a:gd name="T80" fmla="*/ 151 w 158"/>
                <a:gd name="T81" fmla="*/ 18 h 54"/>
                <a:gd name="T82" fmla="*/ 147 w 158"/>
                <a:gd name="T83" fmla="*/ 16 h 54"/>
                <a:gd name="T84" fmla="*/ 144 w 158"/>
                <a:gd name="T85" fmla="*/ 14 h 54"/>
                <a:gd name="T86" fmla="*/ 140 w 158"/>
                <a:gd name="T87" fmla="*/ 12 h 54"/>
                <a:gd name="T88" fmla="*/ 133 w 158"/>
                <a:gd name="T89" fmla="*/ 9 h 54"/>
                <a:gd name="T90" fmla="*/ 122 w 158"/>
                <a:gd name="T91" fmla="*/ 5 h 54"/>
                <a:gd name="T92" fmla="*/ 109 w 158"/>
                <a:gd name="T93" fmla="*/ 3 h 54"/>
                <a:gd name="T94" fmla="*/ 93 w 158"/>
                <a:gd name="T95" fmla="*/ 3 h 54"/>
                <a:gd name="T96" fmla="*/ 78 w 158"/>
                <a:gd name="T9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54">
                  <a:moveTo>
                    <a:pt x="78" y="0"/>
                  </a:moveTo>
                  <a:lnTo>
                    <a:pt x="62" y="3"/>
                  </a:lnTo>
                  <a:lnTo>
                    <a:pt x="46" y="3"/>
                  </a:lnTo>
                  <a:lnTo>
                    <a:pt x="33" y="5"/>
                  </a:lnTo>
                  <a:lnTo>
                    <a:pt x="22" y="9"/>
                  </a:lnTo>
                  <a:lnTo>
                    <a:pt x="17" y="12"/>
                  </a:lnTo>
                  <a:lnTo>
                    <a:pt x="13" y="14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2" y="20"/>
                  </a:lnTo>
                  <a:lnTo>
                    <a:pt x="2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6" y="38"/>
                  </a:lnTo>
                  <a:lnTo>
                    <a:pt x="8" y="41"/>
                  </a:lnTo>
                  <a:lnTo>
                    <a:pt x="13" y="43"/>
                  </a:lnTo>
                  <a:lnTo>
                    <a:pt x="17" y="45"/>
                  </a:lnTo>
                  <a:lnTo>
                    <a:pt x="22" y="45"/>
                  </a:lnTo>
                  <a:lnTo>
                    <a:pt x="33" y="49"/>
                  </a:lnTo>
                  <a:lnTo>
                    <a:pt x="46" y="52"/>
                  </a:lnTo>
                  <a:lnTo>
                    <a:pt x="62" y="54"/>
                  </a:lnTo>
                  <a:lnTo>
                    <a:pt x="78" y="54"/>
                  </a:lnTo>
                  <a:lnTo>
                    <a:pt x="93" y="54"/>
                  </a:lnTo>
                  <a:lnTo>
                    <a:pt x="109" y="52"/>
                  </a:lnTo>
                  <a:lnTo>
                    <a:pt x="122" y="49"/>
                  </a:lnTo>
                  <a:lnTo>
                    <a:pt x="133" y="45"/>
                  </a:lnTo>
                  <a:lnTo>
                    <a:pt x="140" y="45"/>
                  </a:lnTo>
                  <a:lnTo>
                    <a:pt x="144" y="43"/>
                  </a:lnTo>
                  <a:lnTo>
                    <a:pt x="147" y="41"/>
                  </a:lnTo>
                  <a:lnTo>
                    <a:pt x="151" y="38"/>
                  </a:lnTo>
                  <a:lnTo>
                    <a:pt x="153" y="36"/>
                  </a:lnTo>
                  <a:lnTo>
                    <a:pt x="156" y="34"/>
                  </a:lnTo>
                  <a:lnTo>
                    <a:pt x="156" y="29"/>
                  </a:lnTo>
                  <a:lnTo>
                    <a:pt x="158" y="27"/>
                  </a:lnTo>
                  <a:lnTo>
                    <a:pt x="156" y="25"/>
                  </a:lnTo>
                  <a:lnTo>
                    <a:pt x="156" y="23"/>
                  </a:lnTo>
                  <a:lnTo>
                    <a:pt x="153" y="20"/>
                  </a:lnTo>
                  <a:lnTo>
                    <a:pt x="151" y="18"/>
                  </a:lnTo>
                  <a:lnTo>
                    <a:pt x="147" y="16"/>
                  </a:lnTo>
                  <a:lnTo>
                    <a:pt x="144" y="14"/>
                  </a:lnTo>
                  <a:lnTo>
                    <a:pt x="140" y="12"/>
                  </a:lnTo>
                  <a:lnTo>
                    <a:pt x="133" y="9"/>
                  </a:lnTo>
                  <a:lnTo>
                    <a:pt x="122" y="5"/>
                  </a:lnTo>
                  <a:lnTo>
                    <a:pt x="109" y="3"/>
                  </a:lnTo>
                  <a:lnTo>
                    <a:pt x="93" y="3"/>
                  </a:lnTo>
                  <a:lnTo>
                    <a:pt x="78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50" name="Freeform 279"/>
            <p:cNvSpPr>
              <a:spLocks/>
            </p:cNvSpPr>
            <p:nvPr/>
          </p:nvSpPr>
          <p:spPr bwMode="auto">
            <a:xfrm>
              <a:off x="1802772" y="3982423"/>
              <a:ext cx="206698" cy="68404"/>
            </a:xfrm>
            <a:custGeom>
              <a:avLst/>
              <a:gdLst>
                <a:gd name="T0" fmla="*/ 78 w 158"/>
                <a:gd name="T1" fmla="*/ 0 h 54"/>
                <a:gd name="T2" fmla="*/ 62 w 158"/>
                <a:gd name="T3" fmla="*/ 0 h 54"/>
                <a:gd name="T4" fmla="*/ 49 w 158"/>
                <a:gd name="T5" fmla="*/ 3 h 54"/>
                <a:gd name="T6" fmla="*/ 35 w 158"/>
                <a:gd name="T7" fmla="*/ 5 h 54"/>
                <a:gd name="T8" fmla="*/ 22 w 158"/>
                <a:gd name="T9" fmla="*/ 9 h 54"/>
                <a:gd name="T10" fmla="*/ 18 w 158"/>
                <a:gd name="T11" fmla="*/ 9 h 54"/>
                <a:gd name="T12" fmla="*/ 13 w 158"/>
                <a:gd name="T13" fmla="*/ 12 h 54"/>
                <a:gd name="T14" fmla="*/ 9 w 158"/>
                <a:gd name="T15" fmla="*/ 14 h 54"/>
                <a:gd name="T16" fmla="*/ 7 w 158"/>
                <a:gd name="T17" fmla="*/ 16 h 54"/>
                <a:gd name="T18" fmla="*/ 4 w 158"/>
                <a:gd name="T19" fmla="*/ 18 h 54"/>
                <a:gd name="T20" fmla="*/ 2 w 158"/>
                <a:gd name="T21" fmla="*/ 20 h 54"/>
                <a:gd name="T22" fmla="*/ 0 w 158"/>
                <a:gd name="T23" fmla="*/ 25 h 54"/>
                <a:gd name="T24" fmla="*/ 0 w 158"/>
                <a:gd name="T25" fmla="*/ 27 h 54"/>
                <a:gd name="T26" fmla="*/ 0 w 158"/>
                <a:gd name="T27" fmla="*/ 29 h 54"/>
                <a:gd name="T28" fmla="*/ 2 w 158"/>
                <a:gd name="T29" fmla="*/ 32 h 54"/>
                <a:gd name="T30" fmla="*/ 4 w 158"/>
                <a:gd name="T31" fmla="*/ 34 h 54"/>
                <a:gd name="T32" fmla="*/ 7 w 158"/>
                <a:gd name="T33" fmla="*/ 36 h 54"/>
                <a:gd name="T34" fmla="*/ 9 w 158"/>
                <a:gd name="T35" fmla="*/ 38 h 54"/>
                <a:gd name="T36" fmla="*/ 13 w 158"/>
                <a:gd name="T37" fmla="*/ 40 h 54"/>
                <a:gd name="T38" fmla="*/ 18 w 158"/>
                <a:gd name="T39" fmla="*/ 43 h 54"/>
                <a:gd name="T40" fmla="*/ 22 w 158"/>
                <a:gd name="T41" fmla="*/ 45 h 54"/>
                <a:gd name="T42" fmla="*/ 35 w 158"/>
                <a:gd name="T43" fmla="*/ 49 h 54"/>
                <a:gd name="T44" fmla="*/ 49 w 158"/>
                <a:gd name="T45" fmla="*/ 52 h 54"/>
                <a:gd name="T46" fmla="*/ 62 w 158"/>
                <a:gd name="T47" fmla="*/ 52 h 54"/>
                <a:gd name="T48" fmla="*/ 78 w 158"/>
                <a:gd name="T49" fmla="*/ 54 h 54"/>
                <a:gd name="T50" fmla="*/ 96 w 158"/>
                <a:gd name="T51" fmla="*/ 52 h 54"/>
                <a:gd name="T52" fmla="*/ 109 w 158"/>
                <a:gd name="T53" fmla="*/ 52 h 54"/>
                <a:gd name="T54" fmla="*/ 122 w 158"/>
                <a:gd name="T55" fmla="*/ 49 h 54"/>
                <a:gd name="T56" fmla="*/ 136 w 158"/>
                <a:gd name="T57" fmla="*/ 45 h 54"/>
                <a:gd name="T58" fmla="*/ 140 w 158"/>
                <a:gd name="T59" fmla="*/ 43 h 54"/>
                <a:gd name="T60" fmla="*/ 145 w 158"/>
                <a:gd name="T61" fmla="*/ 40 h 54"/>
                <a:gd name="T62" fmla="*/ 149 w 158"/>
                <a:gd name="T63" fmla="*/ 38 h 54"/>
                <a:gd name="T64" fmla="*/ 151 w 158"/>
                <a:gd name="T65" fmla="*/ 36 h 54"/>
                <a:gd name="T66" fmla="*/ 154 w 158"/>
                <a:gd name="T67" fmla="*/ 34 h 54"/>
                <a:gd name="T68" fmla="*/ 156 w 158"/>
                <a:gd name="T69" fmla="*/ 32 h 54"/>
                <a:gd name="T70" fmla="*/ 158 w 158"/>
                <a:gd name="T71" fmla="*/ 29 h 54"/>
                <a:gd name="T72" fmla="*/ 158 w 158"/>
                <a:gd name="T73" fmla="*/ 27 h 54"/>
                <a:gd name="T74" fmla="*/ 158 w 158"/>
                <a:gd name="T75" fmla="*/ 25 h 54"/>
                <a:gd name="T76" fmla="*/ 156 w 158"/>
                <a:gd name="T77" fmla="*/ 20 h 54"/>
                <a:gd name="T78" fmla="*/ 154 w 158"/>
                <a:gd name="T79" fmla="*/ 18 h 54"/>
                <a:gd name="T80" fmla="*/ 151 w 158"/>
                <a:gd name="T81" fmla="*/ 16 h 54"/>
                <a:gd name="T82" fmla="*/ 149 w 158"/>
                <a:gd name="T83" fmla="*/ 14 h 54"/>
                <a:gd name="T84" fmla="*/ 145 w 158"/>
                <a:gd name="T85" fmla="*/ 12 h 54"/>
                <a:gd name="T86" fmla="*/ 140 w 158"/>
                <a:gd name="T87" fmla="*/ 9 h 54"/>
                <a:gd name="T88" fmla="*/ 136 w 158"/>
                <a:gd name="T89" fmla="*/ 9 h 54"/>
                <a:gd name="T90" fmla="*/ 122 w 158"/>
                <a:gd name="T91" fmla="*/ 5 h 54"/>
                <a:gd name="T92" fmla="*/ 109 w 158"/>
                <a:gd name="T93" fmla="*/ 3 h 54"/>
                <a:gd name="T94" fmla="*/ 96 w 158"/>
                <a:gd name="T95" fmla="*/ 0 h 54"/>
                <a:gd name="T96" fmla="*/ 78 w 158"/>
                <a:gd name="T9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54">
                  <a:moveTo>
                    <a:pt x="78" y="0"/>
                  </a:moveTo>
                  <a:lnTo>
                    <a:pt x="62" y="0"/>
                  </a:lnTo>
                  <a:lnTo>
                    <a:pt x="49" y="3"/>
                  </a:lnTo>
                  <a:lnTo>
                    <a:pt x="35" y="5"/>
                  </a:lnTo>
                  <a:lnTo>
                    <a:pt x="22" y="9"/>
                  </a:lnTo>
                  <a:lnTo>
                    <a:pt x="18" y="9"/>
                  </a:lnTo>
                  <a:lnTo>
                    <a:pt x="13" y="12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7" y="36"/>
                  </a:lnTo>
                  <a:lnTo>
                    <a:pt x="9" y="38"/>
                  </a:lnTo>
                  <a:lnTo>
                    <a:pt x="13" y="40"/>
                  </a:lnTo>
                  <a:lnTo>
                    <a:pt x="18" y="43"/>
                  </a:lnTo>
                  <a:lnTo>
                    <a:pt x="22" y="45"/>
                  </a:lnTo>
                  <a:lnTo>
                    <a:pt x="35" y="49"/>
                  </a:lnTo>
                  <a:lnTo>
                    <a:pt x="49" y="52"/>
                  </a:lnTo>
                  <a:lnTo>
                    <a:pt x="62" y="52"/>
                  </a:lnTo>
                  <a:lnTo>
                    <a:pt x="78" y="54"/>
                  </a:lnTo>
                  <a:lnTo>
                    <a:pt x="96" y="52"/>
                  </a:lnTo>
                  <a:lnTo>
                    <a:pt x="109" y="52"/>
                  </a:lnTo>
                  <a:lnTo>
                    <a:pt x="122" y="49"/>
                  </a:lnTo>
                  <a:lnTo>
                    <a:pt x="136" y="45"/>
                  </a:lnTo>
                  <a:lnTo>
                    <a:pt x="140" y="43"/>
                  </a:lnTo>
                  <a:lnTo>
                    <a:pt x="145" y="40"/>
                  </a:lnTo>
                  <a:lnTo>
                    <a:pt x="149" y="38"/>
                  </a:lnTo>
                  <a:lnTo>
                    <a:pt x="151" y="36"/>
                  </a:lnTo>
                  <a:lnTo>
                    <a:pt x="154" y="34"/>
                  </a:lnTo>
                  <a:lnTo>
                    <a:pt x="156" y="32"/>
                  </a:lnTo>
                  <a:lnTo>
                    <a:pt x="158" y="29"/>
                  </a:lnTo>
                  <a:lnTo>
                    <a:pt x="158" y="27"/>
                  </a:lnTo>
                  <a:lnTo>
                    <a:pt x="158" y="25"/>
                  </a:lnTo>
                  <a:lnTo>
                    <a:pt x="156" y="20"/>
                  </a:lnTo>
                  <a:lnTo>
                    <a:pt x="154" y="18"/>
                  </a:lnTo>
                  <a:lnTo>
                    <a:pt x="151" y="16"/>
                  </a:lnTo>
                  <a:lnTo>
                    <a:pt x="149" y="14"/>
                  </a:lnTo>
                  <a:lnTo>
                    <a:pt x="145" y="12"/>
                  </a:lnTo>
                  <a:lnTo>
                    <a:pt x="140" y="9"/>
                  </a:lnTo>
                  <a:lnTo>
                    <a:pt x="136" y="9"/>
                  </a:lnTo>
                  <a:lnTo>
                    <a:pt x="122" y="5"/>
                  </a:lnTo>
                  <a:lnTo>
                    <a:pt x="109" y="3"/>
                  </a:lnTo>
                  <a:lnTo>
                    <a:pt x="96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51" name="Freeform 280"/>
            <p:cNvSpPr>
              <a:spLocks/>
            </p:cNvSpPr>
            <p:nvPr/>
          </p:nvSpPr>
          <p:spPr bwMode="auto">
            <a:xfrm>
              <a:off x="1802772" y="3982423"/>
              <a:ext cx="206698" cy="68404"/>
            </a:xfrm>
            <a:custGeom>
              <a:avLst/>
              <a:gdLst>
                <a:gd name="T0" fmla="*/ 78 w 158"/>
                <a:gd name="T1" fmla="*/ 0 h 54"/>
                <a:gd name="T2" fmla="*/ 62 w 158"/>
                <a:gd name="T3" fmla="*/ 0 h 54"/>
                <a:gd name="T4" fmla="*/ 49 w 158"/>
                <a:gd name="T5" fmla="*/ 3 h 54"/>
                <a:gd name="T6" fmla="*/ 35 w 158"/>
                <a:gd name="T7" fmla="*/ 5 h 54"/>
                <a:gd name="T8" fmla="*/ 22 w 158"/>
                <a:gd name="T9" fmla="*/ 9 h 54"/>
                <a:gd name="T10" fmla="*/ 18 w 158"/>
                <a:gd name="T11" fmla="*/ 9 h 54"/>
                <a:gd name="T12" fmla="*/ 13 w 158"/>
                <a:gd name="T13" fmla="*/ 12 h 54"/>
                <a:gd name="T14" fmla="*/ 9 w 158"/>
                <a:gd name="T15" fmla="*/ 14 h 54"/>
                <a:gd name="T16" fmla="*/ 7 w 158"/>
                <a:gd name="T17" fmla="*/ 16 h 54"/>
                <a:gd name="T18" fmla="*/ 4 w 158"/>
                <a:gd name="T19" fmla="*/ 18 h 54"/>
                <a:gd name="T20" fmla="*/ 2 w 158"/>
                <a:gd name="T21" fmla="*/ 20 h 54"/>
                <a:gd name="T22" fmla="*/ 0 w 158"/>
                <a:gd name="T23" fmla="*/ 25 h 54"/>
                <a:gd name="T24" fmla="*/ 0 w 158"/>
                <a:gd name="T25" fmla="*/ 27 h 54"/>
                <a:gd name="T26" fmla="*/ 0 w 158"/>
                <a:gd name="T27" fmla="*/ 29 h 54"/>
                <a:gd name="T28" fmla="*/ 2 w 158"/>
                <a:gd name="T29" fmla="*/ 32 h 54"/>
                <a:gd name="T30" fmla="*/ 4 w 158"/>
                <a:gd name="T31" fmla="*/ 34 h 54"/>
                <a:gd name="T32" fmla="*/ 7 w 158"/>
                <a:gd name="T33" fmla="*/ 36 h 54"/>
                <a:gd name="T34" fmla="*/ 9 w 158"/>
                <a:gd name="T35" fmla="*/ 38 h 54"/>
                <a:gd name="T36" fmla="*/ 13 w 158"/>
                <a:gd name="T37" fmla="*/ 40 h 54"/>
                <a:gd name="T38" fmla="*/ 18 w 158"/>
                <a:gd name="T39" fmla="*/ 43 h 54"/>
                <a:gd name="T40" fmla="*/ 22 w 158"/>
                <a:gd name="T41" fmla="*/ 45 h 54"/>
                <a:gd name="T42" fmla="*/ 35 w 158"/>
                <a:gd name="T43" fmla="*/ 49 h 54"/>
                <a:gd name="T44" fmla="*/ 49 w 158"/>
                <a:gd name="T45" fmla="*/ 52 h 54"/>
                <a:gd name="T46" fmla="*/ 62 w 158"/>
                <a:gd name="T47" fmla="*/ 52 h 54"/>
                <a:gd name="T48" fmla="*/ 78 w 158"/>
                <a:gd name="T49" fmla="*/ 54 h 54"/>
                <a:gd name="T50" fmla="*/ 96 w 158"/>
                <a:gd name="T51" fmla="*/ 52 h 54"/>
                <a:gd name="T52" fmla="*/ 109 w 158"/>
                <a:gd name="T53" fmla="*/ 52 h 54"/>
                <a:gd name="T54" fmla="*/ 122 w 158"/>
                <a:gd name="T55" fmla="*/ 49 h 54"/>
                <a:gd name="T56" fmla="*/ 136 w 158"/>
                <a:gd name="T57" fmla="*/ 45 h 54"/>
                <a:gd name="T58" fmla="*/ 140 w 158"/>
                <a:gd name="T59" fmla="*/ 43 h 54"/>
                <a:gd name="T60" fmla="*/ 145 w 158"/>
                <a:gd name="T61" fmla="*/ 40 h 54"/>
                <a:gd name="T62" fmla="*/ 149 w 158"/>
                <a:gd name="T63" fmla="*/ 38 h 54"/>
                <a:gd name="T64" fmla="*/ 151 w 158"/>
                <a:gd name="T65" fmla="*/ 36 h 54"/>
                <a:gd name="T66" fmla="*/ 154 w 158"/>
                <a:gd name="T67" fmla="*/ 34 h 54"/>
                <a:gd name="T68" fmla="*/ 156 w 158"/>
                <a:gd name="T69" fmla="*/ 32 h 54"/>
                <a:gd name="T70" fmla="*/ 158 w 158"/>
                <a:gd name="T71" fmla="*/ 29 h 54"/>
                <a:gd name="T72" fmla="*/ 158 w 158"/>
                <a:gd name="T73" fmla="*/ 27 h 54"/>
                <a:gd name="T74" fmla="*/ 158 w 158"/>
                <a:gd name="T75" fmla="*/ 25 h 54"/>
                <a:gd name="T76" fmla="*/ 156 w 158"/>
                <a:gd name="T77" fmla="*/ 20 h 54"/>
                <a:gd name="T78" fmla="*/ 154 w 158"/>
                <a:gd name="T79" fmla="*/ 18 h 54"/>
                <a:gd name="T80" fmla="*/ 151 w 158"/>
                <a:gd name="T81" fmla="*/ 16 h 54"/>
                <a:gd name="T82" fmla="*/ 149 w 158"/>
                <a:gd name="T83" fmla="*/ 14 h 54"/>
                <a:gd name="T84" fmla="*/ 145 w 158"/>
                <a:gd name="T85" fmla="*/ 12 h 54"/>
                <a:gd name="T86" fmla="*/ 140 w 158"/>
                <a:gd name="T87" fmla="*/ 9 h 54"/>
                <a:gd name="T88" fmla="*/ 136 w 158"/>
                <a:gd name="T89" fmla="*/ 9 h 54"/>
                <a:gd name="T90" fmla="*/ 122 w 158"/>
                <a:gd name="T91" fmla="*/ 5 h 54"/>
                <a:gd name="T92" fmla="*/ 109 w 158"/>
                <a:gd name="T93" fmla="*/ 3 h 54"/>
                <a:gd name="T94" fmla="*/ 96 w 158"/>
                <a:gd name="T95" fmla="*/ 0 h 54"/>
                <a:gd name="T96" fmla="*/ 78 w 158"/>
                <a:gd name="T9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54">
                  <a:moveTo>
                    <a:pt x="78" y="0"/>
                  </a:moveTo>
                  <a:lnTo>
                    <a:pt x="62" y="0"/>
                  </a:lnTo>
                  <a:lnTo>
                    <a:pt x="49" y="3"/>
                  </a:lnTo>
                  <a:lnTo>
                    <a:pt x="35" y="5"/>
                  </a:lnTo>
                  <a:lnTo>
                    <a:pt x="22" y="9"/>
                  </a:lnTo>
                  <a:lnTo>
                    <a:pt x="18" y="9"/>
                  </a:lnTo>
                  <a:lnTo>
                    <a:pt x="13" y="12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7" y="36"/>
                  </a:lnTo>
                  <a:lnTo>
                    <a:pt x="9" y="38"/>
                  </a:lnTo>
                  <a:lnTo>
                    <a:pt x="13" y="40"/>
                  </a:lnTo>
                  <a:lnTo>
                    <a:pt x="18" y="43"/>
                  </a:lnTo>
                  <a:lnTo>
                    <a:pt x="22" y="45"/>
                  </a:lnTo>
                  <a:lnTo>
                    <a:pt x="35" y="49"/>
                  </a:lnTo>
                  <a:lnTo>
                    <a:pt x="49" y="52"/>
                  </a:lnTo>
                  <a:lnTo>
                    <a:pt x="62" y="52"/>
                  </a:lnTo>
                  <a:lnTo>
                    <a:pt x="78" y="54"/>
                  </a:lnTo>
                  <a:lnTo>
                    <a:pt x="96" y="52"/>
                  </a:lnTo>
                  <a:lnTo>
                    <a:pt x="109" y="52"/>
                  </a:lnTo>
                  <a:lnTo>
                    <a:pt x="122" y="49"/>
                  </a:lnTo>
                  <a:lnTo>
                    <a:pt x="136" y="45"/>
                  </a:lnTo>
                  <a:lnTo>
                    <a:pt x="140" y="43"/>
                  </a:lnTo>
                  <a:lnTo>
                    <a:pt x="145" y="40"/>
                  </a:lnTo>
                  <a:lnTo>
                    <a:pt x="149" y="38"/>
                  </a:lnTo>
                  <a:lnTo>
                    <a:pt x="151" y="36"/>
                  </a:lnTo>
                  <a:lnTo>
                    <a:pt x="154" y="34"/>
                  </a:lnTo>
                  <a:lnTo>
                    <a:pt x="156" y="32"/>
                  </a:lnTo>
                  <a:lnTo>
                    <a:pt x="158" y="29"/>
                  </a:lnTo>
                  <a:lnTo>
                    <a:pt x="158" y="27"/>
                  </a:lnTo>
                  <a:lnTo>
                    <a:pt x="158" y="25"/>
                  </a:lnTo>
                  <a:lnTo>
                    <a:pt x="156" y="20"/>
                  </a:lnTo>
                  <a:lnTo>
                    <a:pt x="154" y="18"/>
                  </a:lnTo>
                  <a:lnTo>
                    <a:pt x="151" y="16"/>
                  </a:lnTo>
                  <a:lnTo>
                    <a:pt x="149" y="14"/>
                  </a:lnTo>
                  <a:lnTo>
                    <a:pt x="145" y="12"/>
                  </a:lnTo>
                  <a:lnTo>
                    <a:pt x="140" y="9"/>
                  </a:lnTo>
                  <a:lnTo>
                    <a:pt x="136" y="9"/>
                  </a:lnTo>
                  <a:lnTo>
                    <a:pt x="122" y="5"/>
                  </a:lnTo>
                  <a:lnTo>
                    <a:pt x="109" y="3"/>
                  </a:lnTo>
                  <a:lnTo>
                    <a:pt x="96" y="0"/>
                  </a:lnTo>
                  <a:lnTo>
                    <a:pt x="78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grpSp>
          <p:nvGrpSpPr>
            <p:cNvPr id="152" name="Group 1102"/>
            <p:cNvGrpSpPr>
              <a:grpSpLocks/>
            </p:cNvGrpSpPr>
            <p:nvPr/>
          </p:nvGrpSpPr>
          <p:grpSpPr bwMode="auto">
            <a:xfrm>
              <a:off x="2657821" y="3579435"/>
              <a:ext cx="373248" cy="425294"/>
              <a:chOff x="1968" y="2547"/>
              <a:chExt cx="251" cy="299"/>
            </a:xfrm>
          </p:grpSpPr>
          <p:sp>
            <p:nvSpPr>
              <p:cNvPr id="561" name="Freeform 209"/>
              <p:cNvSpPr>
                <a:spLocks/>
              </p:cNvSpPr>
              <p:nvPr/>
            </p:nvSpPr>
            <p:spPr bwMode="auto">
              <a:xfrm>
                <a:off x="2000" y="2801"/>
                <a:ext cx="33" cy="7"/>
              </a:xfrm>
              <a:custGeom>
                <a:avLst/>
                <a:gdLst>
                  <a:gd name="T0" fmla="*/ 29 w 38"/>
                  <a:gd name="T1" fmla="*/ 9 h 9"/>
                  <a:gd name="T2" fmla="*/ 33 w 38"/>
                  <a:gd name="T3" fmla="*/ 6 h 9"/>
                  <a:gd name="T4" fmla="*/ 33 w 38"/>
                  <a:gd name="T5" fmla="*/ 9 h 9"/>
                  <a:gd name="T6" fmla="*/ 38 w 38"/>
                  <a:gd name="T7" fmla="*/ 2 h 9"/>
                  <a:gd name="T8" fmla="*/ 35 w 38"/>
                  <a:gd name="T9" fmla="*/ 2 h 9"/>
                  <a:gd name="T10" fmla="*/ 38 w 38"/>
                  <a:gd name="T11" fmla="*/ 0 h 9"/>
                  <a:gd name="T12" fmla="*/ 9 w 38"/>
                  <a:gd name="T13" fmla="*/ 2 h 9"/>
                  <a:gd name="T14" fmla="*/ 2 w 38"/>
                  <a:gd name="T15" fmla="*/ 2 h 9"/>
                  <a:gd name="T16" fmla="*/ 4 w 38"/>
                  <a:gd name="T17" fmla="*/ 4 h 9"/>
                  <a:gd name="T18" fmla="*/ 0 w 38"/>
                  <a:gd name="T19" fmla="*/ 6 h 9"/>
                  <a:gd name="T20" fmla="*/ 9 w 38"/>
                  <a:gd name="T21" fmla="*/ 4 h 9"/>
                  <a:gd name="T22" fmla="*/ 11 w 38"/>
                  <a:gd name="T23" fmla="*/ 6 h 9"/>
                  <a:gd name="T24" fmla="*/ 15 w 38"/>
                  <a:gd name="T25" fmla="*/ 9 h 9"/>
                  <a:gd name="T26" fmla="*/ 22 w 38"/>
                  <a:gd name="T27" fmla="*/ 6 h 9"/>
                  <a:gd name="T28" fmla="*/ 29 w 38"/>
                  <a:gd name="T29" fmla="*/ 6 h 9"/>
                  <a:gd name="T30" fmla="*/ 33 w 38"/>
                  <a:gd name="T31" fmla="*/ 6 h 9"/>
                  <a:gd name="T32" fmla="*/ 26 w 38"/>
                  <a:gd name="T33" fmla="*/ 6 h 9"/>
                  <a:gd name="T34" fmla="*/ 29 w 38"/>
                  <a:gd name="T3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33" y="6"/>
                    </a:lnTo>
                    <a:lnTo>
                      <a:pt x="33" y="9"/>
                    </a:lnTo>
                    <a:lnTo>
                      <a:pt x="38" y="2"/>
                    </a:lnTo>
                    <a:lnTo>
                      <a:pt x="35" y="2"/>
                    </a:lnTo>
                    <a:lnTo>
                      <a:pt x="38" y="0"/>
                    </a:lnTo>
                    <a:lnTo>
                      <a:pt x="9" y="2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9" y="4"/>
                    </a:lnTo>
                    <a:lnTo>
                      <a:pt x="11" y="6"/>
                    </a:lnTo>
                    <a:lnTo>
                      <a:pt x="15" y="9"/>
                    </a:lnTo>
                    <a:lnTo>
                      <a:pt x="22" y="6"/>
                    </a:lnTo>
                    <a:lnTo>
                      <a:pt x="29" y="6"/>
                    </a:lnTo>
                    <a:lnTo>
                      <a:pt x="33" y="6"/>
                    </a:lnTo>
                    <a:lnTo>
                      <a:pt x="26" y="6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62" name="Freeform 215"/>
              <p:cNvSpPr>
                <a:spLocks/>
              </p:cNvSpPr>
              <p:nvPr/>
            </p:nvSpPr>
            <p:spPr bwMode="auto">
              <a:xfrm>
                <a:off x="2076" y="2803"/>
                <a:ext cx="45" cy="19"/>
              </a:xfrm>
              <a:custGeom>
                <a:avLst/>
                <a:gdLst>
                  <a:gd name="T0" fmla="*/ 24 w 51"/>
                  <a:gd name="T1" fmla="*/ 7 h 22"/>
                  <a:gd name="T2" fmla="*/ 8 w 51"/>
                  <a:gd name="T3" fmla="*/ 16 h 22"/>
                  <a:gd name="T4" fmla="*/ 4 w 51"/>
                  <a:gd name="T5" fmla="*/ 16 h 22"/>
                  <a:gd name="T6" fmla="*/ 0 w 51"/>
                  <a:gd name="T7" fmla="*/ 18 h 22"/>
                  <a:gd name="T8" fmla="*/ 6 w 51"/>
                  <a:gd name="T9" fmla="*/ 20 h 22"/>
                  <a:gd name="T10" fmla="*/ 6 w 51"/>
                  <a:gd name="T11" fmla="*/ 20 h 22"/>
                  <a:gd name="T12" fmla="*/ 8 w 51"/>
                  <a:gd name="T13" fmla="*/ 22 h 22"/>
                  <a:gd name="T14" fmla="*/ 15 w 51"/>
                  <a:gd name="T15" fmla="*/ 22 h 22"/>
                  <a:gd name="T16" fmla="*/ 17 w 51"/>
                  <a:gd name="T17" fmla="*/ 22 h 22"/>
                  <a:gd name="T18" fmla="*/ 42 w 51"/>
                  <a:gd name="T19" fmla="*/ 18 h 22"/>
                  <a:gd name="T20" fmla="*/ 33 w 51"/>
                  <a:gd name="T21" fmla="*/ 13 h 22"/>
                  <a:gd name="T22" fmla="*/ 33 w 51"/>
                  <a:gd name="T23" fmla="*/ 9 h 22"/>
                  <a:gd name="T24" fmla="*/ 51 w 51"/>
                  <a:gd name="T25" fmla="*/ 2 h 22"/>
                  <a:gd name="T26" fmla="*/ 49 w 51"/>
                  <a:gd name="T27" fmla="*/ 0 h 22"/>
                  <a:gd name="T28" fmla="*/ 42 w 51"/>
                  <a:gd name="T29" fmla="*/ 2 h 22"/>
                  <a:gd name="T30" fmla="*/ 33 w 51"/>
                  <a:gd name="T31" fmla="*/ 4 h 22"/>
                  <a:gd name="T32" fmla="*/ 24 w 51"/>
                  <a:gd name="T33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22">
                    <a:moveTo>
                      <a:pt x="24" y="7"/>
                    </a:moveTo>
                    <a:lnTo>
                      <a:pt x="8" y="16"/>
                    </a:lnTo>
                    <a:lnTo>
                      <a:pt x="4" y="16"/>
                    </a:lnTo>
                    <a:lnTo>
                      <a:pt x="0" y="18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8" y="22"/>
                    </a:lnTo>
                    <a:lnTo>
                      <a:pt x="15" y="22"/>
                    </a:lnTo>
                    <a:lnTo>
                      <a:pt x="17" y="22"/>
                    </a:lnTo>
                    <a:lnTo>
                      <a:pt x="42" y="18"/>
                    </a:lnTo>
                    <a:lnTo>
                      <a:pt x="33" y="13"/>
                    </a:lnTo>
                    <a:lnTo>
                      <a:pt x="33" y="9"/>
                    </a:lnTo>
                    <a:lnTo>
                      <a:pt x="51" y="2"/>
                    </a:lnTo>
                    <a:lnTo>
                      <a:pt x="49" y="0"/>
                    </a:lnTo>
                    <a:lnTo>
                      <a:pt x="42" y="2"/>
                    </a:lnTo>
                    <a:lnTo>
                      <a:pt x="33" y="4"/>
                    </a:lnTo>
                    <a:lnTo>
                      <a:pt x="2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63" name="Freeform 249"/>
              <p:cNvSpPr>
                <a:spLocks/>
              </p:cNvSpPr>
              <p:nvPr/>
            </p:nvSpPr>
            <p:spPr bwMode="auto">
              <a:xfrm>
                <a:off x="2023" y="2805"/>
                <a:ext cx="33" cy="6"/>
              </a:xfrm>
              <a:custGeom>
                <a:avLst/>
                <a:gdLst>
                  <a:gd name="T0" fmla="*/ 29 w 38"/>
                  <a:gd name="T1" fmla="*/ 7 h 11"/>
                  <a:gd name="T2" fmla="*/ 29 w 38"/>
                  <a:gd name="T3" fmla="*/ 7 h 11"/>
                  <a:gd name="T4" fmla="*/ 34 w 38"/>
                  <a:gd name="T5" fmla="*/ 9 h 11"/>
                  <a:gd name="T6" fmla="*/ 38 w 38"/>
                  <a:gd name="T7" fmla="*/ 2 h 11"/>
                  <a:gd name="T8" fmla="*/ 36 w 38"/>
                  <a:gd name="T9" fmla="*/ 2 h 11"/>
                  <a:gd name="T10" fmla="*/ 38 w 38"/>
                  <a:gd name="T11" fmla="*/ 0 h 11"/>
                  <a:gd name="T12" fmla="*/ 9 w 38"/>
                  <a:gd name="T13" fmla="*/ 2 h 11"/>
                  <a:gd name="T14" fmla="*/ 3 w 38"/>
                  <a:gd name="T15" fmla="*/ 2 h 11"/>
                  <a:gd name="T16" fmla="*/ 7 w 38"/>
                  <a:gd name="T17" fmla="*/ 5 h 11"/>
                  <a:gd name="T18" fmla="*/ 0 w 38"/>
                  <a:gd name="T19" fmla="*/ 7 h 11"/>
                  <a:gd name="T20" fmla="*/ 9 w 38"/>
                  <a:gd name="T21" fmla="*/ 7 h 11"/>
                  <a:gd name="T22" fmla="*/ 12 w 38"/>
                  <a:gd name="T23" fmla="*/ 7 h 11"/>
                  <a:gd name="T24" fmla="*/ 16 w 38"/>
                  <a:gd name="T25" fmla="*/ 11 h 11"/>
                  <a:gd name="T26" fmla="*/ 23 w 38"/>
                  <a:gd name="T27" fmla="*/ 7 h 11"/>
                  <a:gd name="T28" fmla="*/ 29 w 38"/>
                  <a:gd name="T29" fmla="*/ 7 h 11"/>
                  <a:gd name="T30" fmla="*/ 29 w 38"/>
                  <a:gd name="T31" fmla="*/ 7 h 11"/>
                  <a:gd name="T32" fmla="*/ 29 w 38"/>
                  <a:gd name="T33" fmla="*/ 7 h 11"/>
                  <a:gd name="T34" fmla="*/ 29 w 38"/>
                  <a:gd name="T3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" h="11">
                    <a:moveTo>
                      <a:pt x="29" y="7"/>
                    </a:moveTo>
                    <a:lnTo>
                      <a:pt x="29" y="7"/>
                    </a:lnTo>
                    <a:lnTo>
                      <a:pt x="34" y="9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8" y="0"/>
                    </a:lnTo>
                    <a:lnTo>
                      <a:pt x="9" y="2"/>
                    </a:lnTo>
                    <a:lnTo>
                      <a:pt x="3" y="2"/>
                    </a:lnTo>
                    <a:lnTo>
                      <a:pt x="7" y="5"/>
                    </a:lnTo>
                    <a:lnTo>
                      <a:pt x="0" y="7"/>
                    </a:lnTo>
                    <a:lnTo>
                      <a:pt x="9" y="7"/>
                    </a:lnTo>
                    <a:lnTo>
                      <a:pt x="12" y="7"/>
                    </a:lnTo>
                    <a:lnTo>
                      <a:pt x="16" y="11"/>
                    </a:lnTo>
                    <a:lnTo>
                      <a:pt x="23" y="7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9" y="7"/>
                    </a:lnTo>
                    <a:close/>
                  </a:path>
                </a:pathLst>
              </a:custGeom>
              <a:solidFill>
                <a:srgbClr val="99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64" name="Freeform 254"/>
              <p:cNvSpPr>
                <a:spLocks/>
              </p:cNvSpPr>
              <p:nvPr/>
            </p:nvSpPr>
            <p:spPr bwMode="auto">
              <a:xfrm>
                <a:off x="2098" y="2806"/>
                <a:ext cx="48" cy="21"/>
              </a:xfrm>
              <a:custGeom>
                <a:avLst/>
                <a:gdLst>
                  <a:gd name="T0" fmla="*/ 29 w 56"/>
                  <a:gd name="T1" fmla="*/ 7 h 23"/>
                  <a:gd name="T2" fmla="*/ 9 w 56"/>
                  <a:gd name="T3" fmla="*/ 16 h 23"/>
                  <a:gd name="T4" fmla="*/ 5 w 56"/>
                  <a:gd name="T5" fmla="*/ 16 h 23"/>
                  <a:gd name="T6" fmla="*/ 0 w 56"/>
                  <a:gd name="T7" fmla="*/ 18 h 23"/>
                  <a:gd name="T8" fmla="*/ 9 w 56"/>
                  <a:gd name="T9" fmla="*/ 20 h 23"/>
                  <a:gd name="T10" fmla="*/ 7 w 56"/>
                  <a:gd name="T11" fmla="*/ 23 h 23"/>
                  <a:gd name="T12" fmla="*/ 11 w 56"/>
                  <a:gd name="T13" fmla="*/ 23 h 23"/>
                  <a:gd name="T14" fmla="*/ 18 w 56"/>
                  <a:gd name="T15" fmla="*/ 23 h 23"/>
                  <a:gd name="T16" fmla="*/ 20 w 56"/>
                  <a:gd name="T17" fmla="*/ 23 h 23"/>
                  <a:gd name="T18" fmla="*/ 45 w 56"/>
                  <a:gd name="T19" fmla="*/ 18 h 23"/>
                  <a:gd name="T20" fmla="*/ 38 w 56"/>
                  <a:gd name="T21" fmla="*/ 16 h 23"/>
                  <a:gd name="T22" fmla="*/ 38 w 56"/>
                  <a:gd name="T23" fmla="*/ 12 h 23"/>
                  <a:gd name="T24" fmla="*/ 56 w 56"/>
                  <a:gd name="T25" fmla="*/ 0 h 23"/>
                  <a:gd name="T26" fmla="*/ 51 w 56"/>
                  <a:gd name="T27" fmla="*/ 0 h 23"/>
                  <a:gd name="T28" fmla="*/ 45 w 56"/>
                  <a:gd name="T29" fmla="*/ 3 h 23"/>
                  <a:gd name="T30" fmla="*/ 36 w 56"/>
                  <a:gd name="T31" fmla="*/ 5 h 23"/>
                  <a:gd name="T32" fmla="*/ 29 w 56"/>
                  <a:gd name="T33" fmla="*/ 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23">
                    <a:moveTo>
                      <a:pt x="29" y="7"/>
                    </a:moveTo>
                    <a:lnTo>
                      <a:pt x="9" y="16"/>
                    </a:lnTo>
                    <a:lnTo>
                      <a:pt x="5" y="16"/>
                    </a:lnTo>
                    <a:lnTo>
                      <a:pt x="0" y="18"/>
                    </a:lnTo>
                    <a:lnTo>
                      <a:pt x="9" y="20"/>
                    </a:lnTo>
                    <a:lnTo>
                      <a:pt x="7" y="23"/>
                    </a:lnTo>
                    <a:lnTo>
                      <a:pt x="11" y="23"/>
                    </a:lnTo>
                    <a:lnTo>
                      <a:pt x="18" y="23"/>
                    </a:lnTo>
                    <a:lnTo>
                      <a:pt x="20" y="23"/>
                    </a:lnTo>
                    <a:lnTo>
                      <a:pt x="45" y="18"/>
                    </a:lnTo>
                    <a:lnTo>
                      <a:pt x="38" y="16"/>
                    </a:lnTo>
                    <a:lnTo>
                      <a:pt x="38" y="12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5" y="3"/>
                    </a:lnTo>
                    <a:lnTo>
                      <a:pt x="36" y="5"/>
                    </a:lnTo>
                    <a:lnTo>
                      <a:pt x="29" y="7"/>
                    </a:lnTo>
                    <a:close/>
                  </a:path>
                </a:pathLst>
              </a:custGeom>
              <a:solidFill>
                <a:srgbClr val="99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65" name="Rectangle 281"/>
              <p:cNvSpPr>
                <a:spLocks noChangeArrowheads="1"/>
              </p:cNvSpPr>
              <p:nvPr/>
            </p:nvSpPr>
            <p:spPr bwMode="auto">
              <a:xfrm>
                <a:off x="2061" y="2721"/>
                <a:ext cx="23" cy="42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66" name="Rectangle 282"/>
              <p:cNvSpPr>
                <a:spLocks noChangeArrowheads="1"/>
              </p:cNvSpPr>
              <p:nvPr/>
            </p:nvSpPr>
            <p:spPr bwMode="auto">
              <a:xfrm>
                <a:off x="2065" y="2724"/>
                <a:ext cx="15" cy="29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67" name="Line 283"/>
              <p:cNvSpPr>
                <a:spLocks noChangeShapeType="1"/>
              </p:cNvSpPr>
              <p:nvPr/>
            </p:nvSpPr>
            <p:spPr bwMode="auto">
              <a:xfrm>
                <a:off x="2065" y="2719"/>
                <a:ext cx="0" cy="27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68" name="Rectangle 284"/>
              <p:cNvSpPr>
                <a:spLocks noChangeArrowheads="1"/>
              </p:cNvSpPr>
              <p:nvPr/>
            </p:nvSpPr>
            <p:spPr bwMode="auto">
              <a:xfrm>
                <a:off x="2021" y="2696"/>
                <a:ext cx="27" cy="50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69" name="Rectangle 285"/>
              <p:cNvSpPr>
                <a:spLocks noChangeArrowheads="1"/>
              </p:cNvSpPr>
              <p:nvPr/>
            </p:nvSpPr>
            <p:spPr bwMode="auto">
              <a:xfrm>
                <a:off x="2024" y="2699"/>
                <a:ext cx="20" cy="51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70" name="Freeform 286"/>
              <p:cNvSpPr>
                <a:spLocks/>
              </p:cNvSpPr>
              <p:nvPr/>
            </p:nvSpPr>
            <p:spPr bwMode="auto">
              <a:xfrm>
                <a:off x="2123" y="2710"/>
                <a:ext cx="23" cy="24"/>
              </a:xfrm>
              <a:custGeom>
                <a:avLst/>
                <a:gdLst>
                  <a:gd name="T0" fmla="*/ 0 w 27"/>
                  <a:gd name="T1" fmla="*/ 0 h 27"/>
                  <a:gd name="T2" fmla="*/ 0 w 27"/>
                  <a:gd name="T3" fmla="*/ 27 h 27"/>
                  <a:gd name="T4" fmla="*/ 27 w 27"/>
                  <a:gd name="T5" fmla="*/ 27 h 27"/>
                  <a:gd name="T6" fmla="*/ 27 w 27"/>
                  <a:gd name="T7" fmla="*/ 5 h 27"/>
                  <a:gd name="T8" fmla="*/ 0 w 2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0" y="0"/>
                    </a:moveTo>
                    <a:lnTo>
                      <a:pt x="0" y="27"/>
                    </a:lnTo>
                    <a:lnTo>
                      <a:pt x="27" y="27"/>
                    </a:lnTo>
                    <a:lnTo>
                      <a:pt x="27" y="5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71" name="Freeform 287"/>
              <p:cNvSpPr>
                <a:spLocks/>
              </p:cNvSpPr>
              <p:nvPr/>
            </p:nvSpPr>
            <p:spPr bwMode="auto">
              <a:xfrm>
                <a:off x="2086" y="2689"/>
                <a:ext cx="23" cy="24"/>
              </a:xfrm>
              <a:custGeom>
                <a:avLst/>
                <a:gdLst>
                  <a:gd name="T0" fmla="*/ 18 w 26"/>
                  <a:gd name="T1" fmla="*/ 0 h 27"/>
                  <a:gd name="T2" fmla="*/ 0 w 26"/>
                  <a:gd name="T3" fmla="*/ 27 h 27"/>
                  <a:gd name="T4" fmla="*/ 22 w 26"/>
                  <a:gd name="T5" fmla="*/ 24 h 27"/>
                  <a:gd name="T6" fmla="*/ 26 w 26"/>
                  <a:gd name="T7" fmla="*/ 7 h 27"/>
                  <a:gd name="T8" fmla="*/ 18 w 26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18" y="0"/>
                    </a:moveTo>
                    <a:lnTo>
                      <a:pt x="0" y="27"/>
                    </a:lnTo>
                    <a:lnTo>
                      <a:pt x="22" y="24"/>
                    </a:lnTo>
                    <a:lnTo>
                      <a:pt x="26" y="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72" name="Freeform 288"/>
              <p:cNvSpPr>
                <a:spLocks/>
              </p:cNvSpPr>
              <p:nvPr/>
            </p:nvSpPr>
            <p:spPr bwMode="auto">
              <a:xfrm>
                <a:off x="2086" y="2689"/>
                <a:ext cx="23" cy="24"/>
              </a:xfrm>
              <a:custGeom>
                <a:avLst/>
                <a:gdLst>
                  <a:gd name="T0" fmla="*/ 18 w 26"/>
                  <a:gd name="T1" fmla="*/ 0 h 27"/>
                  <a:gd name="T2" fmla="*/ 0 w 26"/>
                  <a:gd name="T3" fmla="*/ 27 h 27"/>
                  <a:gd name="T4" fmla="*/ 22 w 26"/>
                  <a:gd name="T5" fmla="*/ 24 h 27"/>
                  <a:gd name="T6" fmla="*/ 26 w 26"/>
                  <a:gd name="T7" fmla="*/ 7 h 27"/>
                  <a:gd name="T8" fmla="*/ 18 w 26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18" y="0"/>
                    </a:moveTo>
                    <a:lnTo>
                      <a:pt x="0" y="27"/>
                    </a:lnTo>
                    <a:lnTo>
                      <a:pt x="22" y="24"/>
                    </a:lnTo>
                    <a:lnTo>
                      <a:pt x="26" y="7"/>
                    </a:lnTo>
                    <a:lnTo>
                      <a:pt x="18" y="0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73" name="Rectangle 289"/>
              <p:cNvSpPr>
                <a:spLocks noChangeArrowheads="1"/>
              </p:cNvSpPr>
              <p:nvPr/>
            </p:nvSpPr>
            <p:spPr bwMode="auto">
              <a:xfrm>
                <a:off x="2065" y="2760"/>
                <a:ext cx="56" cy="24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74" name="Rectangle 290"/>
              <p:cNvSpPr>
                <a:spLocks noChangeArrowheads="1"/>
              </p:cNvSpPr>
              <p:nvPr/>
            </p:nvSpPr>
            <p:spPr bwMode="auto">
              <a:xfrm>
                <a:off x="2067" y="2764"/>
                <a:ext cx="51" cy="16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75" name="Freeform 291"/>
              <p:cNvSpPr>
                <a:spLocks/>
              </p:cNvSpPr>
              <p:nvPr/>
            </p:nvSpPr>
            <p:spPr bwMode="auto">
              <a:xfrm>
                <a:off x="2020" y="2620"/>
                <a:ext cx="23" cy="23"/>
              </a:xfrm>
              <a:custGeom>
                <a:avLst/>
                <a:gdLst>
                  <a:gd name="T0" fmla="*/ 27 w 27"/>
                  <a:gd name="T1" fmla="*/ 0 h 27"/>
                  <a:gd name="T2" fmla="*/ 0 w 27"/>
                  <a:gd name="T3" fmla="*/ 18 h 27"/>
                  <a:gd name="T4" fmla="*/ 0 w 27"/>
                  <a:gd name="T5" fmla="*/ 27 h 27"/>
                  <a:gd name="T6" fmla="*/ 27 w 27"/>
                  <a:gd name="T7" fmla="*/ 9 h 27"/>
                  <a:gd name="T8" fmla="*/ 27 w 2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7" y="0"/>
                    </a:moveTo>
                    <a:lnTo>
                      <a:pt x="0" y="18"/>
                    </a:lnTo>
                    <a:lnTo>
                      <a:pt x="0" y="27"/>
                    </a:lnTo>
                    <a:lnTo>
                      <a:pt x="27" y="9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76" name="Freeform 292"/>
              <p:cNvSpPr>
                <a:spLocks/>
              </p:cNvSpPr>
              <p:nvPr/>
            </p:nvSpPr>
            <p:spPr bwMode="auto">
              <a:xfrm>
                <a:off x="2020" y="2620"/>
                <a:ext cx="23" cy="23"/>
              </a:xfrm>
              <a:custGeom>
                <a:avLst/>
                <a:gdLst>
                  <a:gd name="T0" fmla="*/ 27 w 27"/>
                  <a:gd name="T1" fmla="*/ 0 h 27"/>
                  <a:gd name="T2" fmla="*/ 0 w 27"/>
                  <a:gd name="T3" fmla="*/ 18 h 27"/>
                  <a:gd name="T4" fmla="*/ 0 w 27"/>
                  <a:gd name="T5" fmla="*/ 27 h 27"/>
                  <a:gd name="T6" fmla="*/ 27 w 27"/>
                  <a:gd name="T7" fmla="*/ 9 h 27"/>
                  <a:gd name="T8" fmla="*/ 27 w 2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7" y="0"/>
                    </a:moveTo>
                    <a:lnTo>
                      <a:pt x="0" y="18"/>
                    </a:lnTo>
                    <a:lnTo>
                      <a:pt x="0" y="27"/>
                    </a:lnTo>
                    <a:lnTo>
                      <a:pt x="27" y="9"/>
                    </a:lnTo>
                    <a:lnTo>
                      <a:pt x="27" y="0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77" name="Freeform 293"/>
              <p:cNvSpPr>
                <a:spLocks/>
              </p:cNvSpPr>
              <p:nvPr/>
            </p:nvSpPr>
            <p:spPr bwMode="auto">
              <a:xfrm>
                <a:off x="2015" y="2558"/>
                <a:ext cx="38" cy="188"/>
              </a:xfrm>
              <a:custGeom>
                <a:avLst/>
                <a:gdLst>
                  <a:gd name="T0" fmla="*/ 43 w 43"/>
                  <a:gd name="T1" fmla="*/ 0 h 222"/>
                  <a:gd name="T2" fmla="*/ 0 w 43"/>
                  <a:gd name="T3" fmla="*/ 13 h 222"/>
                  <a:gd name="T4" fmla="*/ 0 w 43"/>
                  <a:gd name="T5" fmla="*/ 222 h 222"/>
                  <a:gd name="T6" fmla="*/ 9 w 43"/>
                  <a:gd name="T7" fmla="*/ 222 h 222"/>
                  <a:gd name="T8" fmla="*/ 9 w 43"/>
                  <a:gd name="T9" fmla="*/ 33 h 222"/>
                  <a:gd name="T10" fmla="*/ 43 w 43"/>
                  <a:gd name="T11" fmla="*/ 20 h 222"/>
                  <a:gd name="T12" fmla="*/ 43 w 43"/>
                  <a:gd name="T1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222">
                    <a:moveTo>
                      <a:pt x="43" y="0"/>
                    </a:moveTo>
                    <a:lnTo>
                      <a:pt x="0" y="13"/>
                    </a:lnTo>
                    <a:lnTo>
                      <a:pt x="0" y="222"/>
                    </a:lnTo>
                    <a:lnTo>
                      <a:pt x="9" y="222"/>
                    </a:lnTo>
                    <a:lnTo>
                      <a:pt x="9" y="33"/>
                    </a:lnTo>
                    <a:lnTo>
                      <a:pt x="43" y="2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78" name="Freeform 294"/>
              <p:cNvSpPr>
                <a:spLocks/>
              </p:cNvSpPr>
              <p:nvPr/>
            </p:nvSpPr>
            <p:spPr bwMode="auto">
              <a:xfrm>
                <a:off x="2015" y="2558"/>
                <a:ext cx="38" cy="188"/>
              </a:xfrm>
              <a:custGeom>
                <a:avLst/>
                <a:gdLst>
                  <a:gd name="T0" fmla="*/ 43 w 43"/>
                  <a:gd name="T1" fmla="*/ 0 h 222"/>
                  <a:gd name="T2" fmla="*/ 0 w 43"/>
                  <a:gd name="T3" fmla="*/ 13 h 222"/>
                  <a:gd name="T4" fmla="*/ 0 w 43"/>
                  <a:gd name="T5" fmla="*/ 222 h 222"/>
                  <a:gd name="T6" fmla="*/ 9 w 43"/>
                  <a:gd name="T7" fmla="*/ 222 h 222"/>
                  <a:gd name="T8" fmla="*/ 9 w 43"/>
                  <a:gd name="T9" fmla="*/ 33 h 222"/>
                  <a:gd name="T10" fmla="*/ 43 w 43"/>
                  <a:gd name="T11" fmla="*/ 20 h 222"/>
                  <a:gd name="T12" fmla="*/ 43 w 43"/>
                  <a:gd name="T1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222">
                    <a:moveTo>
                      <a:pt x="43" y="0"/>
                    </a:moveTo>
                    <a:lnTo>
                      <a:pt x="0" y="13"/>
                    </a:lnTo>
                    <a:lnTo>
                      <a:pt x="0" y="222"/>
                    </a:lnTo>
                    <a:lnTo>
                      <a:pt x="9" y="222"/>
                    </a:lnTo>
                    <a:lnTo>
                      <a:pt x="9" y="33"/>
                    </a:lnTo>
                    <a:lnTo>
                      <a:pt x="43" y="20"/>
                    </a:lnTo>
                    <a:lnTo>
                      <a:pt x="43" y="0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79" name="Freeform 295"/>
              <p:cNvSpPr>
                <a:spLocks/>
              </p:cNvSpPr>
              <p:nvPr/>
            </p:nvSpPr>
            <p:spPr bwMode="auto">
              <a:xfrm>
                <a:off x="2015" y="2756"/>
                <a:ext cx="204" cy="41"/>
              </a:xfrm>
              <a:custGeom>
                <a:avLst/>
                <a:gdLst>
                  <a:gd name="T0" fmla="*/ 0 w 232"/>
                  <a:gd name="T1" fmla="*/ 46 h 46"/>
                  <a:gd name="T2" fmla="*/ 0 w 232"/>
                  <a:gd name="T3" fmla="*/ 0 h 46"/>
                  <a:gd name="T4" fmla="*/ 52 w 232"/>
                  <a:gd name="T5" fmla="*/ 0 h 46"/>
                  <a:gd name="T6" fmla="*/ 63 w 232"/>
                  <a:gd name="T7" fmla="*/ 6 h 46"/>
                  <a:gd name="T8" fmla="*/ 92 w 232"/>
                  <a:gd name="T9" fmla="*/ 6 h 46"/>
                  <a:gd name="T10" fmla="*/ 101 w 232"/>
                  <a:gd name="T11" fmla="*/ 15 h 46"/>
                  <a:gd name="T12" fmla="*/ 206 w 232"/>
                  <a:gd name="T13" fmla="*/ 15 h 46"/>
                  <a:gd name="T14" fmla="*/ 206 w 232"/>
                  <a:gd name="T15" fmla="*/ 31 h 46"/>
                  <a:gd name="T16" fmla="*/ 232 w 232"/>
                  <a:gd name="T17" fmla="*/ 31 h 46"/>
                  <a:gd name="T18" fmla="*/ 232 w 232"/>
                  <a:gd name="T19" fmla="*/ 46 h 46"/>
                  <a:gd name="T20" fmla="*/ 0 w 232"/>
                  <a:gd name="T21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2" h="46">
                    <a:moveTo>
                      <a:pt x="0" y="46"/>
                    </a:moveTo>
                    <a:lnTo>
                      <a:pt x="0" y="0"/>
                    </a:lnTo>
                    <a:lnTo>
                      <a:pt x="52" y="0"/>
                    </a:lnTo>
                    <a:lnTo>
                      <a:pt x="63" y="6"/>
                    </a:lnTo>
                    <a:lnTo>
                      <a:pt x="92" y="6"/>
                    </a:lnTo>
                    <a:lnTo>
                      <a:pt x="101" y="15"/>
                    </a:lnTo>
                    <a:lnTo>
                      <a:pt x="206" y="15"/>
                    </a:lnTo>
                    <a:lnTo>
                      <a:pt x="206" y="31"/>
                    </a:lnTo>
                    <a:lnTo>
                      <a:pt x="232" y="31"/>
                    </a:lnTo>
                    <a:lnTo>
                      <a:pt x="232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80" name="Freeform 296"/>
              <p:cNvSpPr>
                <a:spLocks/>
              </p:cNvSpPr>
              <p:nvPr/>
            </p:nvSpPr>
            <p:spPr bwMode="auto">
              <a:xfrm>
                <a:off x="2015" y="2756"/>
                <a:ext cx="204" cy="41"/>
              </a:xfrm>
              <a:custGeom>
                <a:avLst/>
                <a:gdLst>
                  <a:gd name="T0" fmla="*/ 0 w 232"/>
                  <a:gd name="T1" fmla="*/ 46 h 46"/>
                  <a:gd name="T2" fmla="*/ 0 w 232"/>
                  <a:gd name="T3" fmla="*/ 0 h 46"/>
                  <a:gd name="T4" fmla="*/ 52 w 232"/>
                  <a:gd name="T5" fmla="*/ 0 h 46"/>
                  <a:gd name="T6" fmla="*/ 63 w 232"/>
                  <a:gd name="T7" fmla="*/ 6 h 46"/>
                  <a:gd name="T8" fmla="*/ 92 w 232"/>
                  <a:gd name="T9" fmla="*/ 6 h 46"/>
                  <a:gd name="T10" fmla="*/ 101 w 232"/>
                  <a:gd name="T11" fmla="*/ 15 h 46"/>
                  <a:gd name="T12" fmla="*/ 206 w 232"/>
                  <a:gd name="T13" fmla="*/ 15 h 46"/>
                  <a:gd name="T14" fmla="*/ 206 w 232"/>
                  <a:gd name="T15" fmla="*/ 31 h 46"/>
                  <a:gd name="T16" fmla="*/ 232 w 232"/>
                  <a:gd name="T17" fmla="*/ 31 h 46"/>
                  <a:gd name="T18" fmla="*/ 232 w 232"/>
                  <a:gd name="T19" fmla="*/ 46 h 46"/>
                  <a:gd name="T20" fmla="*/ 0 w 232"/>
                  <a:gd name="T21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2" h="46">
                    <a:moveTo>
                      <a:pt x="0" y="46"/>
                    </a:moveTo>
                    <a:lnTo>
                      <a:pt x="0" y="0"/>
                    </a:lnTo>
                    <a:lnTo>
                      <a:pt x="52" y="0"/>
                    </a:lnTo>
                    <a:lnTo>
                      <a:pt x="63" y="6"/>
                    </a:lnTo>
                    <a:lnTo>
                      <a:pt x="92" y="6"/>
                    </a:lnTo>
                    <a:lnTo>
                      <a:pt x="101" y="15"/>
                    </a:lnTo>
                    <a:lnTo>
                      <a:pt x="206" y="15"/>
                    </a:lnTo>
                    <a:lnTo>
                      <a:pt x="206" y="31"/>
                    </a:lnTo>
                    <a:lnTo>
                      <a:pt x="232" y="31"/>
                    </a:lnTo>
                    <a:lnTo>
                      <a:pt x="232" y="46"/>
                    </a:lnTo>
                    <a:lnTo>
                      <a:pt x="0" y="46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81" name="Rectangle 297"/>
              <p:cNvSpPr>
                <a:spLocks noChangeArrowheads="1"/>
              </p:cNvSpPr>
              <p:nvPr/>
            </p:nvSpPr>
            <p:spPr bwMode="auto">
              <a:xfrm>
                <a:off x="2013" y="2782"/>
                <a:ext cx="153" cy="2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82" name="Rectangle 298"/>
              <p:cNvSpPr>
                <a:spLocks noChangeArrowheads="1"/>
              </p:cNvSpPr>
              <p:nvPr/>
            </p:nvSpPr>
            <p:spPr bwMode="auto">
              <a:xfrm>
                <a:off x="2017" y="2786"/>
                <a:ext cx="146" cy="15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83" name="Line 299"/>
              <p:cNvSpPr>
                <a:spLocks noChangeShapeType="1"/>
              </p:cNvSpPr>
              <p:nvPr/>
            </p:nvSpPr>
            <p:spPr bwMode="auto">
              <a:xfrm>
                <a:off x="2005" y="2696"/>
                <a:ext cx="1" cy="2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84" name="Freeform 300"/>
              <p:cNvSpPr>
                <a:spLocks/>
              </p:cNvSpPr>
              <p:nvPr/>
            </p:nvSpPr>
            <p:spPr bwMode="auto">
              <a:xfrm>
                <a:off x="2003" y="2719"/>
                <a:ext cx="24" cy="23"/>
              </a:xfrm>
              <a:custGeom>
                <a:avLst/>
                <a:gdLst>
                  <a:gd name="T0" fmla="*/ 0 w 27"/>
                  <a:gd name="T1" fmla="*/ 29 h 29"/>
                  <a:gd name="T2" fmla="*/ 0 w 27"/>
                  <a:gd name="T3" fmla="*/ 0 h 29"/>
                  <a:gd name="T4" fmla="*/ 27 w 27"/>
                  <a:gd name="T5" fmla="*/ 0 h 29"/>
                  <a:gd name="T6" fmla="*/ 27 w 27"/>
                  <a:gd name="T7" fmla="*/ 9 h 29"/>
                  <a:gd name="T8" fmla="*/ 7 w 27"/>
                  <a:gd name="T9" fmla="*/ 9 h 29"/>
                  <a:gd name="T10" fmla="*/ 7 w 27"/>
                  <a:gd name="T11" fmla="*/ 29 h 29"/>
                  <a:gd name="T12" fmla="*/ 0 w 27"/>
                  <a:gd name="T1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9">
                    <a:moveTo>
                      <a:pt x="0" y="29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9"/>
                    </a:lnTo>
                    <a:lnTo>
                      <a:pt x="7" y="9"/>
                    </a:lnTo>
                    <a:lnTo>
                      <a:pt x="7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85" name="Freeform 301"/>
              <p:cNvSpPr>
                <a:spLocks/>
              </p:cNvSpPr>
              <p:nvPr/>
            </p:nvSpPr>
            <p:spPr bwMode="auto">
              <a:xfrm>
                <a:off x="2003" y="2719"/>
                <a:ext cx="24" cy="23"/>
              </a:xfrm>
              <a:custGeom>
                <a:avLst/>
                <a:gdLst>
                  <a:gd name="T0" fmla="*/ 0 w 27"/>
                  <a:gd name="T1" fmla="*/ 29 h 29"/>
                  <a:gd name="T2" fmla="*/ 0 w 27"/>
                  <a:gd name="T3" fmla="*/ 0 h 29"/>
                  <a:gd name="T4" fmla="*/ 27 w 27"/>
                  <a:gd name="T5" fmla="*/ 0 h 29"/>
                  <a:gd name="T6" fmla="*/ 27 w 27"/>
                  <a:gd name="T7" fmla="*/ 9 h 29"/>
                  <a:gd name="T8" fmla="*/ 7 w 27"/>
                  <a:gd name="T9" fmla="*/ 9 h 29"/>
                  <a:gd name="T10" fmla="*/ 7 w 27"/>
                  <a:gd name="T11" fmla="*/ 29 h 29"/>
                  <a:gd name="T12" fmla="*/ 0 w 27"/>
                  <a:gd name="T1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9">
                    <a:moveTo>
                      <a:pt x="0" y="29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9"/>
                    </a:lnTo>
                    <a:lnTo>
                      <a:pt x="7" y="9"/>
                    </a:lnTo>
                    <a:lnTo>
                      <a:pt x="7" y="29"/>
                    </a:lnTo>
                    <a:lnTo>
                      <a:pt x="0" y="29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86" name="Freeform 302"/>
              <p:cNvSpPr>
                <a:spLocks/>
              </p:cNvSpPr>
              <p:nvPr/>
            </p:nvSpPr>
            <p:spPr bwMode="auto">
              <a:xfrm>
                <a:off x="2074" y="2713"/>
                <a:ext cx="47" cy="51"/>
              </a:xfrm>
              <a:custGeom>
                <a:avLst/>
                <a:gdLst>
                  <a:gd name="T0" fmla="*/ 0 w 54"/>
                  <a:gd name="T1" fmla="*/ 0 h 58"/>
                  <a:gd name="T2" fmla="*/ 54 w 54"/>
                  <a:gd name="T3" fmla="*/ 58 h 58"/>
                  <a:gd name="T4" fmla="*/ 47 w 54"/>
                  <a:gd name="T5" fmla="*/ 55 h 58"/>
                  <a:gd name="T6" fmla="*/ 0 w 54"/>
                  <a:gd name="T7" fmla="*/ 6 h 58"/>
                  <a:gd name="T8" fmla="*/ 0 w 54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8">
                    <a:moveTo>
                      <a:pt x="0" y="0"/>
                    </a:moveTo>
                    <a:lnTo>
                      <a:pt x="54" y="58"/>
                    </a:lnTo>
                    <a:lnTo>
                      <a:pt x="47" y="55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87" name="Freeform 303"/>
              <p:cNvSpPr>
                <a:spLocks/>
              </p:cNvSpPr>
              <p:nvPr/>
            </p:nvSpPr>
            <p:spPr bwMode="auto">
              <a:xfrm>
                <a:off x="2074" y="2713"/>
                <a:ext cx="47" cy="51"/>
              </a:xfrm>
              <a:custGeom>
                <a:avLst/>
                <a:gdLst>
                  <a:gd name="T0" fmla="*/ 0 w 54"/>
                  <a:gd name="T1" fmla="*/ 0 h 58"/>
                  <a:gd name="T2" fmla="*/ 54 w 54"/>
                  <a:gd name="T3" fmla="*/ 58 h 58"/>
                  <a:gd name="T4" fmla="*/ 47 w 54"/>
                  <a:gd name="T5" fmla="*/ 55 h 58"/>
                  <a:gd name="T6" fmla="*/ 0 w 54"/>
                  <a:gd name="T7" fmla="*/ 6 h 58"/>
                  <a:gd name="T8" fmla="*/ 0 w 54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8">
                    <a:moveTo>
                      <a:pt x="0" y="0"/>
                    </a:moveTo>
                    <a:lnTo>
                      <a:pt x="54" y="58"/>
                    </a:lnTo>
                    <a:lnTo>
                      <a:pt x="47" y="55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88" name="Freeform 304"/>
              <p:cNvSpPr>
                <a:spLocks/>
              </p:cNvSpPr>
              <p:nvPr/>
            </p:nvSpPr>
            <p:spPr bwMode="auto">
              <a:xfrm>
                <a:off x="1977" y="2741"/>
                <a:ext cx="36" cy="49"/>
              </a:xfrm>
              <a:custGeom>
                <a:avLst/>
                <a:gdLst>
                  <a:gd name="T0" fmla="*/ 36 w 42"/>
                  <a:gd name="T1" fmla="*/ 0 h 64"/>
                  <a:gd name="T2" fmla="*/ 0 w 42"/>
                  <a:gd name="T3" fmla="*/ 24 h 64"/>
                  <a:gd name="T4" fmla="*/ 0 w 42"/>
                  <a:gd name="T5" fmla="*/ 64 h 64"/>
                  <a:gd name="T6" fmla="*/ 42 w 42"/>
                  <a:gd name="T7" fmla="*/ 64 h 64"/>
                  <a:gd name="T8" fmla="*/ 42 w 42"/>
                  <a:gd name="T9" fmla="*/ 15 h 64"/>
                  <a:gd name="T10" fmla="*/ 36 w 42"/>
                  <a:gd name="T1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64">
                    <a:moveTo>
                      <a:pt x="36" y="0"/>
                    </a:moveTo>
                    <a:lnTo>
                      <a:pt x="0" y="24"/>
                    </a:lnTo>
                    <a:lnTo>
                      <a:pt x="0" y="64"/>
                    </a:lnTo>
                    <a:lnTo>
                      <a:pt x="42" y="64"/>
                    </a:lnTo>
                    <a:lnTo>
                      <a:pt x="42" y="15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89" name="Freeform 305"/>
              <p:cNvSpPr>
                <a:spLocks/>
              </p:cNvSpPr>
              <p:nvPr/>
            </p:nvSpPr>
            <p:spPr bwMode="auto">
              <a:xfrm>
                <a:off x="1977" y="2741"/>
                <a:ext cx="36" cy="49"/>
              </a:xfrm>
              <a:custGeom>
                <a:avLst/>
                <a:gdLst>
                  <a:gd name="T0" fmla="*/ 36 w 42"/>
                  <a:gd name="T1" fmla="*/ 0 h 64"/>
                  <a:gd name="T2" fmla="*/ 0 w 42"/>
                  <a:gd name="T3" fmla="*/ 24 h 64"/>
                  <a:gd name="T4" fmla="*/ 0 w 42"/>
                  <a:gd name="T5" fmla="*/ 64 h 64"/>
                  <a:gd name="T6" fmla="*/ 42 w 42"/>
                  <a:gd name="T7" fmla="*/ 64 h 64"/>
                  <a:gd name="T8" fmla="*/ 42 w 42"/>
                  <a:gd name="T9" fmla="*/ 15 h 64"/>
                  <a:gd name="T10" fmla="*/ 36 w 42"/>
                  <a:gd name="T1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64">
                    <a:moveTo>
                      <a:pt x="36" y="0"/>
                    </a:moveTo>
                    <a:lnTo>
                      <a:pt x="0" y="24"/>
                    </a:lnTo>
                    <a:lnTo>
                      <a:pt x="0" y="64"/>
                    </a:lnTo>
                    <a:lnTo>
                      <a:pt x="42" y="64"/>
                    </a:lnTo>
                    <a:lnTo>
                      <a:pt x="42" y="15"/>
                    </a:lnTo>
                    <a:lnTo>
                      <a:pt x="36" y="0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90" name="Rectangle 306"/>
              <p:cNvSpPr>
                <a:spLocks noChangeArrowheads="1"/>
              </p:cNvSpPr>
              <p:nvPr/>
            </p:nvSpPr>
            <p:spPr bwMode="auto">
              <a:xfrm>
                <a:off x="1968" y="2822"/>
                <a:ext cx="251" cy="24"/>
              </a:xfrm>
              <a:prstGeom prst="rect">
                <a:avLst/>
              </a:pr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91" name="Rectangle 307"/>
              <p:cNvSpPr>
                <a:spLocks noChangeArrowheads="1"/>
              </p:cNvSpPr>
              <p:nvPr/>
            </p:nvSpPr>
            <p:spPr bwMode="auto">
              <a:xfrm>
                <a:off x="1972" y="2826"/>
                <a:ext cx="243" cy="16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92" name="Rectangle 308"/>
              <p:cNvSpPr>
                <a:spLocks noChangeArrowheads="1"/>
              </p:cNvSpPr>
              <p:nvPr/>
            </p:nvSpPr>
            <p:spPr bwMode="auto">
              <a:xfrm>
                <a:off x="1968" y="2811"/>
                <a:ext cx="251" cy="23"/>
              </a:xfrm>
              <a:prstGeom prst="rect">
                <a:avLst/>
              </a:pr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93" name="Rectangle 309"/>
              <p:cNvSpPr>
                <a:spLocks noChangeArrowheads="1"/>
              </p:cNvSpPr>
              <p:nvPr/>
            </p:nvSpPr>
            <p:spPr bwMode="auto">
              <a:xfrm>
                <a:off x="1972" y="2816"/>
                <a:ext cx="243" cy="19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94" name="Rectangle 310"/>
              <p:cNvSpPr>
                <a:spLocks noChangeArrowheads="1"/>
              </p:cNvSpPr>
              <p:nvPr/>
            </p:nvSpPr>
            <p:spPr bwMode="auto">
              <a:xfrm>
                <a:off x="1968" y="2797"/>
                <a:ext cx="251" cy="23"/>
              </a:xfrm>
              <a:prstGeom prst="rect">
                <a:avLst/>
              </a:pr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95" name="Rectangle 311"/>
              <p:cNvSpPr>
                <a:spLocks noChangeArrowheads="1"/>
              </p:cNvSpPr>
              <p:nvPr/>
            </p:nvSpPr>
            <p:spPr bwMode="auto">
              <a:xfrm>
                <a:off x="1972" y="2800"/>
                <a:ext cx="243" cy="17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96" name="Rectangle 312"/>
              <p:cNvSpPr>
                <a:spLocks noChangeArrowheads="1"/>
              </p:cNvSpPr>
              <p:nvPr/>
            </p:nvSpPr>
            <p:spPr bwMode="auto">
              <a:xfrm>
                <a:off x="2186" y="2786"/>
                <a:ext cx="27" cy="22"/>
              </a:xfrm>
              <a:prstGeom prst="rect">
                <a:avLst/>
              </a:pr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97" name="Rectangle 313"/>
              <p:cNvSpPr>
                <a:spLocks noChangeArrowheads="1"/>
              </p:cNvSpPr>
              <p:nvPr/>
            </p:nvSpPr>
            <p:spPr bwMode="auto">
              <a:xfrm>
                <a:off x="2188" y="2788"/>
                <a:ext cx="21" cy="18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98" name="Freeform 314"/>
              <p:cNvSpPr>
                <a:spLocks/>
              </p:cNvSpPr>
              <p:nvPr/>
            </p:nvSpPr>
            <p:spPr bwMode="auto">
              <a:xfrm>
                <a:off x="2000" y="2736"/>
                <a:ext cx="15" cy="14"/>
              </a:xfrm>
              <a:custGeom>
                <a:avLst/>
                <a:gdLst>
                  <a:gd name="T0" fmla="*/ 9 w 17"/>
                  <a:gd name="T1" fmla="*/ 0 h 16"/>
                  <a:gd name="T2" fmla="*/ 4 w 17"/>
                  <a:gd name="T3" fmla="*/ 0 h 16"/>
                  <a:gd name="T4" fmla="*/ 2 w 17"/>
                  <a:gd name="T5" fmla="*/ 3 h 16"/>
                  <a:gd name="T6" fmla="*/ 0 w 17"/>
                  <a:gd name="T7" fmla="*/ 5 h 16"/>
                  <a:gd name="T8" fmla="*/ 0 w 17"/>
                  <a:gd name="T9" fmla="*/ 9 h 16"/>
                  <a:gd name="T10" fmla="*/ 0 w 17"/>
                  <a:gd name="T11" fmla="*/ 12 h 16"/>
                  <a:gd name="T12" fmla="*/ 2 w 17"/>
                  <a:gd name="T13" fmla="*/ 14 h 16"/>
                  <a:gd name="T14" fmla="*/ 4 w 17"/>
                  <a:gd name="T15" fmla="*/ 16 h 16"/>
                  <a:gd name="T16" fmla="*/ 9 w 17"/>
                  <a:gd name="T17" fmla="*/ 16 h 16"/>
                  <a:gd name="T18" fmla="*/ 11 w 17"/>
                  <a:gd name="T19" fmla="*/ 16 h 16"/>
                  <a:gd name="T20" fmla="*/ 15 w 17"/>
                  <a:gd name="T21" fmla="*/ 14 h 16"/>
                  <a:gd name="T22" fmla="*/ 15 w 17"/>
                  <a:gd name="T23" fmla="*/ 12 h 16"/>
                  <a:gd name="T24" fmla="*/ 17 w 17"/>
                  <a:gd name="T25" fmla="*/ 9 h 16"/>
                  <a:gd name="T26" fmla="*/ 15 w 17"/>
                  <a:gd name="T27" fmla="*/ 5 h 16"/>
                  <a:gd name="T28" fmla="*/ 15 w 17"/>
                  <a:gd name="T29" fmla="*/ 3 h 16"/>
                  <a:gd name="T30" fmla="*/ 11 w 17"/>
                  <a:gd name="T31" fmla="*/ 0 h 16"/>
                  <a:gd name="T32" fmla="*/ 9 w 17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6">
                    <a:moveTo>
                      <a:pt x="9" y="0"/>
                    </a:moveTo>
                    <a:lnTo>
                      <a:pt x="4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9" y="16"/>
                    </a:lnTo>
                    <a:lnTo>
                      <a:pt x="11" y="16"/>
                    </a:lnTo>
                    <a:lnTo>
                      <a:pt x="15" y="14"/>
                    </a:lnTo>
                    <a:lnTo>
                      <a:pt x="15" y="12"/>
                    </a:lnTo>
                    <a:lnTo>
                      <a:pt x="17" y="9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1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99" name="Freeform 315"/>
              <p:cNvSpPr>
                <a:spLocks/>
              </p:cNvSpPr>
              <p:nvPr/>
            </p:nvSpPr>
            <p:spPr bwMode="auto">
              <a:xfrm>
                <a:off x="2000" y="2736"/>
                <a:ext cx="15" cy="14"/>
              </a:xfrm>
              <a:custGeom>
                <a:avLst/>
                <a:gdLst>
                  <a:gd name="T0" fmla="*/ 9 w 17"/>
                  <a:gd name="T1" fmla="*/ 0 h 16"/>
                  <a:gd name="T2" fmla="*/ 4 w 17"/>
                  <a:gd name="T3" fmla="*/ 0 h 16"/>
                  <a:gd name="T4" fmla="*/ 2 w 17"/>
                  <a:gd name="T5" fmla="*/ 3 h 16"/>
                  <a:gd name="T6" fmla="*/ 0 w 17"/>
                  <a:gd name="T7" fmla="*/ 5 h 16"/>
                  <a:gd name="T8" fmla="*/ 0 w 17"/>
                  <a:gd name="T9" fmla="*/ 9 h 16"/>
                  <a:gd name="T10" fmla="*/ 0 w 17"/>
                  <a:gd name="T11" fmla="*/ 12 h 16"/>
                  <a:gd name="T12" fmla="*/ 2 w 17"/>
                  <a:gd name="T13" fmla="*/ 14 h 16"/>
                  <a:gd name="T14" fmla="*/ 4 w 17"/>
                  <a:gd name="T15" fmla="*/ 16 h 16"/>
                  <a:gd name="T16" fmla="*/ 9 w 17"/>
                  <a:gd name="T17" fmla="*/ 16 h 16"/>
                  <a:gd name="T18" fmla="*/ 11 w 17"/>
                  <a:gd name="T19" fmla="*/ 16 h 16"/>
                  <a:gd name="T20" fmla="*/ 15 w 17"/>
                  <a:gd name="T21" fmla="*/ 14 h 16"/>
                  <a:gd name="T22" fmla="*/ 15 w 17"/>
                  <a:gd name="T23" fmla="*/ 12 h 16"/>
                  <a:gd name="T24" fmla="*/ 17 w 17"/>
                  <a:gd name="T25" fmla="*/ 9 h 16"/>
                  <a:gd name="T26" fmla="*/ 15 w 17"/>
                  <a:gd name="T27" fmla="*/ 5 h 16"/>
                  <a:gd name="T28" fmla="*/ 15 w 17"/>
                  <a:gd name="T29" fmla="*/ 3 h 16"/>
                  <a:gd name="T30" fmla="*/ 11 w 17"/>
                  <a:gd name="T31" fmla="*/ 0 h 16"/>
                  <a:gd name="T32" fmla="*/ 9 w 17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6">
                    <a:moveTo>
                      <a:pt x="9" y="0"/>
                    </a:moveTo>
                    <a:lnTo>
                      <a:pt x="4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9" y="16"/>
                    </a:lnTo>
                    <a:lnTo>
                      <a:pt x="11" y="16"/>
                    </a:lnTo>
                    <a:lnTo>
                      <a:pt x="15" y="14"/>
                    </a:lnTo>
                    <a:lnTo>
                      <a:pt x="15" y="12"/>
                    </a:lnTo>
                    <a:lnTo>
                      <a:pt x="17" y="9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1" y="0"/>
                    </a:lnTo>
                    <a:lnTo>
                      <a:pt x="9" y="0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00" name="Rectangle 316"/>
              <p:cNvSpPr>
                <a:spLocks noChangeArrowheads="1"/>
              </p:cNvSpPr>
              <p:nvPr/>
            </p:nvSpPr>
            <p:spPr bwMode="auto">
              <a:xfrm>
                <a:off x="2059" y="2705"/>
                <a:ext cx="23" cy="23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01" name="Rectangle 317"/>
              <p:cNvSpPr>
                <a:spLocks noChangeArrowheads="1"/>
              </p:cNvSpPr>
              <p:nvPr/>
            </p:nvSpPr>
            <p:spPr bwMode="auto">
              <a:xfrm>
                <a:off x="2063" y="2709"/>
                <a:ext cx="15" cy="15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02" name="Freeform 318"/>
              <p:cNvSpPr>
                <a:spLocks/>
              </p:cNvSpPr>
              <p:nvPr/>
            </p:nvSpPr>
            <p:spPr bwMode="auto">
              <a:xfrm>
                <a:off x="2048" y="2696"/>
                <a:ext cx="73" cy="50"/>
              </a:xfrm>
              <a:custGeom>
                <a:avLst/>
                <a:gdLst>
                  <a:gd name="T0" fmla="*/ 12 w 83"/>
                  <a:gd name="T1" fmla="*/ 66 h 66"/>
                  <a:gd name="T2" fmla="*/ 12 w 83"/>
                  <a:gd name="T3" fmla="*/ 11 h 66"/>
                  <a:gd name="T4" fmla="*/ 83 w 83"/>
                  <a:gd name="T5" fmla="*/ 11 h 66"/>
                  <a:gd name="T6" fmla="*/ 83 w 83"/>
                  <a:gd name="T7" fmla="*/ 0 h 66"/>
                  <a:gd name="T8" fmla="*/ 0 w 83"/>
                  <a:gd name="T9" fmla="*/ 0 h 66"/>
                  <a:gd name="T10" fmla="*/ 0 w 83"/>
                  <a:gd name="T11" fmla="*/ 66 h 66"/>
                  <a:gd name="T12" fmla="*/ 12 w 83"/>
                  <a:gd name="T1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66">
                    <a:moveTo>
                      <a:pt x="12" y="66"/>
                    </a:moveTo>
                    <a:lnTo>
                      <a:pt x="12" y="11"/>
                    </a:lnTo>
                    <a:lnTo>
                      <a:pt x="83" y="11"/>
                    </a:lnTo>
                    <a:lnTo>
                      <a:pt x="83" y="0"/>
                    </a:lnTo>
                    <a:lnTo>
                      <a:pt x="0" y="0"/>
                    </a:lnTo>
                    <a:lnTo>
                      <a:pt x="0" y="66"/>
                    </a:lnTo>
                    <a:lnTo>
                      <a:pt x="12" y="6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03" name="Freeform 319"/>
              <p:cNvSpPr>
                <a:spLocks/>
              </p:cNvSpPr>
              <p:nvPr/>
            </p:nvSpPr>
            <p:spPr bwMode="auto">
              <a:xfrm>
                <a:off x="2048" y="2696"/>
                <a:ext cx="73" cy="50"/>
              </a:xfrm>
              <a:custGeom>
                <a:avLst/>
                <a:gdLst>
                  <a:gd name="T0" fmla="*/ 12 w 83"/>
                  <a:gd name="T1" fmla="*/ 66 h 66"/>
                  <a:gd name="T2" fmla="*/ 12 w 83"/>
                  <a:gd name="T3" fmla="*/ 11 h 66"/>
                  <a:gd name="T4" fmla="*/ 83 w 83"/>
                  <a:gd name="T5" fmla="*/ 11 h 66"/>
                  <a:gd name="T6" fmla="*/ 83 w 83"/>
                  <a:gd name="T7" fmla="*/ 0 h 66"/>
                  <a:gd name="T8" fmla="*/ 0 w 83"/>
                  <a:gd name="T9" fmla="*/ 0 h 66"/>
                  <a:gd name="T10" fmla="*/ 0 w 83"/>
                  <a:gd name="T11" fmla="*/ 66 h 66"/>
                  <a:gd name="T12" fmla="*/ 12 w 83"/>
                  <a:gd name="T1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66">
                    <a:moveTo>
                      <a:pt x="12" y="66"/>
                    </a:moveTo>
                    <a:lnTo>
                      <a:pt x="12" y="11"/>
                    </a:lnTo>
                    <a:lnTo>
                      <a:pt x="83" y="11"/>
                    </a:lnTo>
                    <a:lnTo>
                      <a:pt x="83" y="0"/>
                    </a:lnTo>
                    <a:lnTo>
                      <a:pt x="0" y="0"/>
                    </a:lnTo>
                    <a:lnTo>
                      <a:pt x="0" y="66"/>
                    </a:lnTo>
                    <a:lnTo>
                      <a:pt x="12" y="66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04" name="Freeform 320"/>
              <p:cNvSpPr>
                <a:spLocks/>
              </p:cNvSpPr>
              <p:nvPr/>
            </p:nvSpPr>
            <p:spPr bwMode="auto">
              <a:xfrm>
                <a:off x="2003" y="2646"/>
                <a:ext cx="67" cy="50"/>
              </a:xfrm>
              <a:custGeom>
                <a:avLst/>
                <a:gdLst>
                  <a:gd name="T0" fmla="*/ 38 w 76"/>
                  <a:gd name="T1" fmla="*/ 0 h 60"/>
                  <a:gd name="T2" fmla="*/ 29 w 76"/>
                  <a:gd name="T3" fmla="*/ 2 h 60"/>
                  <a:gd name="T4" fmla="*/ 22 w 76"/>
                  <a:gd name="T5" fmla="*/ 2 h 60"/>
                  <a:gd name="T6" fmla="*/ 16 w 76"/>
                  <a:gd name="T7" fmla="*/ 7 h 60"/>
                  <a:gd name="T8" fmla="*/ 11 w 76"/>
                  <a:gd name="T9" fmla="*/ 9 h 60"/>
                  <a:gd name="T10" fmla="*/ 5 w 76"/>
                  <a:gd name="T11" fmla="*/ 13 h 60"/>
                  <a:gd name="T12" fmla="*/ 2 w 76"/>
                  <a:gd name="T13" fmla="*/ 20 h 60"/>
                  <a:gd name="T14" fmla="*/ 0 w 76"/>
                  <a:gd name="T15" fmla="*/ 25 h 60"/>
                  <a:gd name="T16" fmla="*/ 0 w 76"/>
                  <a:gd name="T17" fmla="*/ 31 h 60"/>
                  <a:gd name="T18" fmla="*/ 0 w 76"/>
                  <a:gd name="T19" fmla="*/ 38 h 60"/>
                  <a:gd name="T20" fmla="*/ 2 w 76"/>
                  <a:gd name="T21" fmla="*/ 42 h 60"/>
                  <a:gd name="T22" fmla="*/ 5 w 76"/>
                  <a:gd name="T23" fmla="*/ 47 h 60"/>
                  <a:gd name="T24" fmla="*/ 11 w 76"/>
                  <a:gd name="T25" fmla="*/ 51 h 60"/>
                  <a:gd name="T26" fmla="*/ 16 w 76"/>
                  <a:gd name="T27" fmla="*/ 56 h 60"/>
                  <a:gd name="T28" fmla="*/ 22 w 76"/>
                  <a:gd name="T29" fmla="*/ 58 h 60"/>
                  <a:gd name="T30" fmla="*/ 29 w 76"/>
                  <a:gd name="T31" fmla="*/ 60 h 60"/>
                  <a:gd name="T32" fmla="*/ 38 w 76"/>
                  <a:gd name="T33" fmla="*/ 60 h 60"/>
                  <a:gd name="T34" fmla="*/ 45 w 76"/>
                  <a:gd name="T35" fmla="*/ 60 h 60"/>
                  <a:gd name="T36" fmla="*/ 51 w 76"/>
                  <a:gd name="T37" fmla="*/ 58 h 60"/>
                  <a:gd name="T38" fmla="*/ 58 w 76"/>
                  <a:gd name="T39" fmla="*/ 56 h 60"/>
                  <a:gd name="T40" fmla="*/ 65 w 76"/>
                  <a:gd name="T41" fmla="*/ 51 h 60"/>
                  <a:gd name="T42" fmla="*/ 69 w 76"/>
                  <a:gd name="T43" fmla="*/ 47 h 60"/>
                  <a:gd name="T44" fmla="*/ 74 w 76"/>
                  <a:gd name="T45" fmla="*/ 42 h 60"/>
                  <a:gd name="T46" fmla="*/ 76 w 76"/>
                  <a:gd name="T47" fmla="*/ 38 h 60"/>
                  <a:gd name="T48" fmla="*/ 76 w 76"/>
                  <a:gd name="T49" fmla="*/ 31 h 60"/>
                  <a:gd name="T50" fmla="*/ 76 w 76"/>
                  <a:gd name="T51" fmla="*/ 25 h 60"/>
                  <a:gd name="T52" fmla="*/ 74 w 76"/>
                  <a:gd name="T53" fmla="*/ 20 h 60"/>
                  <a:gd name="T54" fmla="*/ 69 w 76"/>
                  <a:gd name="T55" fmla="*/ 13 h 60"/>
                  <a:gd name="T56" fmla="*/ 65 w 76"/>
                  <a:gd name="T57" fmla="*/ 9 h 60"/>
                  <a:gd name="T58" fmla="*/ 58 w 76"/>
                  <a:gd name="T59" fmla="*/ 7 h 60"/>
                  <a:gd name="T60" fmla="*/ 51 w 76"/>
                  <a:gd name="T61" fmla="*/ 2 h 60"/>
                  <a:gd name="T62" fmla="*/ 45 w 76"/>
                  <a:gd name="T63" fmla="*/ 2 h 60"/>
                  <a:gd name="T64" fmla="*/ 38 w 76"/>
                  <a:gd name="T6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6" h="60">
                    <a:moveTo>
                      <a:pt x="38" y="0"/>
                    </a:moveTo>
                    <a:lnTo>
                      <a:pt x="29" y="2"/>
                    </a:lnTo>
                    <a:lnTo>
                      <a:pt x="22" y="2"/>
                    </a:lnTo>
                    <a:lnTo>
                      <a:pt x="16" y="7"/>
                    </a:lnTo>
                    <a:lnTo>
                      <a:pt x="11" y="9"/>
                    </a:lnTo>
                    <a:lnTo>
                      <a:pt x="5" y="13"/>
                    </a:lnTo>
                    <a:lnTo>
                      <a:pt x="2" y="20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11" y="51"/>
                    </a:lnTo>
                    <a:lnTo>
                      <a:pt x="16" y="56"/>
                    </a:lnTo>
                    <a:lnTo>
                      <a:pt x="22" y="58"/>
                    </a:lnTo>
                    <a:lnTo>
                      <a:pt x="29" y="60"/>
                    </a:lnTo>
                    <a:lnTo>
                      <a:pt x="38" y="60"/>
                    </a:lnTo>
                    <a:lnTo>
                      <a:pt x="45" y="60"/>
                    </a:lnTo>
                    <a:lnTo>
                      <a:pt x="51" y="58"/>
                    </a:lnTo>
                    <a:lnTo>
                      <a:pt x="58" y="56"/>
                    </a:lnTo>
                    <a:lnTo>
                      <a:pt x="65" y="51"/>
                    </a:lnTo>
                    <a:lnTo>
                      <a:pt x="69" y="47"/>
                    </a:lnTo>
                    <a:lnTo>
                      <a:pt x="74" y="42"/>
                    </a:lnTo>
                    <a:lnTo>
                      <a:pt x="76" y="38"/>
                    </a:lnTo>
                    <a:lnTo>
                      <a:pt x="76" y="31"/>
                    </a:lnTo>
                    <a:lnTo>
                      <a:pt x="76" y="25"/>
                    </a:lnTo>
                    <a:lnTo>
                      <a:pt x="74" y="20"/>
                    </a:lnTo>
                    <a:lnTo>
                      <a:pt x="69" y="13"/>
                    </a:lnTo>
                    <a:lnTo>
                      <a:pt x="65" y="9"/>
                    </a:lnTo>
                    <a:lnTo>
                      <a:pt x="58" y="7"/>
                    </a:lnTo>
                    <a:lnTo>
                      <a:pt x="51" y="2"/>
                    </a:lnTo>
                    <a:lnTo>
                      <a:pt x="45" y="2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05" name="Freeform 321"/>
              <p:cNvSpPr>
                <a:spLocks/>
              </p:cNvSpPr>
              <p:nvPr/>
            </p:nvSpPr>
            <p:spPr bwMode="auto">
              <a:xfrm>
                <a:off x="2003" y="2646"/>
                <a:ext cx="67" cy="50"/>
              </a:xfrm>
              <a:custGeom>
                <a:avLst/>
                <a:gdLst>
                  <a:gd name="T0" fmla="*/ 38 w 76"/>
                  <a:gd name="T1" fmla="*/ 0 h 60"/>
                  <a:gd name="T2" fmla="*/ 29 w 76"/>
                  <a:gd name="T3" fmla="*/ 2 h 60"/>
                  <a:gd name="T4" fmla="*/ 22 w 76"/>
                  <a:gd name="T5" fmla="*/ 2 h 60"/>
                  <a:gd name="T6" fmla="*/ 16 w 76"/>
                  <a:gd name="T7" fmla="*/ 7 h 60"/>
                  <a:gd name="T8" fmla="*/ 11 w 76"/>
                  <a:gd name="T9" fmla="*/ 9 h 60"/>
                  <a:gd name="T10" fmla="*/ 5 w 76"/>
                  <a:gd name="T11" fmla="*/ 13 h 60"/>
                  <a:gd name="T12" fmla="*/ 2 w 76"/>
                  <a:gd name="T13" fmla="*/ 20 h 60"/>
                  <a:gd name="T14" fmla="*/ 0 w 76"/>
                  <a:gd name="T15" fmla="*/ 25 h 60"/>
                  <a:gd name="T16" fmla="*/ 0 w 76"/>
                  <a:gd name="T17" fmla="*/ 31 h 60"/>
                  <a:gd name="T18" fmla="*/ 0 w 76"/>
                  <a:gd name="T19" fmla="*/ 38 h 60"/>
                  <a:gd name="T20" fmla="*/ 2 w 76"/>
                  <a:gd name="T21" fmla="*/ 42 h 60"/>
                  <a:gd name="T22" fmla="*/ 5 w 76"/>
                  <a:gd name="T23" fmla="*/ 47 h 60"/>
                  <a:gd name="T24" fmla="*/ 11 w 76"/>
                  <a:gd name="T25" fmla="*/ 51 h 60"/>
                  <a:gd name="T26" fmla="*/ 16 w 76"/>
                  <a:gd name="T27" fmla="*/ 56 h 60"/>
                  <a:gd name="T28" fmla="*/ 22 w 76"/>
                  <a:gd name="T29" fmla="*/ 58 h 60"/>
                  <a:gd name="T30" fmla="*/ 29 w 76"/>
                  <a:gd name="T31" fmla="*/ 60 h 60"/>
                  <a:gd name="T32" fmla="*/ 38 w 76"/>
                  <a:gd name="T33" fmla="*/ 60 h 60"/>
                  <a:gd name="T34" fmla="*/ 45 w 76"/>
                  <a:gd name="T35" fmla="*/ 60 h 60"/>
                  <a:gd name="T36" fmla="*/ 51 w 76"/>
                  <a:gd name="T37" fmla="*/ 58 h 60"/>
                  <a:gd name="T38" fmla="*/ 58 w 76"/>
                  <a:gd name="T39" fmla="*/ 56 h 60"/>
                  <a:gd name="T40" fmla="*/ 65 w 76"/>
                  <a:gd name="T41" fmla="*/ 51 h 60"/>
                  <a:gd name="T42" fmla="*/ 69 w 76"/>
                  <a:gd name="T43" fmla="*/ 47 h 60"/>
                  <a:gd name="T44" fmla="*/ 74 w 76"/>
                  <a:gd name="T45" fmla="*/ 42 h 60"/>
                  <a:gd name="T46" fmla="*/ 76 w 76"/>
                  <a:gd name="T47" fmla="*/ 38 h 60"/>
                  <a:gd name="T48" fmla="*/ 76 w 76"/>
                  <a:gd name="T49" fmla="*/ 31 h 60"/>
                  <a:gd name="T50" fmla="*/ 76 w 76"/>
                  <a:gd name="T51" fmla="*/ 25 h 60"/>
                  <a:gd name="T52" fmla="*/ 74 w 76"/>
                  <a:gd name="T53" fmla="*/ 20 h 60"/>
                  <a:gd name="T54" fmla="*/ 69 w 76"/>
                  <a:gd name="T55" fmla="*/ 13 h 60"/>
                  <a:gd name="T56" fmla="*/ 65 w 76"/>
                  <a:gd name="T57" fmla="*/ 9 h 60"/>
                  <a:gd name="T58" fmla="*/ 58 w 76"/>
                  <a:gd name="T59" fmla="*/ 7 h 60"/>
                  <a:gd name="T60" fmla="*/ 51 w 76"/>
                  <a:gd name="T61" fmla="*/ 2 h 60"/>
                  <a:gd name="T62" fmla="*/ 45 w 76"/>
                  <a:gd name="T63" fmla="*/ 2 h 60"/>
                  <a:gd name="T64" fmla="*/ 38 w 76"/>
                  <a:gd name="T6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6" h="60">
                    <a:moveTo>
                      <a:pt x="38" y="0"/>
                    </a:moveTo>
                    <a:lnTo>
                      <a:pt x="29" y="2"/>
                    </a:lnTo>
                    <a:lnTo>
                      <a:pt x="22" y="2"/>
                    </a:lnTo>
                    <a:lnTo>
                      <a:pt x="16" y="7"/>
                    </a:lnTo>
                    <a:lnTo>
                      <a:pt x="11" y="9"/>
                    </a:lnTo>
                    <a:lnTo>
                      <a:pt x="5" y="13"/>
                    </a:lnTo>
                    <a:lnTo>
                      <a:pt x="2" y="20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11" y="51"/>
                    </a:lnTo>
                    <a:lnTo>
                      <a:pt x="16" y="56"/>
                    </a:lnTo>
                    <a:lnTo>
                      <a:pt x="22" y="58"/>
                    </a:lnTo>
                    <a:lnTo>
                      <a:pt x="29" y="60"/>
                    </a:lnTo>
                    <a:lnTo>
                      <a:pt x="38" y="60"/>
                    </a:lnTo>
                    <a:lnTo>
                      <a:pt x="45" y="60"/>
                    </a:lnTo>
                    <a:lnTo>
                      <a:pt x="51" y="58"/>
                    </a:lnTo>
                    <a:lnTo>
                      <a:pt x="58" y="56"/>
                    </a:lnTo>
                    <a:lnTo>
                      <a:pt x="65" y="51"/>
                    </a:lnTo>
                    <a:lnTo>
                      <a:pt x="69" y="47"/>
                    </a:lnTo>
                    <a:lnTo>
                      <a:pt x="74" y="42"/>
                    </a:lnTo>
                    <a:lnTo>
                      <a:pt x="76" y="38"/>
                    </a:lnTo>
                    <a:lnTo>
                      <a:pt x="76" y="31"/>
                    </a:lnTo>
                    <a:lnTo>
                      <a:pt x="76" y="25"/>
                    </a:lnTo>
                    <a:lnTo>
                      <a:pt x="74" y="20"/>
                    </a:lnTo>
                    <a:lnTo>
                      <a:pt x="69" y="13"/>
                    </a:lnTo>
                    <a:lnTo>
                      <a:pt x="65" y="9"/>
                    </a:lnTo>
                    <a:lnTo>
                      <a:pt x="58" y="7"/>
                    </a:lnTo>
                    <a:lnTo>
                      <a:pt x="51" y="2"/>
                    </a:lnTo>
                    <a:lnTo>
                      <a:pt x="45" y="2"/>
                    </a:lnTo>
                    <a:lnTo>
                      <a:pt x="38" y="0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06" name="Freeform 322"/>
              <p:cNvSpPr>
                <a:spLocks/>
              </p:cNvSpPr>
              <p:nvPr/>
            </p:nvSpPr>
            <p:spPr bwMode="auto">
              <a:xfrm>
                <a:off x="1996" y="2646"/>
                <a:ext cx="67" cy="50"/>
              </a:xfrm>
              <a:custGeom>
                <a:avLst/>
                <a:gdLst>
                  <a:gd name="T0" fmla="*/ 38 w 76"/>
                  <a:gd name="T1" fmla="*/ 0 h 60"/>
                  <a:gd name="T2" fmla="*/ 31 w 76"/>
                  <a:gd name="T3" fmla="*/ 2 h 60"/>
                  <a:gd name="T4" fmla="*/ 22 w 76"/>
                  <a:gd name="T5" fmla="*/ 2 h 60"/>
                  <a:gd name="T6" fmla="*/ 16 w 76"/>
                  <a:gd name="T7" fmla="*/ 7 h 60"/>
                  <a:gd name="T8" fmla="*/ 11 w 76"/>
                  <a:gd name="T9" fmla="*/ 9 h 60"/>
                  <a:gd name="T10" fmla="*/ 7 w 76"/>
                  <a:gd name="T11" fmla="*/ 13 h 60"/>
                  <a:gd name="T12" fmla="*/ 2 w 76"/>
                  <a:gd name="T13" fmla="*/ 20 h 60"/>
                  <a:gd name="T14" fmla="*/ 0 w 76"/>
                  <a:gd name="T15" fmla="*/ 25 h 60"/>
                  <a:gd name="T16" fmla="*/ 0 w 76"/>
                  <a:gd name="T17" fmla="*/ 31 h 60"/>
                  <a:gd name="T18" fmla="*/ 0 w 76"/>
                  <a:gd name="T19" fmla="*/ 38 h 60"/>
                  <a:gd name="T20" fmla="*/ 2 w 76"/>
                  <a:gd name="T21" fmla="*/ 42 h 60"/>
                  <a:gd name="T22" fmla="*/ 7 w 76"/>
                  <a:gd name="T23" fmla="*/ 47 h 60"/>
                  <a:gd name="T24" fmla="*/ 11 w 76"/>
                  <a:gd name="T25" fmla="*/ 51 h 60"/>
                  <a:gd name="T26" fmla="*/ 16 w 76"/>
                  <a:gd name="T27" fmla="*/ 56 h 60"/>
                  <a:gd name="T28" fmla="*/ 22 w 76"/>
                  <a:gd name="T29" fmla="*/ 58 h 60"/>
                  <a:gd name="T30" fmla="*/ 31 w 76"/>
                  <a:gd name="T31" fmla="*/ 60 h 60"/>
                  <a:gd name="T32" fmla="*/ 38 w 76"/>
                  <a:gd name="T33" fmla="*/ 60 h 60"/>
                  <a:gd name="T34" fmla="*/ 45 w 76"/>
                  <a:gd name="T35" fmla="*/ 60 h 60"/>
                  <a:gd name="T36" fmla="*/ 54 w 76"/>
                  <a:gd name="T37" fmla="*/ 58 h 60"/>
                  <a:gd name="T38" fmla="*/ 60 w 76"/>
                  <a:gd name="T39" fmla="*/ 56 h 60"/>
                  <a:gd name="T40" fmla="*/ 65 w 76"/>
                  <a:gd name="T41" fmla="*/ 51 h 60"/>
                  <a:gd name="T42" fmla="*/ 69 w 76"/>
                  <a:gd name="T43" fmla="*/ 47 h 60"/>
                  <a:gd name="T44" fmla="*/ 74 w 76"/>
                  <a:gd name="T45" fmla="*/ 42 h 60"/>
                  <a:gd name="T46" fmla="*/ 76 w 76"/>
                  <a:gd name="T47" fmla="*/ 38 h 60"/>
                  <a:gd name="T48" fmla="*/ 76 w 76"/>
                  <a:gd name="T49" fmla="*/ 31 h 60"/>
                  <a:gd name="T50" fmla="*/ 76 w 76"/>
                  <a:gd name="T51" fmla="*/ 25 h 60"/>
                  <a:gd name="T52" fmla="*/ 74 w 76"/>
                  <a:gd name="T53" fmla="*/ 20 h 60"/>
                  <a:gd name="T54" fmla="*/ 69 w 76"/>
                  <a:gd name="T55" fmla="*/ 13 h 60"/>
                  <a:gd name="T56" fmla="*/ 65 w 76"/>
                  <a:gd name="T57" fmla="*/ 9 h 60"/>
                  <a:gd name="T58" fmla="*/ 60 w 76"/>
                  <a:gd name="T59" fmla="*/ 7 h 60"/>
                  <a:gd name="T60" fmla="*/ 54 w 76"/>
                  <a:gd name="T61" fmla="*/ 2 h 60"/>
                  <a:gd name="T62" fmla="*/ 45 w 76"/>
                  <a:gd name="T63" fmla="*/ 2 h 60"/>
                  <a:gd name="T64" fmla="*/ 38 w 76"/>
                  <a:gd name="T6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6" h="60">
                    <a:moveTo>
                      <a:pt x="38" y="0"/>
                    </a:moveTo>
                    <a:lnTo>
                      <a:pt x="31" y="2"/>
                    </a:lnTo>
                    <a:lnTo>
                      <a:pt x="22" y="2"/>
                    </a:lnTo>
                    <a:lnTo>
                      <a:pt x="16" y="7"/>
                    </a:lnTo>
                    <a:lnTo>
                      <a:pt x="11" y="9"/>
                    </a:lnTo>
                    <a:lnTo>
                      <a:pt x="7" y="13"/>
                    </a:lnTo>
                    <a:lnTo>
                      <a:pt x="2" y="20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2" y="42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6" y="56"/>
                    </a:lnTo>
                    <a:lnTo>
                      <a:pt x="22" y="58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60"/>
                    </a:lnTo>
                    <a:lnTo>
                      <a:pt x="54" y="58"/>
                    </a:lnTo>
                    <a:lnTo>
                      <a:pt x="60" y="56"/>
                    </a:lnTo>
                    <a:lnTo>
                      <a:pt x="65" y="51"/>
                    </a:lnTo>
                    <a:lnTo>
                      <a:pt x="69" y="47"/>
                    </a:lnTo>
                    <a:lnTo>
                      <a:pt x="74" y="42"/>
                    </a:lnTo>
                    <a:lnTo>
                      <a:pt x="76" y="38"/>
                    </a:lnTo>
                    <a:lnTo>
                      <a:pt x="76" y="31"/>
                    </a:lnTo>
                    <a:lnTo>
                      <a:pt x="76" y="25"/>
                    </a:lnTo>
                    <a:lnTo>
                      <a:pt x="74" y="20"/>
                    </a:lnTo>
                    <a:lnTo>
                      <a:pt x="69" y="13"/>
                    </a:lnTo>
                    <a:lnTo>
                      <a:pt x="65" y="9"/>
                    </a:lnTo>
                    <a:lnTo>
                      <a:pt x="60" y="7"/>
                    </a:lnTo>
                    <a:lnTo>
                      <a:pt x="54" y="2"/>
                    </a:lnTo>
                    <a:lnTo>
                      <a:pt x="45" y="2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07" name="Freeform 323"/>
              <p:cNvSpPr>
                <a:spLocks/>
              </p:cNvSpPr>
              <p:nvPr/>
            </p:nvSpPr>
            <p:spPr bwMode="auto">
              <a:xfrm>
                <a:off x="1996" y="2646"/>
                <a:ext cx="67" cy="50"/>
              </a:xfrm>
              <a:custGeom>
                <a:avLst/>
                <a:gdLst>
                  <a:gd name="T0" fmla="*/ 38 w 76"/>
                  <a:gd name="T1" fmla="*/ 0 h 60"/>
                  <a:gd name="T2" fmla="*/ 31 w 76"/>
                  <a:gd name="T3" fmla="*/ 2 h 60"/>
                  <a:gd name="T4" fmla="*/ 22 w 76"/>
                  <a:gd name="T5" fmla="*/ 2 h 60"/>
                  <a:gd name="T6" fmla="*/ 16 w 76"/>
                  <a:gd name="T7" fmla="*/ 7 h 60"/>
                  <a:gd name="T8" fmla="*/ 11 w 76"/>
                  <a:gd name="T9" fmla="*/ 9 h 60"/>
                  <a:gd name="T10" fmla="*/ 7 w 76"/>
                  <a:gd name="T11" fmla="*/ 13 h 60"/>
                  <a:gd name="T12" fmla="*/ 2 w 76"/>
                  <a:gd name="T13" fmla="*/ 20 h 60"/>
                  <a:gd name="T14" fmla="*/ 0 w 76"/>
                  <a:gd name="T15" fmla="*/ 25 h 60"/>
                  <a:gd name="T16" fmla="*/ 0 w 76"/>
                  <a:gd name="T17" fmla="*/ 31 h 60"/>
                  <a:gd name="T18" fmla="*/ 0 w 76"/>
                  <a:gd name="T19" fmla="*/ 38 h 60"/>
                  <a:gd name="T20" fmla="*/ 2 w 76"/>
                  <a:gd name="T21" fmla="*/ 42 h 60"/>
                  <a:gd name="T22" fmla="*/ 7 w 76"/>
                  <a:gd name="T23" fmla="*/ 47 h 60"/>
                  <a:gd name="T24" fmla="*/ 11 w 76"/>
                  <a:gd name="T25" fmla="*/ 51 h 60"/>
                  <a:gd name="T26" fmla="*/ 16 w 76"/>
                  <a:gd name="T27" fmla="*/ 56 h 60"/>
                  <a:gd name="T28" fmla="*/ 22 w 76"/>
                  <a:gd name="T29" fmla="*/ 58 h 60"/>
                  <a:gd name="T30" fmla="*/ 31 w 76"/>
                  <a:gd name="T31" fmla="*/ 60 h 60"/>
                  <a:gd name="T32" fmla="*/ 38 w 76"/>
                  <a:gd name="T33" fmla="*/ 60 h 60"/>
                  <a:gd name="T34" fmla="*/ 45 w 76"/>
                  <a:gd name="T35" fmla="*/ 60 h 60"/>
                  <a:gd name="T36" fmla="*/ 54 w 76"/>
                  <a:gd name="T37" fmla="*/ 58 h 60"/>
                  <a:gd name="T38" fmla="*/ 60 w 76"/>
                  <a:gd name="T39" fmla="*/ 56 h 60"/>
                  <a:gd name="T40" fmla="*/ 65 w 76"/>
                  <a:gd name="T41" fmla="*/ 51 h 60"/>
                  <a:gd name="T42" fmla="*/ 69 w 76"/>
                  <a:gd name="T43" fmla="*/ 47 h 60"/>
                  <a:gd name="T44" fmla="*/ 74 w 76"/>
                  <a:gd name="T45" fmla="*/ 42 h 60"/>
                  <a:gd name="T46" fmla="*/ 76 w 76"/>
                  <a:gd name="T47" fmla="*/ 38 h 60"/>
                  <a:gd name="T48" fmla="*/ 76 w 76"/>
                  <a:gd name="T49" fmla="*/ 31 h 60"/>
                  <a:gd name="T50" fmla="*/ 76 w 76"/>
                  <a:gd name="T51" fmla="*/ 25 h 60"/>
                  <a:gd name="T52" fmla="*/ 74 w 76"/>
                  <a:gd name="T53" fmla="*/ 20 h 60"/>
                  <a:gd name="T54" fmla="*/ 69 w 76"/>
                  <a:gd name="T55" fmla="*/ 13 h 60"/>
                  <a:gd name="T56" fmla="*/ 65 w 76"/>
                  <a:gd name="T57" fmla="*/ 9 h 60"/>
                  <a:gd name="T58" fmla="*/ 60 w 76"/>
                  <a:gd name="T59" fmla="*/ 7 h 60"/>
                  <a:gd name="T60" fmla="*/ 54 w 76"/>
                  <a:gd name="T61" fmla="*/ 2 h 60"/>
                  <a:gd name="T62" fmla="*/ 45 w 76"/>
                  <a:gd name="T63" fmla="*/ 2 h 60"/>
                  <a:gd name="T64" fmla="*/ 38 w 76"/>
                  <a:gd name="T6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6" h="60">
                    <a:moveTo>
                      <a:pt x="38" y="0"/>
                    </a:moveTo>
                    <a:lnTo>
                      <a:pt x="31" y="2"/>
                    </a:lnTo>
                    <a:lnTo>
                      <a:pt x="22" y="2"/>
                    </a:lnTo>
                    <a:lnTo>
                      <a:pt x="16" y="7"/>
                    </a:lnTo>
                    <a:lnTo>
                      <a:pt x="11" y="9"/>
                    </a:lnTo>
                    <a:lnTo>
                      <a:pt x="7" y="13"/>
                    </a:lnTo>
                    <a:lnTo>
                      <a:pt x="2" y="20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2" y="42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6" y="56"/>
                    </a:lnTo>
                    <a:lnTo>
                      <a:pt x="22" y="58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60"/>
                    </a:lnTo>
                    <a:lnTo>
                      <a:pt x="54" y="58"/>
                    </a:lnTo>
                    <a:lnTo>
                      <a:pt x="60" y="56"/>
                    </a:lnTo>
                    <a:lnTo>
                      <a:pt x="65" y="51"/>
                    </a:lnTo>
                    <a:lnTo>
                      <a:pt x="69" y="47"/>
                    </a:lnTo>
                    <a:lnTo>
                      <a:pt x="74" y="42"/>
                    </a:lnTo>
                    <a:lnTo>
                      <a:pt x="76" y="38"/>
                    </a:lnTo>
                    <a:lnTo>
                      <a:pt x="76" y="31"/>
                    </a:lnTo>
                    <a:lnTo>
                      <a:pt x="76" y="25"/>
                    </a:lnTo>
                    <a:lnTo>
                      <a:pt x="74" y="20"/>
                    </a:lnTo>
                    <a:lnTo>
                      <a:pt x="69" y="13"/>
                    </a:lnTo>
                    <a:lnTo>
                      <a:pt x="65" y="9"/>
                    </a:lnTo>
                    <a:lnTo>
                      <a:pt x="60" y="7"/>
                    </a:lnTo>
                    <a:lnTo>
                      <a:pt x="54" y="2"/>
                    </a:lnTo>
                    <a:lnTo>
                      <a:pt x="45" y="2"/>
                    </a:lnTo>
                    <a:lnTo>
                      <a:pt x="38" y="0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08" name="Rectangle 324"/>
              <p:cNvSpPr>
                <a:spLocks noChangeArrowheads="1"/>
              </p:cNvSpPr>
              <p:nvPr/>
            </p:nvSpPr>
            <p:spPr bwMode="auto">
              <a:xfrm>
                <a:off x="2023" y="2756"/>
                <a:ext cx="28" cy="55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09" name="Rectangle 325"/>
              <p:cNvSpPr>
                <a:spLocks noChangeArrowheads="1"/>
              </p:cNvSpPr>
              <p:nvPr/>
            </p:nvSpPr>
            <p:spPr bwMode="auto">
              <a:xfrm>
                <a:off x="2026" y="2760"/>
                <a:ext cx="21" cy="48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10" name="Line 326"/>
              <p:cNvSpPr>
                <a:spLocks noChangeShapeType="1"/>
              </p:cNvSpPr>
              <p:nvPr/>
            </p:nvSpPr>
            <p:spPr bwMode="auto">
              <a:xfrm>
                <a:off x="2023" y="2767"/>
                <a:ext cx="30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11" name="Line 327"/>
              <p:cNvSpPr>
                <a:spLocks noChangeShapeType="1"/>
              </p:cNvSpPr>
              <p:nvPr/>
            </p:nvSpPr>
            <p:spPr bwMode="auto">
              <a:xfrm>
                <a:off x="2023" y="2788"/>
                <a:ext cx="30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12" name="Line 328"/>
              <p:cNvSpPr>
                <a:spLocks noChangeShapeType="1"/>
              </p:cNvSpPr>
              <p:nvPr/>
            </p:nvSpPr>
            <p:spPr bwMode="auto">
              <a:xfrm>
                <a:off x="2023" y="2782"/>
                <a:ext cx="30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13" name="Line 329"/>
              <p:cNvSpPr>
                <a:spLocks noChangeShapeType="1"/>
              </p:cNvSpPr>
              <p:nvPr/>
            </p:nvSpPr>
            <p:spPr bwMode="auto">
              <a:xfrm>
                <a:off x="2023" y="2775"/>
                <a:ext cx="30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14" name="Line 330"/>
              <p:cNvSpPr>
                <a:spLocks noChangeShapeType="1"/>
              </p:cNvSpPr>
              <p:nvPr/>
            </p:nvSpPr>
            <p:spPr bwMode="auto">
              <a:xfrm>
                <a:off x="2023" y="2762"/>
                <a:ext cx="30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15" name="Line 331"/>
              <p:cNvSpPr>
                <a:spLocks noChangeShapeType="1"/>
              </p:cNvSpPr>
              <p:nvPr/>
            </p:nvSpPr>
            <p:spPr bwMode="auto">
              <a:xfrm>
                <a:off x="2023" y="2797"/>
                <a:ext cx="30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16" name="Line 332"/>
              <p:cNvSpPr>
                <a:spLocks noChangeShapeType="1"/>
              </p:cNvSpPr>
              <p:nvPr/>
            </p:nvSpPr>
            <p:spPr bwMode="auto">
              <a:xfrm>
                <a:off x="2023" y="2805"/>
                <a:ext cx="30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17" name="Rectangle 333"/>
              <p:cNvSpPr>
                <a:spLocks noChangeArrowheads="1"/>
              </p:cNvSpPr>
              <p:nvPr/>
            </p:nvSpPr>
            <p:spPr bwMode="auto">
              <a:xfrm>
                <a:off x="2196" y="2767"/>
                <a:ext cx="23" cy="2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18" name="Rectangle 334"/>
              <p:cNvSpPr>
                <a:spLocks noChangeArrowheads="1"/>
              </p:cNvSpPr>
              <p:nvPr/>
            </p:nvSpPr>
            <p:spPr bwMode="auto">
              <a:xfrm>
                <a:off x="2199" y="2771"/>
                <a:ext cx="16" cy="18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19" name="Freeform 335"/>
              <p:cNvSpPr>
                <a:spLocks/>
              </p:cNvSpPr>
              <p:nvPr/>
            </p:nvSpPr>
            <p:spPr bwMode="auto">
              <a:xfrm>
                <a:off x="2143" y="2622"/>
                <a:ext cx="23" cy="28"/>
              </a:xfrm>
              <a:custGeom>
                <a:avLst/>
                <a:gdLst>
                  <a:gd name="T0" fmla="*/ 23 w 27"/>
                  <a:gd name="T1" fmla="*/ 0 h 31"/>
                  <a:gd name="T2" fmla="*/ 0 w 27"/>
                  <a:gd name="T3" fmla="*/ 27 h 31"/>
                  <a:gd name="T4" fmla="*/ 5 w 27"/>
                  <a:gd name="T5" fmla="*/ 31 h 31"/>
                  <a:gd name="T6" fmla="*/ 27 w 27"/>
                  <a:gd name="T7" fmla="*/ 3 h 31"/>
                  <a:gd name="T8" fmla="*/ 23 w 27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1">
                    <a:moveTo>
                      <a:pt x="23" y="0"/>
                    </a:moveTo>
                    <a:lnTo>
                      <a:pt x="0" y="27"/>
                    </a:lnTo>
                    <a:lnTo>
                      <a:pt x="5" y="31"/>
                    </a:lnTo>
                    <a:lnTo>
                      <a:pt x="27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BFB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20" name="Freeform 336"/>
              <p:cNvSpPr>
                <a:spLocks/>
              </p:cNvSpPr>
              <p:nvPr/>
            </p:nvSpPr>
            <p:spPr bwMode="auto">
              <a:xfrm>
                <a:off x="2143" y="2622"/>
                <a:ext cx="23" cy="28"/>
              </a:xfrm>
              <a:custGeom>
                <a:avLst/>
                <a:gdLst>
                  <a:gd name="T0" fmla="*/ 23 w 27"/>
                  <a:gd name="T1" fmla="*/ 0 h 31"/>
                  <a:gd name="T2" fmla="*/ 0 w 27"/>
                  <a:gd name="T3" fmla="*/ 27 h 31"/>
                  <a:gd name="T4" fmla="*/ 5 w 27"/>
                  <a:gd name="T5" fmla="*/ 31 h 31"/>
                  <a:gd name="T6" fmla="*/ 27 w 27"/>
                  <a:gd name="T7" fmla="*/ 3 h 31"/>
                  <a:gd name="T8" fmla="*/ 23 w 27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1">
                    <a:moveTo>
                      <a:pt x="23" y="0"/>
                    </a:moveTo>
                    <a:lnTo>
                      <a:pt x="0" y="27"/>
                    </a:lnTo>
                    <a:lnTo>
                      <a:pt x="5" y="31"/>
                    </a:lnTo>
                    <a:lnTo>
                      <a:pt x="27" y="3"/>
                    </a:lnTo>
                    <a:lnTo>
                      <a:pt x="23" y="0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21" name="Freeform 337"/>
              <p:cNvSpPr>
                <a:spLocks/>
              </p:cNvSpPr>
              <p:nvPr/>
            </p:nvSpPr>
            <p:spPr bwMode="auto">
              <a:xfrm>
                <a:off x="2120" y="2613"/>
                <a:ext cx="40" cy="24"/>
              </a:xfrm>
              <a:custGeom>
                <a:avLst/>
                <a:gdLst>
                  <a:gd name="T0" fmla="*/ 44 w 46"/>
                  <a:gd name="T1" fmla="*/ 0 h 27"/>
                  <a:gd name="T2" fmla="*/ 0 w 46"/>
                  <a:gd name="T3" fmla="*/ 14 h 27"/>
                  <a:gd name="T4" fmla="*/ 9 w 46"/>
                  <a:gd name="T5" fmla="*/ 27 h 27"/>
                  <a:gd name="T6" fmla="*/ 46 w 46"/>
                  <a:gd name="T7" fmla="*/ 9 h 27"/>
                  <a:gd name="T8" fmla="*/ 44 w 46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7">
                    <a:moveTo>
                      <a:pt x="44" y="0"/>
                    </a:moveTo>
                    <a:lnTo>
                      <a:pt x="0" y="14"/>
                    </a:lnTo>
                    <a:lnTo>
                      <a:pt x="9" y="27"/>
                    </a:lnTo>
                    <a:lnTo>
                      <a:pt x="46" y="9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BFB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22" name="Freeform 338"/>
              <p:cNvSpPr>
                <a:spLocks/>
              </p:cNvSpPr>
              <p:nvPr/>
            </p:nvSpPr>
            <p:spPr bwMode="auto">
              <a:xfrm>
                <a:off x="2120" y="2613"/>
                <a:ext cx="40" cy="24"/>
              </a:xfrm>
              <a:custGeom>
                <a:avLst/>
                <a:gdLst>
                  <a:gd name="T0" fmla="*/ 44 w 46"/>
                  <a:gd name="T1" fmla="*/ 0 h 27"/>
                  <a:gd name="T2" fmla="*/ 0 w 46"/>
                  <a:gd name="T3" fmla="*/ 14 h 27"/>
                  <a:gd name="T4" fmla="*/ 9 w 46"/>
                  <a:gd name="T5" fmla="*/ 27 h 27"/>
                  <a:gd name="T6" fmla="*/ 46 w 46"/>
                  <a:gd name="T7" fmla="*/ 9 h 27"/>
                  <a:gd name="T8" fmla="*/ 44 w 46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7">
                    <a:moveTo>
                      <a:pt x="44" y="0"/>
                    </a:moveTo>
                    <a:lnTo>
                      <a:pt x="0" y="14"/>
                    </a:lnTo>
                    <a:lnTo>
                      <a:pt x="9" y="27"/>
                    </a:lnTo>
                    <a:lnTo>
                      <a:pt x="46" y="9"/>
                    </a:lnTo>
                    <a:lnTo>
                      <a:pt x="44" y="0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23" name="Freeform 339"/>
              <p:cNvSpPr>
                <a:spLocks/>
              </p:cNvSpPr>
              <p:nvPr/>
            </p:nvSpPr>
            <p:spPr bwMode="auto">
              <a:xfrm>
                <a:off x="2031" y="2547"/>
                <a:ext cx="146" cy="184"/>
              </a:xfrm>
              <a:custGeom>
                <a:avLst/>
                <a:gdLst>
                  <a:gd name="T0" fmla="*/ 5 w 167"/>
                  <a:gd name="T1" fmla="*/ 6 h 209"/>
                  <a:gd name="T2" fmla="*/ 3 w 167"/>
                  <a:gd name="T3" fmla="*/ 15 h 209"/>
                  <a:gd name="T4" fmla="*/ 0 w 167"/>
                  <a:gd name="T5" fmla="*/ 20 h 209"/>
                  <a:gd name="T6" fmla="*/ 0 w 167"/>
                  <a:gd name="T7" fmla="*/ 31 h 209"/>
                  <a:gd name="T8" fmla="*/ 0 w 167"/>
                  <a:gd name="T9" fmla="*/ 37 h 209"/>
                  <a:gd name="T10" fmla="*/ 3 w 167"/>
                  <a:gd name="T11" fmla="*/ 49 h 209"/>
                  <a:gd name="T12" fmla="*/ 3 w 167"/>
                  <a:gd name="T13" fmla="*/ 62 h 209"/>
                  <a:gd name="T14" fmla="*/ 7 w 167"/>
                  <a:gd name="T15" fmla="*/ 75 h 209"/>
                  <a:gd name="T16" fmla="*/ 14 w 167"/>
                  <a:gd name="T17" fmla="*/ 93 h 209"/>
                  <a:gd name="T18" fmla="*/ 23 w 167"/>
                  <a:gd name="T19" fmla="*/ 109 h 209"/>
                  <a:gd name="T20" fmla="*/ 38 w 167"/>
                  <a:gd name="T21" fmla="*/ 129 h 209"/>
                  <a:gd name="T22" fmla="*/ 56 w 167"/>
                  <a:gd name="T23" fmla="*/ 146 h 209"/>
                  <a:gd name="T24" fmla="*/ 67 w 167"/>
                  <a:gd name="T25" fmla="*/ 158 h 209"/>
                  <a:gd name="T26" fmla="*/ 83 w 167"/>
                  <a:gd name="T27" fmla="*/ 173 h 209"/>
                  <a:gd name="T28" fmla="*/ 101 w 167"/>
                  <a:gd name="T29" fmla="*/ 186 h 209"/>
                  <a:gd name="T30" fmla="*/ 118 w 167"/>
                  <a:gd name="T31" fmla="*/ 195 h 209"/>
                  <a:gd name="T32" fmla="*/ 130 w 167"/>
                  <a:gd name="T33" fmla="*/ 200 h 209"/>
                  <a:gd name="T34" fmla="*/ 145 w 167"/>
                  <a:gd name="T35" fmla="*/ 204 h 209"/>
                  <a:gd name="T36" fmla="*/ 152 w 167"/>
                  <a:gd name="T37" fmla="*/ 209 h 209"/>
                  <a:gd name="T38" fmla="*/ 161 w 167"/>
                  <a:gd name="T39" fmla="*/ 209 h 209"/>
                  <a:gd name="T40" fmla="*/ 167 w 167"/>
                  <a:gd name="T41" fmla="*/ 204 h 209"/>
                  <a:gd name="T42" fmla="*/ 11 w 167"/>
                  <a:gd name="T43" fmla="*/ 0 h 209"/>
                  <a:gd name="T44" fmla="*/ 5 w 167"/>
                  <a:gd name="T45" fmla="*/ 6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7" h="209">
                    <a:moveTo>
                      <a:pt x="5" y="6"/>
                    </a:moveTo>
                    <a:lnTo>
                      <a:pt x="3" y="15"/>
                    </a:lnTo>
                    <a:lnTo>
                      <a:pt x="0" y="20"/>
                    </a:lnTo>
                    <a:lnTo>
                      <a:pt x="0" y="31"/>
                    </a:lnTo>
                    <a:lnTo>
                      <a:pt x="0" y="37"/>
                    </a:lnTo>
                    <a:lnTo>
                      <a:pt x="3" y="49"/>
                    </a:lnTo>
                    <a:lnTo>
                      <a:pt x="3" y="62"/>
                    </a:lnTo>
                    <a:lnTo>
                      <a:pt x="7" y="75"/>
                    </a:lnTo>
                    <a:lnTo>
                      <a:pt x="14" y="93"/>
                    </a:lnTo>
                    <a:lnTo>
                      <a:pt x="23" y="109"/>
                    </a:lnTo>
                    <a:lnTo>
                      <a:pt x="38" y="129"/>
                    </a:lnTo>
                    <a:lnTo>
                      <a:pt x="56" y="146"/>
                    </a:lnTo>
                    <a:lnTo>
                      <a:pt x="67" y="158"/>
                    </a:lnTo>
                    <a:lnTo>
                      <a:pt x="83" y="173"/>
                    </a:lnTo>
                    <a:lnTo>
                      <a:pt x="101" y="186"/>
                    </a:lnTo>
                    <a:lnTo>
                      <a:pt x="118" y="195"/>
                    </a:lnTo>
                    <a:lnTo>
                      <a:pt x="130" y="200"/>
                    </a:lnTo>
                    <a:lnTo>
                      <a:pt x="145" y="204"/>
                    </a:lnTo>
                    <a:lnTo>
                      <a:pt x="152" y="209"/>
                    </a:lnTo>
                    <a:lnTo>
                      <a:pt x="161" y="209"/>
                    </a:lnTo>
                    <a:lnTo>
                      <a:pt x="167" y="204"/>
                    </a:lnTo>
                    <a:lnTo>
                      <a:pt x="11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24" name="Freeform 340"/>
              <p:cNvSpPr>
                <a:spLocks/>
              </p:cNvSpPr>
              <p:nvPr/>
            </p:nvSpPr>
            <p:spPr bwMode="auto">
              <a:xfrm>
                <a:off x="2031" y="2547"/>
                <a:ext cx="146" cy="184"/>
              </a:xfrm>
              <a:custGeom>
                <a:avLst/>
                <a:gdLst>
                  <a:gd name="T0" fmla="*/ 5 w 167"/>
                  <a:gd name="T1" fmla="*/ 6 h 209"/>
                  <a:gd name="T2" fmla="*/ 3 w 167"/>
                  <a:gd name="T3" fmla="*/ 15 h 209"/>
                  <a:gd name="T4" fmla="*/ 0 w 167"/>
                  <a:gd name="T5" fmla="*/ 20 h 209"/>
                  <a:gd name="T6" fmla="*/ 0 w 167"/>
                  <a:gd name="T7" fmla="*/ 31 h 209"/>
                  <a:gd name="T8" fmla="*/ 0 w 167"/>
                  <a:gd name="T9" fmla="*/ 37 h 209"/>
                  <a:gd name="T10" fmla="*/ 3 w 167"/>
                  <a:gd name="T11" fmla="*/ 49 h 209"/>
                  <a:gd name="T12" fmla="*/ 3 w 167"/>
                  <a:gd name="T13" fmla="*/ 62 h 209"/>
                  <a:gd name="T14" fmla="*/ 7 w 167"/>
                  <a:gd name="T15" fmla="*/ 75 h 209"/>
                  <a:gd name="T16" fmla="*/ 14 w 167"/>
                  <a:gd name="T17" fmla="*/ 93 h 209"/>
                  <a:gd name="T18" fmla="*/ 23 w 167"/>
                  <a:gd name="T19" fmla="*/ 109 h 209"/>
                  <a:gd name="T20" fmla="*/ 38 w 167"/>
                  <a:gd name="T21" fmla="*/ 129 h 209"/>
                  <a:gd name="T22" fmla="*/ 56 w 167"/>
                  <a:gd name="T23" fmla="*/ 146 h 209"/>
                  <a:gd name="T24" fmla="*/ 67 w 167"/>
                  <a:gd name="T25" fmla="*/ 158 h 209"/>
                  <a:gd name="T26" fmla="*/ 83 w 167"/>
                  <a:gd name="T27" fmla="*/ 173 h 209"/>
                  <a:gd name="T28" fmla="*/ 101 w 167"/>
                  <a:gd name="T29" fmla="*/ 186 h 209"/>
                  <a:gd name="T30" fmla="*/ 118 w 167"/>
                  <a:gd name="T31" fmla="*/ 195 h 209"/>
                  <a:gd name="T32" fmla="*/ 130 w 167"/>
                  <a:gd name="T33" fmla="*/ 200 h 209"/>
                  <a:gd name="T34" fmla="*/ 145 w 167"/>
                  <a:gd name="T35" fmla="*/ 204 h 209"/>
                  <a:gd name="T36" fmla="*/ 152 w 167"/>
                  <a:gd name="T37" fmla="*/ 209 h 209"/>
                  <a:gd name="T38" fmla="*/ 161 w 167"/>
                  <a:gd name="T39" fmla="*/ 209 h 209"/>
                  <a:gd name="T40" fmla="*/ 167 w 167"/>
                  <a:gd name="T41" fmla="*/ 204 h 209"/>
                  <a:gd name="T42" fmla="*/ 11 w 167"/>
                  <a:gd name="T43" fmla="*/ 0 h 209"/>
                  <a:gd name="T44" fmla="*/ 5 w 167"/>
                  <a:gd name="T45" fmla="*/ 6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7" h="209">
                    <a:moveTo>
                      <a:pt x="5" y="6"/>
                    </a:moveTo>
                    <a:lnTo>
                      <a:pt x="3" y="15"/>
                    </a:lnTo>
                    <a:lnTo>
                      <a:pt x="0" y="20"/>
                    </a:lnTo>
                    <a:lnTo>
                      <a:pt x="0" y="31"/>
                    </a:lnTo>
                    <a:lnTo>
                      <a:pt x="0" y="37"/>
                    </a:lnTo>
                    <a:lnTo>
                      <a:pt x="3" y="49"/>
                    </a:lnTo>
                    <a:lnTo>
                      <a:pt x="3" y="62"/>
                    </a:lnTo>
                    <a:lnTo>
                      <a:pt x="7" y="75"/>
                    </a:lnTo>
                    <a:lnTo>
                      <a:pt x="14" y="93"/>
                    </a:lnTo>
                    <a:lnTo>
                      <a:pt x="23" y="109"/>
                    </a:lnTo>
                    <a:lnTo>
                      <a:pt x="38" y="129"/>
                    </a:lnTo>
                    <a:lnTo>
                      <a:pt x="56" y="146"/>
                    </a:lnTo>
                    <a:lnTo>
                      <a:pt x="67" y="158"/>
                    </a:lnTo>
                    <a:lnTo>
                      <a:pt x="83" y="173"/>
                    </a:lnTo>
                    <a:lnTo>
                      <a:pt x="101" y="186"/>
                    </a:lnTo>
                    <a:lnTo>
                      <a:pt x="118" y="195"/>
                    </a:lnTo>
                    <a:lnTo>
                      <a:pt x="130" y="200"/>
                    </a:lnTo>
                    <a:lnTo>
                      <a:pt x="145" y="204"/>
                    </a:lnTo>
                    <a:lnTo>
                      <a:pt x="152" y="209"/>
                    </a:lnTo>
                    <a:lnTo>
                      <a:pt x="161" y="209"/>
                    </a:lnTo>
                    <a:lnTo>
                      <a:pt x="167" y="204"/>
                    </a:lnTo>
                    <a:lnTo>
                      <a:pt x="11" y="0"/>
                    </a:lnTo>
                    <a:lnTo>
                      <a:pt x="5" y="6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25" name="Freeform 341"/>
              <p:cNvSpPr>
                <a:spLocks/>
              </p:cNvSpPr>
              <p:nvPr/>
            </p:nvSpPr>
            <p:spPr bwMode="auto">
              <a:xfrm>
                <a:off x="2039" y="2549"/>
                <a:ext cx="137" cy="182"/>
              </a:xfrm>
              <a:custGeom>
                <a:avLst/>
                <a:gdLst>
                  <a:gd name="T0" fmla="*/ 0 w 156"/>
                  <a:gd name="T1" fmla="*/ 0 h 207"/>
                  <a:gd name="T2" fmla="*/ 0 w 156"/>
                  <a:gd name="T3" fmla="*/ 2 h 207"/>
                  <a:gd name="T4" fmla="*/ 0 w 156"/>
                  <a:gd name="T5" fmla="*/ 11 h 207"/>
                  <a:gd name="T6" fmla="*/ 0 w 156"/>
                  <a:gd name="T7" fmla="*/ 22 h 207"/>
                  <a:gd name="T8" fmla="*/ 0 w 156"/>
                  <a:gd name="T9" fmla="*/ 31 h 207"/>
                  <a:gd name="T10" fmla="*/ 5 w 156"/>
                  <a:gd name="T11" fmla="*/ 42 h 207"/>
                  <a:gd name="T12" fmla="*/ 5 w 156"/>
                  <a:gd name="T13" fmla="*/ 53 h 207"/>
                  <a:gd name="T14" fmla="*/ 9 w 156"/>
                  <a:gd name="T15" fmla="*/ 71 h 207"/>
                  <a:gd name="T16" fmla="*/ 18 w 156"/>
                  <a:gd name="T17" fmla="*/ 87 h 207"/>
                  <a:gd name="T18" fmla="*/ 29 w 156"/>
                  <a:gd name="T19" fmla="*/ 104 h 207"/>
                  <a:gd name="T20" fmla="*/ 40 w 156"/>
                  <a:gd name="T21" fmla="*/ 122 h 207"/>
                  <a:gd name="T22" fmla="*/ 56 w 156"/>
                  <a:gd name="T23" fmla="*/ 138 h 207"/>
                  <a:gd name="T24" fmla="*/ 72 w 156"/>
                  <a:gd name="T25" fmla="*/ 151 h 207"/>
                  <a:gd name="T26" fmla="*/ 83 w 156"/>
                  <a:gd name="T27" fmla="*/ 162 h 207"/>
                  <a:gd name="T28" fmla="*/ 92 w 156"/>
                  <a:gd name="T29" fmla="*/ 169 h 207"/>
                  <a:gd name="T30" fmla="*/ 103 w 156"/>
                  <a:gd name="T31" fmla="*/ 178 h 207"/>
                  <a:gd name="T32" fmla="*/ 114 w 156"/>
                  <a:gd name="T33" fmla="*/ 184 h 207"/>
                  <a:gd name="T34" fmla="*/ 123 w 156"/>
                  <a:gd name="T35" fmla="*/ 191 h 207"/>
                  <a:gd name="T36" fmla="*/ 132 w 156"/>
                  <a:gd name="T37" fmla="*/ 196 h 207"/>
                  <a:gd name="T38" fmla="*/ 143 w 156"/>
                  <a:gd name="T39" fmla="*/ 198 h 207"/>
                  <a:gd name="T40" fmla="*/ 150 w 156"/>
                  <a:gd name="T41" fmla="*/ 202 h 207"/>
                  <a:gd name="T42" fmla="*/ 156 w 156"/>
                  <a:gd name="T43" fmla="*/ 207 h 207"/>
                  <a:gd name="T44" fmla="*/ 156 w 156"/>
                  <a:gd name="T45" fmla="*/ 202 h 207"/>
                  <a:gd name="T46" fmla="*/ 156 w 156"/>
                  <a:gd name="T47" fmla="*/ 198 h 207"/>
                  <a:gd name="T48" fmla="*/ 156 w 156"/>
                  <a:gd name="T49" fmla="*/ 193 h 207"/>
                  <a:gd name="T50" fmla="*/ 152 w 156"/>
                  <a:gd name="T51" fmla="*/ 184 h 207"/>
                  <a:gd name="T52" fmla="*/ 152 w 156"/>
                  <a:gd name="T53" fmla="*/ 173 h 207"/>
                  <a:gd name="T54" fmla="*/ 147 w 156"/>
                  <a:gd name="T55" fmla="*/ 164 h 207"/>
                  <a:gd name="T56" fmla="*/ 143 w 156"/>
                  <a:gd name="T57" fmla="*/ 151 h 207"/>
                  <a:gd name="T58" fmla="*/ 138 w 156"/>
                  <a:gd name="T59" fmla="*/ 136 h 207"/>
                  <a:gd name="T60" fmla="*/ 134 w 156"/>
                  <a:gd name="T61" fmla="*/ 127 h 207"/>
                  <a:gd name="T62" fmla="*/ 127 w 156"/>
                  <a:gd name="T63" fmla="*/ 115 h 207"/>
                  <a:gd name="T64" fmla="*/ 121 w 156"/>
                  <a:gd name="T65" fmla="*/ 107 h 207"/>
                  <a:gd name="T66" fmla="*/ 112 w 156"/>
                  <a:gd name="T67" fmla="*/ 98 h 207"/>
                  <a:gd name="T68" fmla="*/ 105 w 156"/>
                  <a:gd name="T69" fmla="*/ 84 h 207"/>
                  <a:gd name="T70" fmla="*/ 92 w 156"/>
                  <a:gd name="T71" fmla="*/ 71 h 207"/>
                  <a:gd name="T72" fmla="*/ 83 w 156"/>
                  <a:gd name="T73" fmla="*/ 60 h 207"/>
                  <a:gd name="T74" fmla="*/ 67 w 156"/>
                  <a:gd name="T75" fmla="*/ 47 h 207"/>
                  <a:gd name="T76" fmla="*/ 56 w 156"/>
                  <a:gd name="T77" fmla="*/ 35 h 207"/>
                  <a:gd name="T78" fmla="*/ 40 w 156"/>
                  <a:gd name="T79" fmla="*/ 27 h 207"/>
                  <a:gd name="T80" fmla="*/ 34 w 156"/>
                  <a:gd name="T81" fmla="*/ 20 h 207"/>
                  <a:gd name="T82" fmla="*/ 23 w 156"/>
                  <a:gd name="T83" fmla="*/ 11 h 207"/>
                  <a:gd name="T84" fmla="*/ 16 w 156"/>
                  <a:gd name="T85" fmla="*/ 6 h 207"/>
                  <a:gd name="T86" fmla="*/ 7 w 156"/>
                  <a:gd name="T87" fmla="*/ 0 h 207"/>
                  <a:gd name="T88" fmla="*/ 0 w 156"/>
                  <a:gd name="T8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56" h="207">
                    <a:moveTo>
                      <a:pt x="0" y="0"/>
                    </a:moveTo>
                    <a:lnTo>
                      <a:pt x="0" y="2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0" y="31"/>
                    </a:lnTo>
                    <a:lnTo>
                      <a:pt x="5" y="42"/>
                    </a:lnTo>
                    <a:lnTo>
                      <a:pt x="5" y="53"/>
                    </a:lnTo>
                    <a:lnTo>
                      <a:pt x="9" y="71"/>
                    </a:lnTo>
                    <a:lnTo>
                      <a:pt x="18" y="87"/>
                    </a:lnTo>
                    <a:lnTo>
                      <a:pt x="29" y="104"/>
                    </a:lnTo>
                    <a:lnTo>
                      <a:pt x="40" y="122"/>
                    </a:lnTo>
                    <a:lnTo>
                      <a:pt x="56" y="138"/>
                    </a:lnTo>
                    <a:lnTo>
                      <a:pt x="72" y="151"/>
                    </a:lnTo>
                    <a:lnTo>
                      <a:pt x="83" y="162"/>
                    </a:lnTo>
                    <a:lnTo>
                      <a:pt x="92" y="169"/>
                    </a:lnTo>
                    <a:lnTo>
                      <a:pt x="103" y="178"/>
                    </a:lnTo>
                    <a:lnTo>
                      <a:pt x="114" y="184"/>
                    </a:lnTo>
                    <a:lnTo>
                      <a:pt x="123" y="191"/>
                    </a:lnTo>
                    <a:lnTo>
                      <a:pt x="132" y="196"/>
                    </a:lnTo>
                    <a:lnTo>
                      <a:pt x="143" y="198"/>
                    </a:lnTo>
                    <a:lnTo>
                      <a:pt x="150" y="202"/>
                    </a:lnTo>
                    <a:lnTo>
                      <a:pt x="156" y="207"/>
                    </a:lnTo>
                    <a:lnTo>
                      <a:pt x="156" y="202"/>
                    </a:lnTo>
                    <a:lnTo>
                      <a:pt x="156" y="198"/>
                    </a:lnTo>
                    <a:lnTo>
                      <a:pt x="156" y="193"/>
                    </a:lnTo>
                    <a:lnTo>
                      <a:pt x="152" y="184"/>
                    </a:lnTo>
                    <a:lnTo>
                      <a:pt x="152" y="173"/>
                    </a:lnTo>
                    <a:lnTo>
                      <a:pt x="147" y="164"/>
                    </a:lnTo>
                    <a:lnTo>
                      <a:pt x="143" y="151"/>
                    </a:lnTo>
                    <a:lnTo>
                      <a:pt x="138" y="136"/>
                    </a:lnTo>
                    <a:lnTo>
                      <a:pt x="134" y="127"/>
                    </a:lnTo>
                    <a:lnTo>
                      <a:pt x="127" y="115"/>
                    </a:lnTo>
                    <a:lnTo>
                      <a:pt x="121" y="107"/>
                    </a:lnTo>
                    <a:lnTo>
                      <a:pt x="112" y="98"/>
                    </a:lnTo>
                    <a:lnTo>
                      <a:pt x="105" y="84"/>
                    </a:lnTo>
                    <a:lnTo>
                      <a:pt x="92" y="71"/>
                    </a:lnTo>
                    <a:lnTo>
                      <a:pt x="83" y="60"/>
                    </a:lnTo>
                    <a:lnTo>
                      <a:pt x="67" y="47"/>
                    </a:lnTo>
                    <a:lnTo>
                      <a:pt x="56" y="35"/>
                    </a:lnTo>
                    <a:lnTo>
                      <a:pt x="40" y="27"/>
                    </a:lnTo>
                    <a:lnTo>
                      <a:pt x="34" y="20"/>
                    </a:lnTo>
                    <a:lnTo>
                      <a:pt x="23" y="11"/>
                    </a:lnTo>
                    <a:lnTo>
                      <a:pt x="16" y="6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26" name="Freeform 342"/>
              <p:cNvSpPr>
                <a:spLocks/>
              </p:cNvSpPr>
              <p:nvPr/>
            </p:nvSpPr>
            <p:spPr bwMode="auto">
              <a:xfrm>
                <a:off x="2039" y="2549"/>
                <a:ext cx="137" cy="182"/>
              </a:xfrm>
              <a:custGeom>
                <a:avLst/>
                <a:gdLst>
                  <a:gd name="T0" fmla="*/ 0 w 156"/>
                  <a:gd name="T1" fmla="*/ 0 h 207"/>
                  <a:gd name="T2" fmla="*/ 0 w 156"/>
                  <a:gd name="T3" fmla="*/ 2 h 207"/>
                  <a:gd name="T4" fmla="*/ 0 w 156"/>
                  <a:gd name="T5" fmla="*/ 11 h 207"/>
                  <a:gd name="T6" fmla="*/ 0 w 156"/>
                  <a:gd name="T7" fmla="*/ 22 h 207"/>
                  <a:gd name="T8" fmla="*/ 0 w 156"/>
                  <a:gd name="T9" fmla="*/ 31 h 207"/>
                  <a:gd name="T10" fmla="*/ 5 w 156"/>
                  <a:gd name="T11" fmla="*/ 42 h 207"/>
                  <a:gd name="T12" fmla="*/ 5 w 156"/>
                  <a:gd name="T13" fmla="*/ 53 h 207"/>
                  <a:gd name="T14" fmla="*/ 9 w 156"/>
                  <a:gd name="T15" fmla="*/ 71 h 207"/>
                  <a:gd name="T16" fmla="*/ 18 w 156"/>
                  <a:gd name="T17" fmla="*/ 87 h 207"/>
                  <a:gd name="T18" fmla="*/ 29 w 156"/>
                  <a:gd name="T19" fmla="*/ 104 h 207"/>
                  <a:gd name="T20" fmla="*/ 40 w 156"/>
                  <a:gd name="T21" fmla="*/ 122 h 207"/>
                  <a:gd name="T22" fmla="*/ 56 w 156"/>
                  <a:gd name="T23" fmla="*/ 138 h 207"/>
                  <a:gd name="T24" fmla="*/ 72 w 156"/>
                  <a:gd name="T25" fmla="*/ 151 h 207"/>
                  <a:gd name="T26" fmla="*/ 83 w 156"/>
                  <a:gd name="T27" fmla="*/ 162 h 207"/>
                  <a:gd name="T28" fmla="*/ 92 w 156"/>
                  <a:gd name="T29" fmla="*/ 169 h 207"/>
                  <a:gd name="T30" fmla="*/ 103 w 156"/>
                  <a:gd name="T31" fmla="*/ 178 h 207"/>
                  <a:gd name="T32" fmla="*/ 114 w 156"/>
                  <a:gd name="T33" fmla="*/ 184 h 207"/>
                  <a:gd name="T34" fmla="*/ 123 w 156"/>
                  <a:gd name="T35" fmla="*/ 191 h 207"/>
                  <a:gd name="T36" fmla="*/ 132 w 156"/>
                  <a:gd name="T37" fmla="*/ 196 h 207"/>
                  <a:gd name="T38" fmla="*/ 143 w 156"/>
                  <a:gd name="T39" fmla="*/ 198 h 207"/>
                  <a:gd name="T40" fmla="*/ 150 w 156"/>
                  <a:gd name="T41" fmla="*/ 202 h 207"/>
                  <a:gd name="T42" fmla="*/ 156 w 156"/>
                  <a:gd name="T43" fmla="*/ 207 h 207"/>
                  <a:gd name="T44" fmla="*/ 156 w 156"/>
                  <a:gd name="T45" fmla="*/ 202 h 207"/>
                  <a:gd name="T46" fmla="*/ 156 w 156"/>
                  <a:gd name="T47" fmla="*/ 198 h 207"/>
                  <a:gd name="T48" fmla="*/ 156 w 156"/>
                  <a:gd name="T49" fmla="*/ 193 h 207"/>
                  <a:gd name="T50" fmla="*/ 152 w 156"/>
                  <a:gd name="T51" fmla="*/ 184 h 207"/>
                  <a:gd name="T52" fmla="*/ 152 w 156"/>
                  <a:gd name="T53" fmla="*/ 173 h 207"/>
                  <a:gd name="T54" fmla="*/ 147 w 156"/>
                  <a:gd name="T55" fmla="*/ 164 h 207"/>
                  <a:gd name="T56" fmla="*/ 143 w 156"/>
                  <a:gd name="T57" fmla="*/ 151 h 207"/>
                  <a:gd name="T58" fmla="*/ 138 w 156"/>
                  <a:gd name="T59" fmla="*/ 136 h 207"/>
                  <a:gd name="T60" fmla="*/ 134 w 156"/>
                  <a:gd name="T61" fmla="*/ 127 h 207"/>
                  <a:gd name="T62" fmla="*/ 127 w 156"/>
                  <a:gd name="T63" fmla="*/ 115 h 207"/>
                  <a:gd name="T64" fmla="*/ 121 w 156"/>
                  <a:gd name="T65" fmla="*/ 107 h 207"/>
                  <a:gd name="T66" fmla="*/ 112 w 156"/>
                  <a:gd name="T67" fmla="*/ 98 h 207"/>
                  <a:gd name="T68" fmla="*/ 105 w 156"/>
                  <a:gd name="T69" fmla="*/ 84 h 207"/>
                  <a:gd name="T70" fmla="*/ 92 w 156"/>
                  <a:gd name="T71" fmla="*/ 71 h 207"/>
                  <a:gd name="T72" fmla="*/ 83 w 156"/>
                  <a:gd name="T73" fmla="*/ 60 h 207"/>
                  <a:gd name="T74" fmla="*/ 67 w 156"/>
                  <a:gd name="T75" fmla="*/ 47 h 207"/>
                  <a:gd name="T76" fmla="*/ 56 w 156"/>
                  <a:gd name="T77" fmla="*/ 35 h 207"/>
                  <a:gd name="T78" fmla="*/ 40 w 156"/>
                  <a:gd name="T79" fmla="*/ 27 h 207"/>
                  <a:gd name="T80" fmla="*/ 34 w 156"/>
                  <a:gd name="T81" fmla="*/ 20 h 207"/>
                  <a:gd name="T82" fmla="*/ 23 w 156"/>
                  <a:gd name="T83" fmla="*/ 11 h 207"/>
                  <a:gd name="T84" fmla="*/ 16 w 156"/>
                  <a:gd name="T85" fmla="*/ 6 h 207"/>
                  <a:gd name="T86" fmla="*/ 7 w 156"/>
                  <a:gd name="T87" fmla="*/ 0 h 207"/>
                  <a:gd name="T88" fmla="*/ 0 w 156"/>
                  <a:gd name="T8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56" h="207">
                    <a:moveTo>
                      <a:pt x="0" y="0"/>
                    </a:moveTo>
                    <a:lnTo>
                      <a:pt x="0" y="2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0" y="31"/>
                    </a:lnTo>
                    <a:lnTo>
                      <a:pt x="5" y="42"/>
                    </a:lnTo>
                    <a:lnTo>
                      <a:pt x="5" y="53"/>
                    </a:lnTo>
                    <a:lnTo>
                      <a:pt x="9" y="71"/>
                    </a:lnTo>
                    <a:lnTo>
                      <a:pt x="18" y="87"/>
                    </a:lnTo>
                    <a:lnTo>
                      <a:pt x="29" y="104"/>
                    </a:lnTo>
                    <a:lnTo>
                      <a:pt x="40" y="122"/>
                    </a:lnTo>
                    <a:lnTo>
                      <a:pt x="56" y="138"/>
                    </a:lnTo>
                    <a:lnTo>
                      <a:pt x="72" y="151"/>
                    </a:lnTo>
                    <a:lnTo>
                      <a:pt x="83" y="162"/>
                    </a:lnTo>
                    <a:lnTo>
                      <a:pt x="92" y="169"/>
                    </a:lnTo>
                    <a:lnTo>
                      <a:pt x="103" y="178"/>
                    </a:lnTo>
                    <a:lnTo>
                      <a:pt x="114" y="184"/>
                    </a:lnTo>
                    <a:lnTo>
                      <a:pt x="123" y="191"/>
                    </a:lnTo>
                    <a:lnTo>
                      <a:pt x="132" y="196"/>
                    </a:lnTo>
                    <a:lnTo>
                      <a:pt x="143" y="198"/>
                    </a:lnTo>
                    <a:lnTo>
                      <a:pt x="150" y="202"/>
                    </a:lnTo>
                    <a:lnTo>
                      <a:pt x="156" y="207"/>
                    </a:lnTo>
                    <a:lnTo>
                      <a:pt x="156" y="202"/>
                    </a:lnTo>
                    <a:lnTo>
                      <a:pt x="156" y="198"/>
                    </a:lnTo>
                    <a:lnTo>
                      <a:pt x="156" y="193"/>
                    </a:lnTo>
                    <a:lnTo>
                      <a:pt x="152" y="184"/>
                    </a:lnTo>
                    <a:lnTo>
                      <a:pt x="152" y="173"/>
                    </a:lnTo>
                    <a:lnTo>
                      <a:pt x="147" y="164"/>
                    </a:lnTo>
                    <a:lnTo>
                      <a:pt x="143" y="151"/>
                    </a:lnTo>
                    <a:lnTo>
                      <a:pt x="138" y="136"/>
                    </a:lnTo>
                    <a:lnTo>
                      <a:pt x="134" y="127"/>
                    </a:lnTo>
                    <a:lnTo>
                      <a:pt x="127" y="115"/>
                    </a:lnTo>
                    <a:lnTo>
                      <a:pt x="121" y="107"/>
                    </a:lnTo>
                    <a:lnTo>
                      <a:pt x="112" y="98"/>
                    </a:lnTo>
                    <a:lnTo>
                      <a:pt x="105" y="84"/>
                    </a:lnTo>
                    <a:lnTo>
                      <a:pt x="92" y="71"/>
                    </a:lnTo>
                    <a:lnTo>
                      <a:pt x="83" y="60"/>
                    </a:lnTo>
                    <a:lnTo>
                      <a:pt x="67" y="47"/>
                    </a:lnTo>
                    <a:lnTo>
                      <a:pt x="56" y="35"/>
                    </a:lnTo>
                    <a:lnTo>
                      <a:pt x="40" y="27"/>
                    </a:lnTo>
                    <a:lnTo>
                      <a:pt x="34" y="20"/>
                    </a:lnTo>
                    <a:lnTo>
                      <a:pt x="23" y="11"/>
                    </a:lnTo>
                    <a:lnTo>
                      <a:pt x="16" y="6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27" name="Freeform 343"/>
              <p:cNvSpPr>
                <a:spLocks/>
              </p:cNvSpPr>
              <p:nvPr/>
            </p:nvSpPr>
            <p:spPr bwMode="auto">
              <a:xfrm>
                <a:off x="2044" y="2596"/>
                <a:ext cx="133" cy="24"/>
              </a:xfrm>
              <a:custGeom>
                <a:avLst/>
                <a:gdLst>
                  <a:gd name="T0" fmla="*/ 0 w 151"/>
                  <a:gd name="T1" fmla="*/ 0 h 27"/>
                  <a:gd name="T2" fmla="*/ 151 w 151"/>
                  <a:gd name="T3" fmla="*/ 16 h 27"/>
                  <a:gd name="T4" fmla="*/ 151 w 151"/>
                  <a:gd name="T5" fmla="*/ 27 h 27"/>
                  <a:gd name="T6" fmla="*/ 0 w 151"/>
                  <a:gd name="T7" fmla="*/ 14 h 27"/>
                  <a:gd name="T8" fmla="*/ 0 w 151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27">
                    <a:moveTo>
                      <a:pt x="0" y="0"/>
                    </a:moveTo>
                    <a:lnTo>
                      <a:pt x="151" y="16"/>
                    </a:lnTo>
                    <a:lnTo>
                      <a:pt x="151" y="27"/>
                    </a:ln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28" name="Freeform 344"/>
              <p:cNvSpPr>
                <a:spLocks/>
              </p:cNvSpPr>
              <p:nvPr/>
            </p:nvSpPr>
            <p:spPr bwMode="auto">
              <a:xfrm>
                <a:off x="2044" y="2596"/>
                <a:ext cx="133" cy="24"/>
              </a:xfrm>
              <a:custGeom>
                <a:avLst/>
                <a:gdLst>
                  <a:gd name="T0" fmla="*/ 0 w 151"/>
                  <a:gd name="T1" fmla="*/ 0 h 27"/>
                  <a:gd name="T2" fmla="*/ 151 w 151"/>
                  <a:gd name="T3" fmla="*/ 16 h 27"/>
                  <a:gd name="T4" fmla="*/ 151 w 151"/>
                  <a:gd name="T5" fmla="*/ 27 h 27"/>
                  <a:gd name="T6" fmla="*/ 0 w 151"/>
                  <a:gd name="T7" fmla="*/ 14 h 27"/>
                  <a:gd name="T8" fmla="*/ 0 w 151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27">
                    <a:moveTo>
                      <a:pt x="0" y="0"/>
                    </a:moveTo>
                    <a:lnTo>
                      <a:pt x="151" y="16"/>
                    </a:lnTo>
                    <a:lnTo>
                      <a:pt x="151" y="27"/>
                    </a:ln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29" name="Freeform 345"/>
              <p:cNvSpPr>
                <a:spLocks/>
              </p:cNvSpPr>
              <p:nvPr/>
            </p:nvSpPr>
            <p:spPr bwMode="auto">
              <a:xfrm>
                <a:off x="2139" y="2620"/>
                <a:ext cx="48" cy="90"/>
              </a:xfrm>
              <a:custGeom>
                <a:avLst/>
                <a:gdLst>
                  <a:gd name="T0" fmla="*/ 47 w 56"/>
                  <a:gd name="T1" fmla="*/ 2 h 104"/>
                  <a:gd name="T2" fmla="*/ 0 w 56"/>
                  <a:gd name="T3" fmla="*/ 104 h 104"/>
                  <a:gd name="T4" fmla="*/ 2 w 56"/>
                  <a:gd name="T5" fmla="*/ 104 h 104"/>
                  <a:gd name="T6" fmla="*/ 56 w 56"/>
                  <a:gd name="T7" fmla="*/ 0 h 104"/>
                  <a:gd name="T8" fmla="*/ 47 w 56"/>
                  <a:gd name="T9" fmla="*/ 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04">
                    <a:moveTo>
                      <a:pt x="47" y="2"/>
                    </a:moveTo>
                    <a:lnTo>
                      <a:pt x="0" y="104"/>
                    </a:lnTo>
                    <a:lnTo>
                      <a:pt x="2" y="104"/>
                    </a:lnTo>
                    <a:lnTo>
                      <a:pt x="56" y="0"/>
                    </a:lnTo>
                    <a:lnTo>
                      <a:pt x="47" y="2"/>
                    </a:lnTo>
                    <a:close/>
                  </a:path>
                </a:pathLst>
              </a:custGeom>
              <a:solidFill>
                <a:srgbClr val="DFD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30" name="Freeform 346"/>
              <p:cNvSpPr>
                <a:spLocks/>
              </p:cNvSpPr>
              <p:nvPr/>
            </p:nvSpPr>
            <p:spPr bwMode="auto">
              <a:xfrm>
                <a:off x="2139" y="2620"/>
                <a:ext cx="48" cy="90"/>
              </a:xfrm>
              <a:custGeom>
                <a:avLst/>
                <a:gdLst>
                  <a:gd name="T0" fmla="*/ 47 w 56"/>
                  <a:gd name="T1" fmla="*/ 2 h 104"/>
                  <a:gd name="T2" fmla="*/ 0 w 56"/>
                  <a:gd name="T3" fmla="*/ 104 h 104"/>
                  <a:gd name="T4" fmla="*/ 2 w 56"/>
                  <a:gd name="T5" fmla="*/ 104 h 104"/>
                  <a:gd name="T6" fmla="*/ 56 w 56"/>
                  <a:gd name="T7" fmla="*/ 0 h 104"/>
                  <a:gd name="T8" fmla="*/ 47 w 56"/>
                  <a:gd name="T9" fmla="*/ 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04">
                    <a:moveTo>
                      <a:pt x="47" y="2"/>
                    </a:moveTo>
                    <a:lnTo>
                      <a:pt x="0" y="104"/>
                    </a:lnTo>
                    <a:lnTo>
                      <a:pt x="2" y="104"/>
                    </a:lnTo>
                    <a:lnTo>
                      <a:pt x="56" y="0"/>
                    </a:lnTo>
                    <a:lnTo>
                      <a:pt x="47" y="2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31" name="Freeform 347"/>
              <p:cNvSpPr>
                <a:spLocks/>
              </p:cNvSpPr>
              <p:nvPr/>
            </p:nvSpPr>
            <p:spPr bwMode="auto">
              <a:xfrm>
                <a:off x="2154" y="2598"/>
                <a:ext cx="39" cy="24"/>
              </a:xfrm>
              <a:custGeom>
                <a:avLst/>
                <a:gdLst>
                  <a:gd name="T0" fmla="*/ 33 w 44"/>
                  <a:gd name="T1" fmla="*/ 0 h 29"/>
                  <a:gd name="T2" fmla="*/ 2 w 44"/>
                  <a:gd name="T3" fmla="*/ 12 h 29"/>
                  <a:gd name="T4" fmla="*/ 0 w 44"/>
                  <a:gd name="T5" fmla="*/ 12 h 29"/>
                  <a:gd name="T6" fmla="*/ 0 w 44"/>
                  <a:gd name="T7" fmla="*/ 16 h 29"/>
                  <a:gd name="T8" fmla="*/ 0 w 44"/>
                  <a:gd name="T9" fmla="*/ 18 h 29"/>
                  <a:gd name="T10" fmla="*/ 0 w 44"/>
                  <a:gd name="T11" fmla="*/ 23 h 29"/>
                  <a:gd name="T12" fmla="*/ 2 w 44"/>
                  <a:gd name="T13" fmla="*/ 25 h 29"/>
                  <a:gd name="T14" fmla="*/ 6 w 44"/>
                  <a:gd name="T15" fmla="*/ 27 h 29"/>
                  <a:gd name="T16" fmla="*/ 11 w 44"/>
                  <a:gd name="T17" fmla="*/ 29 h 29"/>
                  <a:gd name="T18" fmla="*/ 11 w 44"/>
                  <a:gd name="T19" fmla="*/ 29 h 29"/>
                  <a:gd name="T20" fmla="*/ 15 w 44"/>
                  <a:gd name="T21" fmla="*/ 29 h 29"/>
                  <a:gd name="T22" fmla="*/ 44 w 44"/>
                  <a:gd name="T23" fmla="*/ 18 h 29"/>
                  <a:gd name="T24" fmla="*/ 38 w 44"/>
                  <a:gd name="T25" fmla="*/ 16 h 29"/>
                  <a:gd name="T26" fmla="*/ 35 w 44"/>
                  <a:gd name="T27" fmla="*/ 12 h 29"/>
                  <a:gd name="T28" fmla="*/ 33 w 44"/>
                  <a:gd name="T2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" h="29">
                    <a:moveTo>
                      <a:pt x="33" y="0"/>
                    </a:moveTo>
                    <a:lnTo>
                      <a:pt x="2" y="12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6" y="27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5" y="29"/>
                    </a:lnTo>
                    <a:lnTo>
                      <a:pt x="44" y="18"/>
                    </a:lnTo>
                    <a:lnTo>
                      <a:pt x="38" y="16"/>
                    </a:lnTo>
                    <a:lnTo>
                      <a:pt x="35" y="1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BFB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32" name="Freeform 348"/>
              <p:cNvSpPr>
                <a:spLocks/>
              </p:cNvSpPr>
              <p:nvPr/>
            </p:nvSpPr>
            <p:spPr bwMode="auto">
              <a:xfrm>
                <a:off x="2154" y="2598"/>
                <a:ext cx="39" cy="24"/>
              </a:xfrm>
              <a:custGeom>
                <a:avLst/>
                <a:gdLst>
                  <a:gd name="T0" fmla="*/ 33 w 44"/>
                  <a:gd name="T1" fmla="*/ 0 h 29"/>
                  <a:gd name="T2" fmla="*/ 2 w 44"/>
                  <a:gd name="T3" fmla="*/ 12 h 29"/>
                  <a:gd name="T4" fmla="*/ 0 w 44"/>
                  <a:gd name="T5" fmla="*/ 12 h 29"/>
                  <a:gd name="T6" fmla="*/ 0 w 44"/>
                  <a:gd name="T7" fmla="*/ 16 h 29"/>
                  <a:gd name="T8" fmla="*/ 0 w 44"/>
                  <a:gd name="T9" fmla="*/ 18 h 29"/>
                  <a:gd name="T10" fmla="*/ 0 w 44"/>
                  <a:gd name="T11" fmla="*/ 23 h 29"/>
                  <a:gd name="T12" fmla="*/ 2 w 44"/>
                  <a:gd name="T13" fmla="*/ 25 h 29"/>
                  <a:gd name="T14" fmla="*/ 6 w 44"/>
                  <a:gd name="T15" fmla="*/ 27 h 29"/>
                  <a:gd name="T16" fmla="*/ 11 w 44"/>
                  <a:gd name="T17" fmla="*/ 29 h 29"/>
                  <a:gd name="T18" fmla="*/ 11 w 44"/>
                  <a:gd name="T19" fmla="*/ 29 h 29"/>
                  <a:gd name="T20" fmla="*/ 15 w 44"/>
                  <a:gd name="T21" fmla="*/ 29 h 29"/>
                  <a:gd name="T22" fmla="*/ 44 w 44"/>
                  <a:gd name="T23" fmla="*/ 18 h 29"/>
                  <a:gd name="T24" fmla="*/ 38 w 44"/>
                  <a:gd name="T25" fmla="*/ 16 h 29"/>
                  <a:gd name="T26" fmla="*/ 35 w 44"/>
                  <a:gd name="T27" fmla="*/ 12 h 29"/>
                  <a:gd name="T28" fmla="*/ 33 w 44"/>
                  <a:gd name="T2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" h="29">
                    <a:moveTo>
                      <a:pt x="33" y="0"/>
                    </a:moveTo>
                    <a:lnTo>
                      <a:pt x="2" y="12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6" y="27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5" y="29"/>
                    </a:lnTo>
                    <a:lnTo>
                      <a:pt x="44" y="18"/>
                    </a:lnTo>
                    <a:lnTo>
                      <a:pt x="38" y="16"/>
                    </a:lnTo>
                    <a:lnTo>
                      <a:pt x="35" y="12"/>
                    </a:lnTo>
                    <a:lnTo>
                      <a:pt x="33" y="0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33" name="Freeform 349"/>
              <p:cNvSpPr>
                <a:spLocks/>
              </p:cNvSpPr>
              <p:nvPr/>
            </p:nvSpPr>
            <p:spPr bwMode="auto">
              <a:xfrm>
                <a:off x="2176" y="2594"/>
                <a:ext cx="23" cy="27"/>
              </a:xfrm>
              <a:custGeom>
                <a:avLst/>
                <a:gdLst>
                  <a:gd name="T0" fmla="*/ 16 w 27"/>
                  <a:gd name="T1" fmla="*/ 4 h 31"/>
                  <a:gd name="T2" fmla="*/ 14 w 27"/>
                  <a:gd name="T3" fmla="*/ 4 h 31"/>
                  <a:gd name="T4" fmla="*/ 11 w 27"/>
                  <a:gd name="T5" fmla="*/ 2 h 31"/>
                  <a:gd name="T6" fmla="*/ 9 w 27"/>
                  <a:gd name="T7" fmla="*/ 0 h 31"/>
                  <a:gd name="T8" fmla="*/ 2 w 27"/>
                  <a:gd name="T9" fmla="*/ 0 h 31"/>
                  <a:gd name="T10" fmla="*/ 2 w 27"/>
                  <a:gd name="T11" fmla="*/ 4 h 31"/>
                  <a:gd name="T12" fmla="*/ 2 w 27"/>
                  <a:gd name="T13" fmla="*/ 4 h 31"/>
                  <a:gd name="T14" fmla="*/ 0 w 27"/>
                  <a:gd name="T15" fmla="*/ 9 h 31"/>
                  <a:gd name="T16" fmla="*/ 2 w 27"/>
                  <a:gd name="T17" fmla="*/ 11 h 31"/>
                  <a:gd name="T18" fmla="*/ 2 w 27"/>
                  <a:gd name="T19" fmla="*/ 16 h 31"/>
                  <a:gd name="T20" fmla="*/ 2 w 27"/>
                  <a:gd name="T21" fmla="*/ 18 h 31"/>
                  <a:gd name="T22" fmla="*/ 2 w 27"/>
                  <a:gd name="T23" fmla="*/ 20 h 31"/>
                  <a:gd name="T24" fmla="*/ 7 w 27"/>
                  <a:gd name="T25" fmla="*/ 22 h 31"/>
                  <a:gd name="T26" fmla="*/ 9 w 27"/>
                  <a:gd name="T27" fmla="*/ 27 h 31"/>
                  <a:gd name="T28" fmla="*/ 11 w 27"/>
                  <a:gd name="T29" fmla="*/ 27 h 31"/>
                  <a:gd name="T30" fmla="*/ 14 w 27"/>
                  <a:gd name="T31" fmla="*/ 31 h 31"/>
                  <a:gd name="T32" fmla="*/ 20 w 27"/>
                  <a:gd name="T33" fmla="*/ 31 h 31"/>
                  <a:gd name="T34" fmla="*/ 20 w 27"/>
                  <a:gd name="T35" fmla="*/ 31 h 31"/>
                  <a:gd name="T36" fmla="*/ 25 w 27"/>
                  <a:gd name="T37" fmla="*/ 29 h 31"/>
                  <a:gd name="T38" fmla="*/ 27 w 27"/>
                  <a:gd name="T39" fmla="*/ 27 h 31"/>
                  <a:gd name="T40" fmla="*/ 27 w 27"/>
                  <a:gd name="T41" fmla="*/ 22 h 31"/>
                  <a:gd name="T42" fmla="*/ 25 w 27"/>
                  <a:gd name="T43" fmla="*/ 20 h 31"/>
                  <a:gd name="T44" fmla="*/ 25 w 27"/>
                  <a:gd name="T45" fmla="*/ 16 h 31"/>
                  <a:gd name="T46" fmla="*/ 20 w 27"/>
                  <a:gd name="T47" fmla="*/ 9 h 31"/>
                  <a:gd name="T48" fmla="*/ 16 w 27"/>
                  <a:gd name="T49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7" h="31">
                    <a:moveTo>
                      <a:pt x="16" y="4"/>
                    </a:moveTo>
                    <a:lnTo>
                      <a:pt x="14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2" y="16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7" y="22"/>
                    </a:lnTo>
                    <a:lnTo>
                      <a:pt x="9" y="27"/>
                    </a:lnTo>
                    <a:lnTo>
                      <a:pt x="11" y="27"/>
                    </a:lnTo>
                    <a:lnTo>
                      <a:pt x="14" y="31"/>
                    </a:lnTo>
                    <a:lnTo>
                      <a:pt x="20" y="31"/>
                    </a:lnTo>
                    <a:lnTo>
                      <a:pt x="20" y="31"/>
                    </a:lnTo>
                    <a:lnTo>
                      <a:pt x="25" y="29"/>
                    </a:lnTo>
                    <a:lnTo>
                      <a:pt x="27" y="27"/>
                    </a:lnTo>
                    <a:lnTo>
                      <a:pt x="27" y="22"/>
                    </a:lnTo>
                    <a:lnTo>
                      <a:pt x="25" y="20"/>
                    </a:lnTo>
                    <a:lnTo>
                      <a:pt x="25" y="16"/>
                    </a:lnTo>
                    <a:lnTo>
                      <a:pt x="20" y="9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34" name="Freeform 350"/>
              <p:cNvSpPr>
                <a:spLocks/>
              </p:cNvSpPr>
              <p:nvPr/>
            </p:nvSpPr>
            <p:spPr bwMode="auto">
              <a:xfrm>
                <a:off x="2176" y="2594"/>
                <a:ext cx="23" cy="27"/>
              </a:xfrm>
              <a:custGeom>
                <a:avLst/>
                <a:gdLst>
                  <a:gd name="T0" fmla="*/ 16 w 27"/>
                  <a:gd name="T1" fmla="*/ 4 h 31"/>
                  <a:gd name="T2" fmla="*/ 14 w 27"/>
                  <a:gd name="T3" fmla="*/ 4 h 31"/>
                  <a:gd name="T4" fmla="*/ 11 w 27"/>
                  <a:gd name="T5" fmla="*/ 2 h 31"/>
                  <a:gd name="T6" fmla="*/ 9 w 27"/>
                  <a:gd name="T7" fmla="*/ 0 h 31"/>
                  <a:gd name="T8" fmla="*/ 2 w 27"/>
                  <a:gd name="T9" fmla="*/ 0 h 31"/>
                  <a:gd name="T10" fmla="*/ 2 w 27"/>
                  <a:gd name="T11" fmla="*/ 4 h 31"/>
                  <a:gd name="T12" fmla="*/ 2 w 27"/>
                  <a:gd name="T13" fmla="*/ 4 h 31"/>
                  <a:gd name="T14" fmla="*/ 0 w 27"/>
                  <a:gd name="T15" fmla="*/ 9 h 31"/>
                  <a:gd name="T16" fmla="*/ 2 w 27"/>
                  <a:gd name="T17" fmla="*/ 11 h 31"/>
                  <a:gd name="T18" fmla="*/ 2 w 27"/>
                  <a:gd name="T19" fmla="*/ 16 h 31"/>
                  <a:gd name="T20" fmla="*/ 2 w 27"/>
                  <a:gd name="T21" fmla="*/ 18 h 31"/>
                  <a:gd name="T22" fmla="*/ 2 w 27"/>
                  <a:gd name="T23" fmla="*/ 20 h 31"/>
                  <a:gd name="T24" fmla="*/ 7 w 27"/>
                  <a:gd name="T25" fmla="*/ 22 h 31"/>
                  <a:gd name="T26" fmla="*/ 9 w 27"/>
                  <a:gd name="T27" fmla="*/ 27 h 31"/>
                  <a:gd name="T28" fmla="*/ 11 w 27"/>
                  <a:gd name="T29" fmla="*/ 27 h 31"/>
                  <a:gd name="T30" fmla="*/ 14 w 27"/>
                  <a:gd name="T31" fmla="*/ 31 h 31"/>
                  <a:gd name="T32" fmla="*/ 20 w 27"/>
                  <a:gd name="T33" fmla="*/ 31 h 31"/>
                  <a:gd name="T34" fmla="*/ 20 w 27"/>
                  <a:gd name="T35" fmla="*/ 31 h 31"/>
                  <a:gd name="T36" fmla="*/ 25 w 27"/>
                  <a:gd name="T37" fmla="*/ 29 h 31"/>
                  <a:gd name="T38" fmla="*/ 27 w 27"/>
                  <a:gd name="T39" fmla="*/ 27 h 31"/>
                  <a:gd name="T40" fmla="*/ 27 w 27"/>
                  <a:gd name="T41" fmla="*/ 22 h 31"/>
                  <a:gd name="T42" fmla="*/ 25 w 27"/>
                  <a:gd name="T43" fmla="*/ 20 h 31"/>
                  <a:gd name="T44" fmla="*/ 25 w 27"/>
                  <a:gd name="T45" fmla="*/ 16 h 31"/>
                  <a:gd name="T46" fmla="*/ 20 w 27"/>
                  <a:gd name="T47" fmla="*/ 9 h 31"/>
                  <a:gd name="T48" fmla="*/ 16 w 27"/>
                  <a:gd name="T49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7" h="31">
                    <a:moveTo>
                      <a:pt x="16" y="4"/>
                    </a:moveTo>
                    <a:lnTo>
                      <a:pt x="14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2" y="16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7" y="22"/>
                    </a:lnTo>
                    <a:lnTo>
                      <a:pt x="9" y="27"/>
                    </a:lnTo>
                    <a:lnTo>
                      <a:pt x="11" y="27"/>
                    </a:lnTo>
                    <a:lnTo>
                      <a:pt x="14" y="31"/>
                    </a:lnTo>
                    <a:lnTo>
                      <a:pt x="20" y="31"/>
                    </a:lnTo>
                    <a:lnTo>
                      <a:pt x="20" y="31"/>
                    </a:lnTo>
                    <a:lnTo>
                      <a:pt x="25" y="29"/>
                    </a:lnTo>
                    <a:lnTo>
                      <a:pt x="27" y="27"/>
                    </a:lnTo>
                    <a:lnTo>
                      <a:pt x="27" y="22"/>
                    </a:lnTo>
                    <a:lnTo>
                      <a:pt x="25" y="20"/>
                    </a:lnTo>
                    <a:lnTo>
                      <a:pt x="25" y="16"/>
                    </a:lnTo>
                    <a:lnTo>
                      <a:pt x="20" y="9"/>
                    </a:lnTo>
                    <a:lnTo>
                      <a:pt x="16" y="4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35" name="Freeform 351"/>
              <p:cNvSpPr>
                <a:spLocks/>
              </p:cNvSpPr>
              <p:nvPr/>
            </p:nvSpPr>
            <p:spPr bwMode="auto">
              <a:xfrm>
                <a:off x="2184" y="2596"/>
                <a:ext cx="25" cy="24"/>
              </a:xfrm>
              <a:custGeom>
                <a:avLst/>
                <a:gdLst>
                  <a:gd name="T0" fmla="*/ 0 w 29"/>
                  <a:gd name="T1" fmla="*/ 5 h 27"/>
                  <a:gd name="T2" fmla="*/ 22 w 29"/>
                  <a:gd name="T3" fmla="*/ 0 h 27"/>
                  <a:gd name="T4" fmla="*/ 25 w 29"/>
                  <a:gd name="T5" fmla="*/ 0 h 27"/>
                  <a:gd name="T6" fmla="*/ 29 w 29"/>
                  <a:gd name="T7" fmla="*/ 0 h 27"/>
                  <a:gd name="T8" fmla="*/ 29 w 29"/>
                  <a:gd name="T9" fmla="*/ 2 h 27"/>
                  <a:gd name="T10" fmla="*/ 29 w 29"/>
                  <a:gd name="T11" fmla="*/ 5 h 27"/>
                  <a:gd name="T12" fmla="*/ 29 w 29"/>
                  <a:gd name="T13" fmla="*/ 9 h 27"/>
                  <a:gd name="T14" fmla="*/ 11 w 29"/>
                  <a:gd name="T15" fmla="*/ 27 h 27"/>
                  <a:gd name="T16" fmla="*/ 7 w 29"/>
                  <a:gd name="T17" fmla="*/ 27 h 27"/>
                  <a:gd name="T18" fmla="*/ 5 w 29"/>
                  <a:gd name="T19" fmla="*/ 27 h 27"/>
                  <a:gd name="T20" fmla="*/ 2 w 29"/>
                  <a:gd name="T21" fmla="*/ 22 h 27"/>
                  <a:gd name="T22" fmla="*/ 0 w 29"/>
                  <a:gd name="T23" fmla="*/ 20 h 27"/>
                  <a:gd name="T24" fmla="*/ 0 w 29"/>
                  <a:gd name="T25" fmla="*/ 16 h 27"/>
                  <a:gd name="T26" fmla="*/ 0 w 29"/>
                  <a:gd name="T27" fmla="*/ 14 h 27"/>
                  <a:gd name="T28" fmla="*/ 0 w 29"/>
                  <a:gd name="T29" fmla="*/ 9 h 27"/>
                  <a:gd name="T30" fmla="*/ 0 w 29"/>
                  <a:gd name="T31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" h="27">
                    <a:moveTo>
                      <a:pt x="0" y="5"/>
                    </a:moveTo>
                    <a:lnTo>
                      <a:pt x="22" y="0"/>
                    </a:lnTo>
                    <a:lnTo>
                      <a:pt x="25" y="0"/>
                    </a:lnTo>
                    <a:lnTo>
                      <a:pt x="29" y="0"/>
                    </a:lnTo>
                    <a:lnTo>
                      <a:pt x="29" y="2"/>
                    </a:lnTo>
                    <a:lnTo>
                      <a:pt x="29" y="5"/>
                    </a:lnTo>
                    <a:lnTo>
                      <a:pt x="29" y="9"/>
                    </a:lnTo>
                    <a:lnTo>
                      <a:pt x="11" y="27"/>
                    </a:lnTo>
                    <a:lnTo>
                      <a:pt x="7" y="27"/>
                    </a:lnTo>
                    <a:lnTo>
                      <a:pt x="5" y="27"/>
                    </a:lnTo>
                    <a:lnTo>
                      <a:pt x="2" y="22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9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36" name="Freeform 352"/>
              <p:cNvSpPr>
                <a:spLocks/>
              </p:cNvSpPr>
              <p:nvPr/>
            </p:nvSpPr>
            <p:spPr bwMode="auto">
              <a:xfrm>
                <a:off x="2184" y="2596"/>
                <a:ext cx="25" cy="24"/>
              </a:xfrm>
              <a:custGeom>
                <a:avLst/>
                <a:gdLst>
                  <a:gd name="T0" fmla="*/ 0 w 29"/>
                  <a:gd name="T1" fmla="*/ 5 h 27"/>
                  <a:gd name="T2" fmla="*/ 22 w 29"/>
                  <a:gd name="T3" fmla="*/ 0 h 27"/>
                  <a:gd name="T4" fmla="*/ 25 w 29"/>
                  <a:gd name="T5" fmla="*/ 0 h 27"/>
                  <a:gd name="T6" fmla="*/ 29 w 29"/>
                  <a:gd name="T7" fmla="*/ 0 h 27"/>
                  <a:gd name="T8" fmla="*/ 29 w 29"/>
                  <a:gd name="T9" fmla="*/ 2 h 27"/>
                  <a:gd name="T10" fmla="*/ 29 w 29"/>
                  <a:gd name="T11" fmla="*/ 5 h 27"/>
                  <a:gd name="T12" fmla="*/ 29 w 29"/>
                  <a:gd name="T13" fmla="*/ 9 h 27"/>
                  <a:gd name="T14" fmla="*/ 11 w 29"/>
                  <a:gd name="T15" fmla="*/ 27 h 27"/>
                  <a:gd name="T16" fmla="*/ 7 w 29"/>
                  <a:gd name="T17" fmla="*/ 27 h 27"/>
                  <a:gd name="T18" fmla="*/ 5 w 29"/>
                  <a:gd name="T19" fmla="*/ 27 h 27"/>
                  <a:gd name="T20" fmla="*/ 2 w 29"/>
                  <a:gd name="T21" fmla="*/ 22 h 27"/>
                  <a:gd name="T22" fmla="*/ 0 w 29"/>
                  <a:gd name="T23" fmla="*/ 20 h 27"/>
                  <a:gd name="T24" fmla="*/ 0 w 29"/>
                  <a:gd name="T25" fmla="*/ 16 h 27"/>
                  <a:gd name="T26" fmla="*/ 0 w 29"/>
                  <a:gd name="T27" fmla="*/ 14 h 27"/>
                  <a:gd name="T28" fmla="*/ 0 w 29"/>
                  <a:gd name="T29" fmla="*/ 9 h 27"/>
                  <a:gd name="T30" fmla="*/ 0 w 29"/>
                  <a:gd name="T31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" h="27">
                    <a:moveTo>
                      <a:pt x="0" y="5"/>
                    </a:moveTo>
                    <a:lnTo>
                      <a:pt x="22" y="0"/>
                    </a:lnTo>
                    <a:lnTo>
                      <a:pt x="25" y="0"/>
                    </a:lnTo>
                    <a:lnTo>
                      <a:pt x="29" y="0"/>
                    </a:lnTo>
                    <a:lnTo>
                      <a:pt x="29" y="2"/>
                    </a:lnTo>
                    <a:lnTo>
                      <a:pt x="29" y="5"/>
                    </a:lnTo>
                    <a:lnTo>
                      <a:pt x="29" y="9"/>
                    </a:lnTo>
                    <a:lnTo>
                      <a:pt x="11" y="27"/>
                    </a:lnTo>
                    <a:lnTo>
                      <a:pt x="7" y="27"/>
                    </a:lnTo>
                    <a:lnTo>
                      <a:pt x="5" y="27"/>
                    </a:lnTo>
                    <a:lnTo>
                      <a:pt x="2" y="22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5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37" name="Freeform 353"/>
              <p:cNvSpPr>
                <a:spLocks/>
              </p:cNvSpPr>
              <p:nvPr/>
            </p:nvSpPr>
            <p:spPr bwMode="auto">
              <a:xfrm>
                <a:off x="2165" y="2603"/>
                <a:ext cx="22" cy="24"/>
              </a:xfrm>
              <a:custGeom>
                <a:avLst/>
                <a:gdLst>
                  <a:gd name="T0" fmla="*/ 2 w 27"/>
                  <a:gd name="T1" fmla="*/ 0 h 29"/>
                  <a:gd name="T2" fmla="*/ 0 w 27"/>
                  <a:gd name="T3" fmla="*/ 5 h 29"/>
                  <a:gd name="T4" fmla="*/ 0 w 27"/>
                  <a:gd name="T5" fmla="*/ 11 h 29"/>
                  <a:gd name="T6" fmla="*/ 2 w 27"/>
                  <a:gd name="T7" fmla="*/ 16 h 29"/>
                  <a:gd name="T8" fmla="*/ 4 w 27"/>
                  <a:gd name="T9" fmla="*/ 20 h 29"/>
                  <a:gd name="T10" fmla="*/ 9 w 27"/>
                  <a:gd name="T11" fmla="*/ 22 h 29"/>
                  <a:gd name="T12" fmla="*/ 13 w 27"/>
                  <a:gd name="T13" fmla="*/ 27 h 29"/>
                  <a:gd name="T14" fmla="*/ 18 w 27"/>
                  <a:gd name="T15" fmla="*/ 27 h 29"/>
                  <a:gd name="T16" fmla="*/ 22 w 27"/>
                  <a:gd name="T17" fmla="*/ 27 h 29"/>
                  <a:gd name="T18" fmla="*/ 27 w 27"/>
                  <a:gd name="T1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9">
                    <a:moveTo>
                      <a:pt x="2" y="0"/>
                    </a:moveTo>
                    <a:lnTo>
                      <a:pt x="0" y="5"/>
                    </a:lnTo>
                    <a:lnTo>
                      <a:pt x="0" y="11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9" y="22"/>
                    </a:lnTo>
                    <a:lnTo>
                      <a:pt x="13" y="27"/>
                    </a:lnTo>
                    <a:lnTo>
                      <a:pt x="18" y="27"/>
                    </a:lnTo>
                    <a:lnTo>
                      <a:pt x="22" y="27"/>
                    </a:lnTo>
                    <a:lnTo>
                      <a:pt x="27" y="29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638" name="Freeform 354"/>
              <p:cNvSpPr>
                <a:spLocks/>
              </p:cNvSpPr>
              <p:nvPr/>
            </p:nvSpPr>
            <p:spPr bwMode="auto">
              <a:xfrm>
                <a:off x="2170" y="2601"/>
                <a:ext cx="23" cy="24"/>
              </a:xfrm>
              <a:custGeom>
                <a:avLst/>
                <a:gdLst>
                  <a:gd name="T0" fmla="*/ 2 w 26"/>
                  <a:gd name="T1" fmla="*/ 0 h 27"/>
                  <a:gd name="T2" fmla="*/ 0 w 26"/>
                  <a:gd name="T3" fmla="*/ 7 h 27"/>
                  <a:gd name="T4" fmla="*/ 0 w 26"/>
                  <a:gd name="T5" fmla="*/ 9 h 27"/>
                  <a:gd name="T6" fmla="*/ 2 w 26"/>
                  <a:gd name="T7" fmla="*/ 13 h 27"/>
                  <a:gd name="T8" fmla="*/ 2 w 26"/>
                  <a:gd name="T9" fmla="*/ 18 h 27"/>
                  <a:gd name="T10" fmla="*/ 11 w 26"/>
                  <a:gd name="T11" fmla="*/ 22 h 27"/>
                  <a:gd name="T12" fmla="*/ 15 w 26"/>
                  <a:gd name="T13" fmla="*/ 24 h 27"/>
                  <a:gd name="T14" fmla="*/ 20 w 26"/>
                  <a:gd name="T15" fmla="*/ 27 h 27"/>
                  <a:gd name="T16" fmla="*/ 24 w 26"/>
                  <a:gd name="T17" fmla="*/ 27 h 27"/>
                  <a:gd name="T18" fmla="*/ 26 w 26"/>
                  <a:gd name="T1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7">
                    <a:moveTo>
                      <a:pt x="2" y="0"/>
                    </a:moveTo>
                    <a:lnTo>
                      <a:pt x="0" y="7"/>
                    </a:lnTo>
                    <a:lnTo>
                      <a:pt x="0" y="9"/>
                    </a:lnTo>
                    <a:lnTo>
                      <a:pt x="2" y="13"/>
                    </a:lnTo>
                    <a:lnTo>
                      <a:pt x="2" y="18"/>
                    </a:lnTo>
                    <a:lnTo>
                      <a:pt x="11" y="22"/>
                    </a:lnTo>
                    <a:lnTo>
                      <a:pt x="15" y="24"/>
                    </a:lnTo>
                    <a:lnTo>
                      <a:pt x="20" y="27"/>
                    </a:lnTo>
                    <a:lnTo>
                      <a:pt x="24" y="27"/>
                    </a:lnTo>
                    <a:lnTo>
                      <a:pt x="26" y="27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</p:grpSp>
        <p:grpSp>
          <p:nvGrpSpPr>
            <p:cNvPr id="153" name="Group 1100"/>
            <p:cNvGrpSpPr>
              <a:grpSpLocks/>
            </p:cNvGrpSpPr>
            <p:nvPr/>
          </p:nvGrpSpPr>
          <p:grpSpPr bwMode="auto">
            <a:xfrm flipH="1">
              <a:off x="4240034" y="3383145"/>
              <a:ext cx="373248" cy="426782"/>
              <a:chOff x="3032" y="2409"/>
              <a:chExt cx="251" cy="300"/>
            </a:xfrm>
          </p:grpSpPr>
          <p:sp>
            <p:nvSpPr>
              <p:cNvPr id="487" name="Rectangle 355"/>
              <p:cNvSpPr>
                <a:spLocks noChangeArrowheads="1"/>
              </p:cNvSpPr>
              <p:nvPr/>
            </p:nvSpPr>
            <p:spPr bwMode="auto">
              <a:xfrm>
                <a:off x="3169" y="2583"/>
                <a:ext cx="24" cy="42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488" name="Rectangle 356"/>
              <p:cNvSpPr>
                <a:spLocks noChangeArrowheads="1"/>
              </p:cNvSpPr>
              <p:nvPr/>
            </p:nvSpPr>
            <p:spPr bwMode="auto">
              <a:xfrm>
                <a:off x="3173" y="2586"/>
                <a:ext cx="17" cy="28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489" name="Line 357"/>
              <p:cNvSpPr>
                <a:spLocks noChangeShapeType="1"/>
              </p:cNvSpPr>
              <p:nvPr/>
            </p:nvSpPr>
            <p:spPr bwMode="auto">
              <a:xfrm>
                <a:off x="3190" y="2579"/>
                <a:ext cx="0" cy="36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490" name="Rectangle 358"/>
              <p:cNvSpPr>
                <a:spLocks noChangeArrowheads="1"/>
              </p:cNvSpPr>
              <p:nvPr/>
            </p:nvSpPr>
            <p:spPr bwMode="auto">
              <a:xfrm>
                <a:off x="3204" y="2558"/>
                <a:ext cx="29" cy="50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491" name="Rectangle 359"/>
              <p:cNvSpPr>
                <a:spLocks noChangeArrowheads="1"/>
              </p:cNvSpPr>
              <p:nvPr/>
            </p:nvSpPr>
            <p:spPr bwMode="auto">
              <a:xfrm>
                <a:off x="3208" y="2562"/>
                <a:ext cx="21" cy="49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492" name="Freeform 360"/>
              <p:cNvSpPr>
                <a:spLocks/>
              </p:cNvSpPr>
              <p:nvPr/>
            </p:nvSpPr>
            <p:spPr bwMode="auto">
              <a:xfrm>
                <a:off x="3105" y="2573"/>
                <a:ext cx="26" cy="23"/>
              </a:xfrm>
              <a:custGeom>
                <a:avLst/>
                <a:gdLst>
                  <a:gd name="T0" fmla="*/ 29 w 29"/>
                  <a:gd name="T1" fmla="*/ 0 h 26"/>
                  <a:gd name="T2" fmla="*/ 29 w 29"/>
                  <a:gd name="T3" fmla="*/ 26 h 26"/>
                  <a:gd name="T4" fmla="*/ 0 w 29"/>
                  <a:gd name="T5" fmla="*/ 26 h 26"/>
                  <a:gd name="T6" fmla="*/ 0 w 29"/>
                  <a:gd name="T7" fmla="*/ 4 h 26"/>
                  <a:gd name="T8" fmla="*/ 29 w 29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6">
                    <a:moveTo>
                      <a:pt x="29" y="0"/>
                    </a:moveTo>
                    <a:lnTo>
                      <a:pt x="29" y="26"/>
                    </a:lnTo>
                    <a:lnTo>
                      <a:pt x="0" y="26"/>
                    </a:lnTo>
                    <a:lnTo>
                      <a:pt x="0" y="4"/>
                    </a:lnTo>
                    <a:lnTo>
                      <a:pt x="29" y="0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493" name="Freeform 361"/>
              <p:cNvSpPr>
                <a:spLocks/>
              </p:cNvSpPr>
              <p:nvPr/>
            </p:nvSpPr>
            <p:spPr bwMode="auto">
              <a:xfrm>
                <a:off x="3142" y="2551"/>
                <a:ext cx="24" cy="24"/>
              </a:xfrm>
              <a:custGeom>
                <a:avLst/>
                <a:gdLst>
                  <a:gd name="T0" fmla="*/ 11 w 27"/>
                  <a:gd name="T1" fmla="*/ 0 h 27"/>
                  <a:gd name="T2" fmla="*/ 27 w 27"/>
                  <a:gd name="T3" fmla="*/ 27 h 27"/>
                  <a:gd name="T4" fmla="*/ 7 w 27"/>
                  <a:gd name="T5" fmla="*/ 25 h 27"/>
                  <a:gd name="T6" fmla="*/ 0 w 27"/>
                  <a:gd name="T7" fmla="*/ 9 h 27"/>
                  <a:gd name="T8" fmla="*/ 11 w 2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1" y="0"/>
                    </a:moveTo>
                    <a:lnTo>
                      <a:pt x="27" y="27"/>
                    </a:lnTo>
                    <a:lnTo>
                      <a:pt x="7" y="25"/>
                    </a:lnTo>
                    <a:lnTo>
                      <a:pt x="0" y="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494" name="Freeform 362"/>
              <p:cNvSpPr>
                <a:spLocks/>
              </p:cNvSpPr>
              <p:nvPr/>
            </p:nvSpPr>
            <p:spPr bwMode="auto">
              <a:xfrm>
                <a:off x="3142" y="2551"/>
                <a:ext cx="24" cy="24"/>
              </a:xfrm>
              <a:custGeom>
                <a:avLst/>
                <a:gdLst>
                  <a:gd name="T0" fmla="*/ 11 w 27"/>
                  <a:gd name="T1" fmla="*/ 0 h 27"/>
                  <a:gd name="T2" fmla="*/ 27 w 27"/>
                  <a:gd name="T3" fmla="*/ 27 h 27"/>
                  <a:gd name="T4" fmla="*/ 7 w 27"/>
                  <a:gd name="T5" fmla="*/ 25 h 27"/>
                  <a:gd name="T6" fmla="*/ 0 w 27"/>
                  <a:gd name="T7" fmla="*/ 9 h 27"/>
                  <a:gd name="T8" fmla="*/ 11 w 2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1" y="0"/>
                    </a:moveTo>
                    <a:lnTo>
                      <a:pt x="27" y="27"/>
                    </a:lnTo>
                    <a:lnTo>
                      <a:pt x="7" y="25"/>
                    </a:lnTo>
                    <a:lnTo>
                      <a:pt x="0" y="9"/>
                    </a:lnTo>
                    <a:lnTo>
                      <a:pt x="11" y="0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495" name="Rectangle 363"/>
              <p:cNvSpPr>
                <a:spLocks noChangeArrowheads="1"/>
              </p:cNvSpPr>
              <p:nvPr/>
            </p:nvSpPr>
            <p:spPr bwMode="auto">
              <a:xfrm>
                <a:off x="3133" y="2621"/>
                <a:ext cx="54" cy="23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496" name="Rectangle 364"/>
              <p:cNvSpPr>
                <a:spLocks noChangeArrowheads="1"/>
              </p:cNvSpPr>
              <p:nvPr/>
            </p:nvSpPr>
            <p:spPr bwMode="auto">
              <a:xfrm>
                <a:off x="3135" y="2624"/>
                <a:ext cx="48" cy="17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497" name="Freeform 365"/>
              <p:cNvSpPr>
                <a:spLocks/>
              </p:cNvSpPr>
              <p:nvPr/>
            </p:nvSpPr>
            <p:spPr bwMode="auto">
              <a:xfrm>
                <a:off x="3209" y="2480"/>
                <a:ext cx="24" cy="24"/>
              </a:xfrm>
              <a:custGeom>
                <a:avLst/>
                <a:gdLst>
                  <a:gd name="T0" fmla="*/ 0 w 27"/>
                  <a:gd name="T1" fmla="*/ 0 h 27"/>
                  <a:gd name="T2" fmla="*/ 27 w 27"/>
                  <a:gd name="T3" fmla="*/ 18 h 27"/>
                  <a:gd name="T4" fmla="*/ 27 w 27"/>
                  <a:gd name="T5" fmla="*/ 27 h 27"/>
                  <a:gd name="T6" fmla="*/ 0 w 27"/>
                  <a:gd name="T7" fmla="*/ 9 h 27"/>
                  <a:gd name="T8" fmla="*/ 0 w 2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0" y="0"/>
                    </a:moveTo>
                    <a:lnTo>
                      <a:pt x="27" y="18"/>
                    </a:lnTo>
                    <a:lnTo>
                      <a:pt x="27" y="27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498" name="Freeform 366"/>
              <p:cNvSpPr>
                <a:spLocks/>
              </p:cNvSpPr>
              <p:nvPr/>
            </p:nvSpPr>
            <p:spPr bwMode="auto">
              <a:xfrm>
                <a:off x="3209" y="2480"/>
                <a:ext cx="24" cy="24"/>
              </a:xfrm>
              <a:custGeom>
                <a:avLst/>
                <a:gdLst>
                  <a:gd name="T0" fmla="*/ 0 w 27"/>
                  <a:gd name="T1" fmla="*/ 0 h 27"/>
                  <a:gd name="T2" fmla="*/ 27 w 27"/>
                  <a:gd name="T3" fmla="*/ 18 h 27"/>
                  <a:gd name="T4" fmla="*/ 27 w 27"/>
                  <a:gd name="T5" fmla="*/ 27 h 27"/>
                  <a:gd name="T6" fmla="*/ 0 w 27"/>
                  <a:gd name="T7" fmla="*/ 9 h 27"/>
                  <a:gd name="T8" fmla="*/ 0 w 2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0" y="0"/>
                    </a:moveTo>
                    <a:lnTo>
                      <a:pt x="27" y="18"/>
                    </a:lnTo>
                    <a:lnTo>
                      <a:pt x="27" y="27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499" name="Freeform 367"/>
              <p:cNvSpPr>
                <a:spLocks/>
              </p:cNvSpPr>
              <p:nvPr/>
            </p:nvSpPr>
            <p:spPr bwMode="auto">
              <a:xfrm>
                <a:off x="3199" y="2420"/>
                <a:ext cx="36" cy="188"/>
              </a:xfrm>
              <a:custGeom>
                <a:avLst/>
                <a:gdLst>
                  <a:gd name="T0" fmla="*/ 0 w 42"/>
                  <a:gd name="T1" fmla="*/ 0 h 222"/>
                  <a:gd name="T2" fmla="*/ 42 w 42"/>
                  <a:gd name="T3" fmla="*/ 13 h 222"/>
                  <a:gd name="T4" fmla="*/ 42 w 42"/>
                  <a:gd name="T5" fmla="*/ 222 h 222"/>
                  <a:gd name="T6" fmla="*/ 35 w 42"/>
                  <a:gd name="T7" fmla="*/ 222 h 222"/>
                  <a:gd name="T8" fmla="*/ 35 w 42"/>
                  <a:gd name="T9" fmla="*/ 33 h 222"/>
                  <a:gd name="T10" fmla="*/ 0 w 42"/>
                  <a:gd name="T11" fmla="*/ 22 h 222"/>
                  <a:gd name="T12" fmla="*/ 0 w 42"/>
                  <a:gd name="T1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222">
                    <a:moveTo>
                      <a:pt x="0" y="0"/>
                    </a:moveTo>
                    <a:lnTo>
                      <a:pt x="42" y="13"/>
                    </a:lnTo>
                    <a:lnTo>
                      <a:pt x="42" y="222"/>
                    </a:lnTo>
                    <a:lnTo>
                      <a:pt x="35" y="222"/>
                    </a:lnTo>
                    <a:lnTo>
                      <a:pt x="35" y="33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00" name="Freeform 368"/>
              <p:cNvSpPr>
                <a:spLocks/>
              </p:cNvSpPr>
              <p:nvPr/>
            </p:nvSpPr>
            <p:spPr bwMode="auto">
              <a:xfrm>
                <a:off x="3199" y="2420"/>
                <a:ext cx="36" cy="188"/>
              </a:xfrm>
              <a:custGeom>
                <a:avLst/>
                <a:gdLst>
                  <a:gd name="T0" fmla="*/ 0 w 42"/>
                  <a:gd name="T1" fmla="*/ 0 h 222"/>
                  <a:gd name="T2" fmla="*/ 42 w 42"/>
                  <a:gd name="T3" fmla="*/ 13 h 222"/>
                  <a:gd name="T4" fmla="*/ 42 w 42"/>
                  <a:gd name="T5" fmla="*/ 222 h 222"/>
                  <a:gd name="T6" fmla="*/ 35 w 42"/>
                  <a:gd name="T7" fmla="*/ 222 h 222"/>
                  <a:gd name="T8" fmla="*/ 35 w 42"/>
                  <a:gd name="T9" fmla="*/ 33 h 222"/>
                  <a:gd name="T10" fmla="*/ 0 w 42"/>
                  <a:gd name="T11" fmla="*/ 22 h 222"/>
                  <a:gd name="T12" fmla="*/ 0 w 42"/>
                  <a:gd name="T1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222">
                    <a:moveTo>
                      <a:pt x="0" y="0"/>
                    </a:moveTo>
                    <a:lnTo>
                      <a:pt x="42" y="13"/>
                    </a:lnTo>
                    <a:lnTo>
                      <a:pt x="42" y="222"/>
                    </a:lnTo>
                    <a:lnTo>
                      <a:pt x="35" y="222"/>
                    </a:lnTo>
                    <a:lnTo>
                      <a:pt x="35" y="33"/>
                    </a:lnTo>
                    <a:lnTo>
                      <a:pt x="0" y="22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01" name="Freeform 369"/>
              <p:cNvSpPr>
                <a:spLocks/>
              </p:cNvSpPr>
              <p:nvPr/>
            </p:nvSpPr>
            <p:spPr bwMode="auto">
              <a:xfrm>
                <a:off x="3032" y="2618"/>
                <a:ext cx="205" cy="43"/>
              </a:xfrm>
              <a:custGeom>
                <a:avLst/>
                <a:gdLst>
                  <a:gd name="T0" fmla="*/ 234 w 234"/>
                  <a:gd name="T1" fmla="*/ 49 h 49"/>
                  <a:gd name="T2" fmla="*/ 234 w 234"/>
                  <a:gd name="T3" fmla="*/ 0 h 49"/>
                  <a:gd name="T4" fmla="*/ 181 w 234"/>
                  <a:gd name="T5" fmla="*/ 0 h 49"/>
                  <a:gd name="T6" fmla="*/ 172 w 234"/>
                  <a:gd name="T7" fmla="*/ 6 h 49"/>
                  <a:gd name="T8" fmla="*/ 141 w 234"/>
                  <a:gd name="T9" fmla="*/ 6 h 49"/>
                  <a:gd name="T10" fmla="*/ 132 w 234"/>
                  <a:gd name="T11" fmla="*/ 15 h 49"/>
                  <a:gd name="T12" fmla="*/ 29 w 234"/>
                  <a:gd name="T13" fmla="*/ 15 h 49"/>
                  <a:gd name="T14" fmla="*/ 29 w 234"/>
                  <a:gd name="T15" fmla="*/ 31 h 49"/>
                  <a:gd name="T16" fmla="*/ 0 w 234"/>
                  <a:gd name="T17" fmla="*/ 31 h 49"/>
                  <a:gd name="T18" fmla="*/ 0 w 234"/>
                  <a:gd name="T19" fmla="*/ 49 h 49"/>
                  <a:gd name="T20" fmla="*/ 234 w 234"/>
                  <a:gd name="T2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4" h="49">
                    <a:moveTo>
                      <a:pt x="234" y="49"/>
                    </a:moveTo>
                    <a:lnTo>
                      <a:pt x="234" y="0"/>
                    </a:lnTo>
                    <a:lnTo>
                      <a:pt x="181" y="0"/>
                    </a:lnTo>
                    <a:lnTo>
                      <a:pt x="172" y="6"/>
                    </a:lnTo>
                    <a:lnTo>
                      <a:pt x="141" y="6"/>
                    </a:lnTo>
                    <a:lnTo>
                      <a:pt x="132" y="15"/>
                    </a:lnTo>
                    <a:lnTo>
                      <a:pt x="29" y="15"/>
                    </a:lnTo>
                    <a:lnTo>
                      <a:pt x="29" y="31"/>
                    </a:lnTo>
                    <a:lnTo>
                      <a:pt x="0" y="31"/>
                    </a:lnTo>
                    <a:lnTo>
                      <a:pt x="0" y="49"/>
                    </a:lnTo>
                    <a:lnTo>
                      <a:pt x="234" y="49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02" name="Freeform 370"/>
              <p:cNvSpPr>
                <a:spLocks/>
              </p:cNvSpPr>
              <p:nvPr/>
            </p:nvSpPr>
            <p:spPr bwMode="auto">
              <a:xfrm>
                <a:off x="3032" y="2618"/>
                <a:ext cx="205" cy="43"/>
              </a:xfrm>
              <a:custGeom>
                <a:avLst/>
                <a:gdLst>
                  <a:gd name="T0" fmla="*/ 234 w 234"/>
                  <a:gd name="T1" fmla="*/ 49 h 49"/>
                  <a:gd name="T2" fmla="*/ 234 w 234"/>
                  <a:gd name="T3" fmla="*/ 0 h 49"/>
                  <a:gd name="T4" fmla="*/ 181 w 234"/>
                  <a:gd name="T5" fmla="*/ 0 h 49"/>
                  <a:gd name="T6" fmla="*/ 172 w 234"/>
                  <a:gd name="T7" fmla="*/ 6 h 49"/>
                  <a:gd name="T8" fmla="*/ 141 w 234"/>
                  <a:gd name="T9" fmla="*/ 6 h 49"/>
                  <a:gd name="T10" fmla="*/ 132 w 234"/>
                  <a:gd name="T11" fmla="*/ 15 h 49"/>
                  <a:gd name="T12" fmla="*/ 29 w 234"/>
                  <a:gd name="T13" fmla="*/ 15 h 49"/>
                  <a:gd name="T14" fmla="*/ 29 w 234"/>
                  <a:gd name="T15" fmla="*/ 31 h 49"/>
                  <a:gd name="T16" fmla="*/ 0 w 234"/>
                  <a:gd name="T17" fmla="*/ 31 h 49"/>
                  <a:gd name="T18" fmla="*/ 0 w 234"/>
                  <a:gd name="T19" fmla="*/ 49 h 49"/>
                  <a:gd name="T20" fmla="*/ 234 w 234"/>
                  <a:gd name="T2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4" h="49">
                    <a:moveTo>
                      <a:pt x="234" y="49"/>
                    </a:moveTo>
                    <a:lnTo>
                      <a:pt x="234" y="0"/>
                    </a:lnTo>
                    <a:lnTo>
                      <a:pt x="181" y="0"/>
                    </a:lnTo>
                    <a:lnTo>
                      <a:pt x="172" y="6"/>
                    </a:lnTo>
                    <a:lnTo>
                      <a:pt x="141" y="6"/>
                    </a:lnTo>
                    <a:lnTo>
                      <a:pt x="132" y="15"/>
                    </a:lnTo>
                    <a:lnTo>
                      <a:pt x="29" y="15"/>
                    </a:lnTo>
                    <a:lnTo>
                      <a:pt x="29" y="31"/>
                    </a:lnTo>
                    <a:lnTo>
                      <a:pt x="0" y="31"/>
                    </a:lnTo>
                    <a:lnTo>
                      <a:pt x="0" y="49"/>
                    </a:lnTo>
                    <a:lnTo>
                      <a:pt x="234" y="49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03" name="Rectangle 371"/>
              <p:cNvSpPr>
                <a:spLocks noChangeArrowheads="1"/>
              </p:cNvSpPr>
              <p:nvPr/>
            </p:nvSpPr>
            <p:spPr bwMode="auto">
              <a:xfrm>
                <a:off x="3085" y="2643"/>
                <a:ext cx="155" cy="22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04" name="Rectangle 372"/>
              <p:cNvSpPr>
                <a:spLocks noChangeArrowheads="1"/>
              </p:cNvSpPr>
              <p:nvPr/>
            </p:nvSpPr>
            <p:spPr bwMode="auto">
              <a:xfrm>
                <a:off x="3089" y="2646"/>
                <a:ext cx="147" cy="16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05" name="Line 373"/>
              <p:cNvSpPr>
                <a:spLocks noChangeShapeType="1"/>
              </p:cNvSpPr>
              <p:nvPr/>
            </p:nvSpPr>
            <p:spPr bwMode="auto">
              <a:xfrm>
                <a:off x="3246" y="2557"/>
                <a:ext cx="0" cy="2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06" name="Freeform 374"/>
              <p:cNvSpPr>
                <a:spLocks/>
              </p:cNvSpPr>
              <p:nvPr/>
            </p:nvSpPr>
            <p:spPr bwMode="auto">
              <a:xfrm>
                <a:off x="3226" y="2579"/>
                <a:ext cx="21" cy="26"/>
              </a:xfrm>
              <a:custGeom>
                <a:avLst/>
                <a:gdLst>
                  <a:gd name="T0" fmla="*/ 24 w 24"/>
                  <a:gd name="T1" fmla="*/ 29 h 29"/>
                  <a:gd name="T2" fmla="*/ 24 w 24"/>
                  <a:gd name="T3" fmla="*/ 0 h 29"/>
                  <a:gd name="T4" fmla="*/ 0 w 24"/>
                  <a:gd name="T5" fmla="*/ 0 h 29"/>
                  <a:gd name="T6" fmla="*/ 0 w 24"/>
                  <a:gd name="T7" fmla="*/ 12 h 29"/>
                  <a:gd name="T8" fmla="*/ 18 w 24"/>
                  <a:gd name="T9" fmla="*/ 12 h 29"/>
                  <a:gd name="T10" fmla="*/ 18 w 24"/>
                  <a:gd name="T11" fmla="*/ 29 h 29"/>
                  <a:gd name="T12" fmla="*/ 24 w 24"/>
                  <a:gd name="T1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29">
                    <a:moveTo>
                      <a:pt x="24" y="29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8" y="12"/>
                    </a:lnTo>
                    <a:lnTo>
                      <a:pt x="18" y="29"/>
                    </a:lnTo>
                    <a:lnTo>
                      <a:pt x="24" y="29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07" name="Freeform 375"/>
              <p:cNvSpPr>
                <a:spLocks/>
              </p:cNvSpPr>
              <p:nvPr/>
            </p:nvSpPr>
            <p:spPr bwMode="auto">
              <a:xfrm>
                <a:off x="3226" y="2579"/>
                <a:ext cx="21" cy="26"/>
              </a:xfrm>
              <a:custGeom>
                <a:avLst/>
                <a:gdLst>
                  <a:gd name="T0" fmla="*/ 24 w 24"/>
                  <a:gd name="T1" fmla="*/ 29 h 29"/>
                  <a:gd name="T2" fmla="*/ 24 w 24"/>
                  <a:gd name="T3" fmla="*/ 0 h 29"/>
                  <a:gd name="T4" fmla="*/ 0 w 24"/>
                  <a:gd name="T5" fmla="*/ 0 h 29"/>
                  <a:gd name="T6" fmla="*/ 0 w 24"/>
                  <a:gd name="T7" fmla="*/ 12 h 29"/>
                  <a:gd name="T8" fmla="*/ 18 w 24"/>
                  <a:gd name="T9" fmla="*/ 12 h 29"/>
                  <a:gd name="T10" fmla="*/ 18 w 24"/>
                  <a:gd name="T11" fmla="*/ 29 h 29"/>
                  <a:gd name="T12" fmla="*/ 24 w 24"/>
                  <a:gd name="T1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29">
                    <a:moveTo>
                      <a:pt x="24" y="29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8" y="12"/>
                    </a:lnTo>
                    <a:lnTo>
                      <a:pt x="18" y="29"/>
                    </a:lnTo>
                    <a:lnTo>
                      <a:pt x="24" y="29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08" name="Freeform 376"/>
              <p:cNvSpPr>
                <a:spLocks/>
              </p:cNvSpPr>
              <p:nvPr/>
            </p:nvSpPr>
            <p:spPr bwMode="auto">
              <a:xfrm>
                <a:off x="3131" y="2575"/>
                <a:ext cx="46" cy="50"/>
              </a:xfrm>
              <a:custGeom>
                <a:avLst/>
                <a:gdLst>
                  <a:gd name="T0" fmla="*/ 53 w 53"/>
                  <a:gd name="T1" fmla="*/ 0 h 58"/>
                  <a:gd name="T2" fmla="*/ 0 w 53"/>
                  <a:gd name="T3" fmla="*/ 58 h 58"/>
                  <a:gd name="T4" fmla="*/ 9 w 53"/>
                  <a:gd name="T5" fmla="*/ 55 h 58"/>
                  <a:gd name="T6" fmla="*/ 53 w 53"/>
                  <a:gd name="T7" fmla="*/ 6 h 58"/>
                  <a:gd name="T8" fmla="*/ 53 w 53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58">
                    <a:moveTo>
                      <a:pt x="53" y="0"/>
                    </a:moveTo>
                    <a:lnTo>
                      <a:pt x="0" y="58"/>
                    </a:lnTo>
                    <a:lnTo>
                      <a:pt x="9" y="55"/>
                    </a:lnTo>
                    <a:lnTo>
                      <a:pt x="53" y="6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09" name="Freeform 377"/>
              <p:cNvSpPr>
                <a:spLocks/>
              </p:cNvSpPr>
              <p:nvPr/>
            </p:nvSpPr>
            <p:spPr bwMode="auto">
              <a:xfrm>
                <a:off x="3131" y="2575"/>
                <a:ext cx="46" cy="50"/>
              </a:xfrm>
              <a:custGeom>
                <a:avLst/>
                <a:gdLst>
                  <a:gd name="T0" fmla="*/ 53 w 53"/>
                  <a:gd name="T1" fmla="*/ 0 h 58"/>
                  <a:gd name="T2" fmla="*/ 0 w 53"/>
                  <a:gd name="T3" fmla="*/ 58 h 58"/>
                  <a:gd name="T4" fmla="*/ 9 w 53"/>
                  <a:gd name="T5" fmla="*/ 55 h 58"/>
                  <a:gd name="T6" fmla="*/ 53 w 53"/>
                  <a:gd name="T7" fmla="*/ 6 h 58"/>
                  <a:gd name="T8" fmla="*/ 53 w 53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58">
                    <a:moveTo>
                      <a:pt x="53" y="0"/>
                    </a:moveTo>
                    <a:lnTo>
                      <a:pt x="0" y="58"/>
                    </a:lnTo>
                    <a:lnTo>
                      <a:pt x="9" y="55"/>
                    </a:lnTo>
                    <a:lnTo>
                      <a:pt x="53" y="6"/>
                    </a:lnTo>
                    <a:lnTo>
                      <a:pt x="53" y="0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10" name="Freeform 378"/>
              <p:cNvSpPr>
                <a:spLocks/>
              </p:cNvSpPr>
              <p:nvPr/>
            </p:nvSpPr>
            <p:spPr bwMode="auto">
              <a:xfrm>
                <a:off x="3237" y="2601"/>
                <a:ext cx="39" cy="50"/>
              </a:xfrm>
              <a:custGeom>
                <a:avLst/>
                <a:gdLst>
                  <a:gd name="T0" fmla="*/ 9 w 43"/>
                  <a:gd name="T1" fmla="*/ 0 h 64"/>
                  <a:gd name="T2" fmla="*/ 43 w 43"/>
                  <a:gd name="T3" fmla="*/ 24 h 64"/>
                  <a:gd name="T4" fmla="*/ 43 w 43"/>
                  <a:gd name="T5" fmla="*/ 64 h 64"/>
                  <a:gd name="T6" fmla="*/ 0 w 43"/>
                  <a:gd name="T7" fmla="*/ 64 h 64"/>
                  <a:gd name="T8" fmla="*/ 0 w 43"/>
                  <a:gd name="T9" fmla="*/ 15 h 64"/>
                  <a:gd name="T10" fmla="*/ 9 w 43"/>
                  <a:gd name="T1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64">
                    <a:moveTo>
                      <a:pt x="9" y="0"/>
                    </a:moveTo>
                    <a:lnTo>
                      <a:pt x="43" y="24"/>
                    </a:lnTo>
                    <a:lnTo>
                      <a:pt x="43" y="64"/>
                    </a:lnTo>
                    <a:lnTo>
                      <a:pt x="0" y="64"/>
                    </a:lnTo>
                    <a:lnTo>
                      <a:pt x="0" y="1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11" name="Freeform 379"/>
              <p:cNvSpPr>
                <a:spLocks/>
              </p:cNvSpPr>
              <p:nvPr/>
            </p:nvSpPr>
            <p:spPr bwMode="auto">
              <a:xfrm>
                <a:off x="3237" y="2601"/>
                <a:ext cx="39" cy="50"/>
              </a:xfrm>
              <a:custGeom>
                <a:avLst/>
                <a:gdLst>
                  <a:gd name="T0" fmla="*/ 9 w 43"/>
                  <a:gd name="T1" fmla="*/ 0 h 64"/>
                  <a:gd name="T2" fmla="*/ 43 w 43"/>
                  <a:gd name="T3" fmla="*/ 24 h 64"/>
                  <a:gd name="T4" fmla="*/ 43 w 43"/>
                  <a:gd name="T5" fmla="*/ 64 h 64"/>
                  <a:gd name="T6" fmla="*/ 0 w 43"/>
                  <a:gd name="T7" fmla="*/ 64 h 64"/>
                  <a:gd name="T8" fmla="*/ 0 w 43"/>
                  <a:gd name="T9" fmla="*/ 15 h 64"/>
                  <a:gd name="T10" fmla="*/ 9 w 43"/>
                  <a:gd name="T1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64">
                    <a:moveTo>
                      <a:pt x="9" y="0"/>
                    </a:moveTo>
                    <a:lnTo>
                      <a:pt x="43" y="24"/>
                    </a:lnTo>
                    <a:lnTo>
                      <a:pt x="43" y="64"/>
                    </a:lnTo>
                    <a:lnTo>
                      <a:pt x="0" y="64"/>
                    </a:lnTo>
                    <a:lnTo>
                      <a:pt x="0" y="15"/>
                    </a:lnTo>
                    <a:lnTo>
                      <a:pt x="9" y="0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12" name="Rectangle 380"/>
              <p:cNvSpPr>
                <a:spLocks noChangeArrowheads="1"/>
              </p:cNvSpPr>
              <p:nvPr/>
            </p:nvSpPr>
            <p:spPr bwMode="auto">
              <a:xfrm>
                <a:off x="3032" y="2686"/>
                <a:ext cx="251" cy="23"/>
              </a:xfrm>
              <a:prstGeom prst="rect">
                <a:avLst/>
              </a:pr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13" name="Rectangle 381"/>
              <p:cNvSpPr>
                <a:spLocks noChangeArrowheads="1"/>
              </p:cNvSpPr>
              <p:nvPr/>
            </p:nvSpPr>
            <p:spPr bwMode="auto">
              <a:xfrm>
                <a:off x="3036" y="2689"/>
                <a:ext cx="243" cy="16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14" name="Rectangle 382"/>
              <p:cNvSpPr>
                <a:spLocks noChangeArrowheads="1"/>
              </p:cNvSpPr>
              <p:nvPr/>
            </p:nvSpPr>
            <p:spPr bwMode="auto">
              <a:xfrm>
                <a:off x="3032" y="2675"/>
                <a:ext cx="251" cy="23"/>
              </a:xfrm>
              <a:prstGeom prst="rect">
                <a:avLst/>
              </a:pr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15" name="Rectangle 383"/>
              <p:cNvSpPr>
                <a:spLocks noChangeArrowheads="1"/>
              </p:cNvSpPr>
              <p:nvPr/>
            </p:nvSpPr>
            <p:spPr bwMode="auto">
              <a:xfrm>
                <a:off x="3036" y="2677"/>
                <a:ext cx="243" cy="21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16" name="Rectangle 384"/>
              <p:cNvSpPr>
                <a:spLocks noChangeArrowheads="1"/>
              </p:cNvSpPr>
              <p:nvPr/>
            </p:nvSpPr>
            <p:spPr bwMode="auto">
              <a:xfrm>
                <a:off x="3032" y="2661"/>
                <a:ext cx="251" cy="22"/>
              </a:xfrm>
              <a:prstGeom prst="rect">
                <a:avLst/>
              </a:pr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17" name="Rectangle 385"/>
              <p:cNvSpPr>
                <a:spLocks noChangeArrowheads="1"/>
              </p:cNvSpPr>
              <p:nvPr/>
            </p:nvSpPr>
            <p:spPr bwMode="auto">
              <a:xfrm>
                <a:off x="3036" y="2664"/>
                <a:ext cx="243" cy="16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18" name="Rectangle 386"/>
              <p:cNvSpPr>
                <a:spLocks noChangeArrowheads="1"/>
              </p:cNvSpPr>
              <p:nvPr/>
            </p:nvSpPr>
            <p:spPr bwMode="auto">
              <a:xfrm>
                <a:off x="3040" y="2646"/>
                <a:ext cx="26" cy="24"/>
              </a:xfrm>
              <a:prstGeom prst="rect">
                <a:avLst/>
              </a:pr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19" name="Rectangle 387"/>
              <p:cNvSpPr>
                <a:spLocks noChangeArrowheads="1"/>
              </p:cNvSpPr>
              <p:nvPr/>
            </p:nvSpPr>
            <p:spPr bwMode="auto">
              <a:xfrm>
                <a:off x="3044" y="2650"/>
                <a:ext cx="18" cy="16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20" name="Freeform 388"/>
              <p:cNvSpPr>
                <a:spLocks/>
              </p:cNvSpPr>
              <p:nvPr/>
            </p:nvSpPr>
            <p:spPr bwMode="auto">
              <a:xfrm>
                <a:off x="3237" y="2598"/>
                <a:ext cx="17" cy="15"/>
              </a:xfrm>
              <a:custGeom>
                <a:avLst/>
                <a:gdLst>
                  <a:gd name="T0" fmla="*/ 9 w 18"/>
                  <a:gd name="T1" fmla="*/ 0 h 18"/>
                  <a:gd name="T2" fmla="*/ 5 w 18"/>
                  <a:gd name="T3" fmla="*/ 0 h 18"/>
                  <a:gd name="T4" fmla="*/ 3 w 18"/>
                  <a:gd name="T5" fmla="*/ 3 h 18"/>
                  <a:gd name="T6" fmla="*/ 0 w 18"/>
                  <a:gd name="T7" fmla="*/ 5 h 18"/>
                  <a:gd name="T8" fmla="*/ 0 w 18"/>
                  <a:gd name="T9" fmla="*/ 9 h 18"/>
                  <a:gd name="T10" fmla="*/ 0 w 18"/>
                  <a:gd name="T11" fmla="*/ 12 h 18"/>
                  <a:gd name="T12" fmla="*/ 3 w 18"/>
                  <a:gd name="T13" fmla="*/ 16 h 18"/>
                  <a:gd name="T14" fmla="*/ 5 w 18"/>
                  <a:gd name="T15" fmla="*/ 16 h 18"/>
                  <a:gd name="T16" fmla="*/ 9 w 18"/>
                  <a:gd name="T17" fmla="*/ 18 h 18"/>
                  <a:gd name="T18" fmla="*/ 11 w 18"/>
                  <a:gd name="T19" fmla="*/ 16 h 18"/>
                  <a:gd name="T20" fmla="*/ 14 w 18"/>
                  <a:gd name="T21" fmla="*/ 16 h 18"/>
                  <a:gd name="T22" fmla="*/ 16 w 18"/>
                  <a:gd name="T23" fmla="*/ 12 h 18"/>
                  <a:gd name="T24" fmla="*/ 18 w 18"/>
                  <a:gd name="T25" fmla="*/ 9 h 18"/>
                  <a:gd name="T26" fmla="*/ 16 w 18"/>
                  <a:gd name="T27" fmla="*/ 5 h 18"/>
                  <a:gd name="T28" fmla="*/ 14 w 18"/>
                  <a:gd name="T29" fmla="*/ 3 h 18"/>
                  <a:gd name="T30" fmla="*/ 11 w 18"/>
                  <a:gd name="T31" fmla="*/ 0 h 18"/>
                  <a:gd name="T32" fmla="*/ 9 w 18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18">
                    <a:moveTo>
                      <a:pt x="9" y="0"/>
                    </a:moveTo>
                    <a:lnTo>
                      <a:pt x="5" y="0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3" y="16"/>
                    </a:lnTo>
                    <a:lnTo>
                      <a:pt x="5" y="16"/>
                    </a:lnTo>
                    <a:lnTo>
                      <a:pt x="9" y="18"/>
                    </a:lnTo>
                    <a:lnTo>
                      <a:pt x="11" y="16"/>
                    </a:lnTo>
                    <a:lnTo>
                      <a:pt x="14" y="16"/>
                    </a:lnTo>
                    <a:lnTo>
                      <a:pt x="16" y="12"/>
                    </a:lnTo>
                    <a:lnTo>
                      <a:pt x="18" y="9"/>
                    </a:lnTo>
                    <a:lnTo>
                      <a:pt x="16" y="5"/>
                    </a:lnTo>
                    <a:lnTo>
                      <a:pt x="14" y="3"/>
                    </a:lnTo>
                    <a:lnTo>
                      <a:pt x="11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21" name="Freeform 389"/>
              <p:cNvSpPr>
                <a:spLocks/>
              </p:cNvSpPr>
              <p:nvPr/>
            </p:nvSpPr>
            <p:spPr bwMode="auto">
              <a:xfrm>
                <a:off x="3237" y="2598"/>
                <a:ext cx="17" cy="15"/>
              </a:xfrm>
              <a:custGeom>
                <a:avLst/>
                <a:gdLst>
                  <a:gd name="T0" fmla="*/ 9 w 18"/>
                  <a:gd name="T1" fmla="*/ 0 h 18"/>
                  <a:gd name="T2" fmla="*/ 5 w 18"/>
                  <a:gd name="T3" fmla="*/ 0 h 18"/>
                  <a:gd name="T4" fmla="*/ 3 w 18"/>
                  <a:gd name="T5" fmla="*/ 3 h 18"/>
                  <a:gd name="T6" fmla="*/ 0 w 18"/>
                  <a:gd name="T7" fmla="*/ 5 h 18"/>
                  <a:gd name="T8" fmla="*/ 0 w 18"/>
                  <a:gd name="T9" fmla="*/ 9 h 18"/>
                  <a:gd name="T10" fmla="*/ 0 w 18"/>
                  <a:gd name="T11" fmla="*/ 12 h 18"/>
                  <a:gd name="T12" fmla="*/ 3 w 18"/>
                  <a:gd name="T13" fmla="*/ 16 h 18"/>
                  <a:gd name="T14" fmla="*/ 5 w 18"/>
                  <a:gd name="T15" fmla="*/ 16 h 18"/>
                  <a:gd name="T16" fmla="*/ 9 w 18"/>
                  <a:gd name="T17" fmla="*/ 18 h 18"/>
                  <a:gd name="T18" fmla="*/ 11 w 18"/>
                  <a:gd name="T19" fmla="*/ 16 h 18"/>
                  <a:gd name="T20" fmla="*/ 14 w 18"/>
                  <a:gd name="T21" fmla="*/ 16 h 18"/>
                  <a:gd name="T22" fmla="*/ 16 w 18"/>
                  <a:gd name="T23" fmla="*/ 12 h 18"/>
                  <a:gd name="T24" fmla="*/ 18 w 18"/>
                  <a:gd name="T25" fmla="*/ 9 h 18"/>
                  <a:gd name="T26" fmla="*/ 16 w 18"/>
                  <a:gd name="T27" fmla="*/ 5 h 18"/>
                  <a:gd name="T28" fmla="*/ 14 w 18"/>
                  <a:gd name="T29" fmla="*/ 3 h 18"/>
                  <a:gd name="T30" fmla="*/ 11 w 18"/>
                  <a:gd name="T31" fmla="*/ 0 h 18"/>
                  <a:gd name="T32" fmla="*/ 9 w 18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18">
                    <a:moveTo>
                      <a:pt x="9" y="0"/>
                    </a:moveTo>
                    <a:lnTo>
                      <a:pt x="5" y="0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3" y="16"/>
                    </a:lnTo>
                    <a:lnTo>
                      <a:pt x="5" y="16"/>
                    </a:lnTo>
                    <a:lnTo>
                      <a:pt x="9" y="18"/>
                    </a:lnTo>
                    <a:lnTo>
                      <a:pt x="11" y="16"/>
                    </a:lnTo>
                    <a:lnTo>
                      <a:pt x="14" y="16"/>
                    </a:lnTo>
                    <a:lnTo>
                      <a:pt x="16" y="12"/>
                    </a:lnTo>
                    <a:lnTo>
                      <a:pt x="18" y="9"/>
                    </a:lnTo>
                    <a:lnTo>
                      <a:pt x="16" y="5"/>
                    </a:lnTo>
                    <a:lnTo>
                      <a:pt x="14" y="3"/>
                    </a:lnTo>
                    <a:lnTo>
                      <a:pt x="11" y="0"/>
                    </a:lnTo>
                    <a:lnTo>
                      <a:pt x="9" y="0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22" name="Rectangle 390"/>
              <p:cNvSpPr>
                <a:spLocks noChangeArrowheads="1"/>
              </p:cNvSpPr>
              <p:nvPr/>
            </p:nvSpPr>
            <p:spPr bwMode="auto">
              <a:xfrm>
                <a:off x="3172" y="2566"/>
                <a:ext cx="22" cy="24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23" name="Rectangle 391"/>
              <p:cNvSpPr>
                <a:spLocks noChangeArrowheads="1"/>
              </p:cNvSpPr>
              <p:nvPr/>
            </p:nvSpPr>
            <p:spPr bwMode="auto">
              <a:xfrm>
                <a:off x="3175" y="2570"/>
                <a:ext cx="16" cy="17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24" name="Freeform 392"/>
              <p:cNvSpPr>
                <a:spLocks/>
              </p:cNvSpPr>
              <p:nvPr/>
            </p:nvSpPr>
            <p:spPr bwMode="auto">
              <a:xfrm>
                <a:off x="3133" y="2558"/>
                <a:ext cx="69" cy="50"/>
              </a:xfrm>
              <a:custGeom>
                <a:avLst/>
                <a:gdLst>
                  <a:gd name="T0" fmla="*/ 69 w 80"/>
                  <a:gd name="T1" fmla="*/ 64 h 64"/>
                  <a:gd name="T2" fmla="*/ 69 w 80"/>
                  <a:gd name="T3" fmla="*/ 9 h 64"/>
                  <a:gd name="T4" fmla="*/ 0 w 80"/>
                  <a:gd name="T5" fmla="*/ 9 h 64"/>
                  <a:gd name="T6" fmla="*/ 0 w 80"/>
                  <a:gd name="T7" fmla="*/ 0 h 64"/>
                  <a:gd name="T8" fmla="*/ 80 w 80"/>
                  <a:gd name="T9" fmla="*/ 0 h 64"/>
                  <a:gd name="T10" fmla="*/ 80 w 80"/>
                  <a:gd name="T11" fmla="*/ 64 h 64"/>
                  <a:gd name="T12" fmla="*/ 69 w 80"/>
                  <a:gd name="T1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64">
                    <a:moveTo>
                      <a:pt x="69" y="64"/>
                    </a:moveTo>
                    <a:lnTo>
                      <a:pt x="69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80" y="0"/>
                    </a:lnTo>
                    <a:lnTo>
                      <a:pt x="80" y="64"/>
                    </a:lnTo>
                    <a:lnTo>
                      <a:pt x="69" y="6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25" name="Freeform 393"/>
              <p:cNvSpPr>
                <a:spLocks/>
              </p:cNvSpPr>
              <p:nvPr/>
            </p:nvSpPr>
            <p:spPr bwMode="auto">
              <a:xfrm>
                <a:off x="3133" y="2558"/>
                <a:ext cx="69" cy="50"/>
              </a:xfrm>
              <a:custGeom>
                <a:avLst/>
                <a:gdLst>
                  <a:gd name="T0" fmla="*/ 69 w 80"/>
                  <a:gd name="T1" fmla="*/ 64 h 64"/>
                  <a:gd name="T2" fmla="*/ 69 w 80"/>
                  <a:gd name="T3" fmla="*/ 9 h 64"/>
                  <a:gd name="T4" fmla="*/ 0 w 80"/>
                  <a:gd name="T5" fmla="*/ 9 h 64"/>
                  <a:gd name="T6" fmla="*/ 0 w 80"/>
                  <a:gd name="T7" fmla="*/ 0 h 64"/>
                  <a:gd name="T8" fmla="*/ 80 w 80"/>
                  <a:gd name="T9" fmla="*/ 0 h 64"/>
                  <a:gd name="T10" fmla="*/ 80 w 80"/>
                  <a:gd name="T11" fmla="*/ 64 h 64"/>
                  <a:gd name="T12" fmla="*/ 69 w 80"/>
                  <a:gd name="T1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64">
                    <a:moveTo>
                      <a:pt x="69" y="64"/>
                    </a:moveTo>
                    <a:lnTo>
                      <a:pt x="69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80" y="0"/>
                    </a:lnTo>
                    <a:lnTo>
                      <a:pt x="80" y="64"/>
                    </a:lnTo>
                    <a:lnTo>
                      <a:pt x="69" y="64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26" name="Freeform 394"/>
              <p:cNvSpPr>
                <a:spLocks/>
              </p:cNvSpPr>
              <p:nvPr/>
            </p:nvSpPr>
            <p:spPr bwMode="auto">
              <a:xfrm>
                <a:off x="3183" y="2510"/>
                <a:ext cx="67" cy="49"/>
              </a:xfrm>
              <a:custGeom>
                <a:avLst/>
                <a:gdLst>
                  <a:gd name="T0" fmla="*/ 38 w 76"/>
                  <a:gd name="T1" fmla="*/ 0 h 60"/>
                  <a:gd name="T2" fmla="*/ 29 w 76"/>
                  <a:gd name="T3" fmla="*/ 0 h 60"/>
                  <a:gd name="T4" fmla="*/ 22 w 76"/>
                  <a:gd name="T5" fmla="*/ 3 h 60"/>
                  <a:gd name="T6" fmla="*/ 16 w 76"/>
                  <a:gd name="T7" fmla="*/ 5 h 60"/>
                  <a:gd name="T8" fmla="*/ 11 w 76"/>
                  <a:gd name="T9" fmla="*/ 7 h 60"/>
                  <a:gd name="T10" fmla="*/ 7 w 76"/>
                  <a:gd name="T11" fmla="*/ 11 h 60"/>
                  <a:gd name="T12" fmla="*/ 2 w 76"/>
                  <a:gd name="T13" fmla="*/ 18 h 60"/>
                  <a:gd name="T14" fmla="*/ 0 w 76"/>
                  <a:gd name="T15" fmla="*/ 23 h 60"/>
                  <a:gd name="T16" fmla="*/ 0 w 76"/>
                  <a:gd name="T17" fmla="*/ 29 h 60"/>
                  <a:gd name="T18" fmla="*/ 0 w 76"/>
                  <a:gd name="T19" fmla="*/ 36 h 60"/>
                  <a:gd name="T20" fmla="*/ 2 w 76"/>
                  <a:gd name="T21" fmla="*/ 40 h 60"/>
                  <a:gd name="T22" fmla="*/ 7 w 76"/>
                  <a:gd name="T23" fmla="*/ 47 h 60"/>
                  <a:gd name="T24" fmla="*/ 11 w 76"/>
                  <a:gd name="T25" fmla="*/ 51 h 60"/>
                  <a:gd name="T26" fmla="*/ 16 w 76"/>
                  <a:gd name="T27" fmla="*/ 54 h 60"/>
                  <a:gd name="T28" fmla="*/ 22 w 76"/>
                  <a:gd name="T29" fmla="*/ 58 h 60"/>
                  <a:gd name="T30" fmla="*/ 29 w 76"/>
                  <a:gd name="T31" fmla="*/ 58 h 60"/>
                  <a:gd name="T32" fmla="*/ 38 w 76"/>
                  <a:gd name="T33" fmla="*/ 60 h 60"/>
                  <a:gd name="T34" fmla="*/ 44 w 76"/>
                  <a:gd name="T35" fmla="*/ 58 h 60"/>
                  <a:gd name="T36" fmla="*/ 53 w 76"/>
                  <a:gd name="T37" fmla="*/ 58 h 60"/>
                  <a:gd name="T38" fmla="*/ 58 w 76"/>
                  <a:gd name="T39" fmla="*/ 54 h 60"/>
                  <a:gd name="T40" fmla="*/ 65 w 76"/>
                  <a:gd name="T41" fmla="*/ 51 h 60"/>
                  <a:gd name="T42" fmla="*/ 69 w 76"/>
                  <a:gd name="T43" fmla="*/ 47 h 60"/>
                  <a:gd name="T44" fmla="*/ 73 w 76"/>
                  <a:gd name="T45" fmla="*/ 40 h 60"/>
                  <a:gd name="T46" fmla="*/ 76 w 76"/>
                  <a:gd name="T47" fmla="*/ 36 h 60"/>
                  <a:gd name="T48" fmla="*/ 76 w 76"/>
                  <a:gd name="T49" fmla="*/ 29 h 60"/>
                  <a:gd name="T50" fmla="*/ 76 w 76"/>
                  <a:gd name="T51" fmla="*/ 23 h 60"/>
                  <a:gd name="T52" fmla="*/ 73 w 76"/>
                  <a:gd name="T53" fmla="*/ 18 h 60"/>
                  <a:gd name="T54" fmla="*/ 69 w 76"/>
                  <a:gd name="T55" fmla="*/ 11 h 60"/>
                  <a:gd name="T56" fmla="*/ 65 w 76"/>
                  <a:gd name="T57" fmla="*/ 7 h 60"/>
                  <a:gd name="T58" fmla="*/ 58 w 76"/>
                  <a:gd name="T59" fmla="*/ 5 h 60"/>
                  <a:gd name="T60" fmla="*/ 53 w 76"/>
                  <a:gd name="T61" fmla="*/ 3 h 60"/>
                  <a:gd name="T62" fmla="*/ 44 w 76"/>
                  <a:gd name="T63" fmla="*/ 0 h 60"/>
                  <a:gd name="T64" fmla="*/ 38 w 76"/>
                  <a:gd name="T6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6" h="60">
                    <a:moveTo>
                      <a:pt x="38" y="0"/>
                    </a:moveTo>
                    <a:lnTo>
                      <a:pt x="29" y="0"/>
                    </a:lnTo>
                    <a:lnTo>
                      <a:pt x="22" y="3"/>
                    </a:lnTo>
                    <a:lnTo>
                      <a:pt x="16" y="5"/>
                    </a:lnTo>
                    <a:lnTo>
                      <a:pt x="11" y="7"/>
                    </a:lnTo>
                    <a:lnTo>
                      <a:pt x="7" y="11"/>
                    </a:lnTo>
                    <a:lnTo>
                      <a:pt x="2" y="18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6" y="54"/>
                    </a:lnTo>
                    <a:lnTo>
                      <a:pt x="22" y="58"/>
                    </a:lnTo>
                    <a:lnTo>
                      <a:pt x="29" y="58"/>
                    </a:lnTo>
                    <a:lnTo>
                      <a:pt x="38" y="60"/>
                    </a:lnTo>
                    <a:lnTo>
                      <a:pt x="44" y="58"/>
                    </a:lnTo>
                    <a:lnTo>
                      <a:pt x="53" y="58"/>
                    </a:lnTo>
                    <a:lnTo>
                      <a:pt x="58" y="54"/>
                    </a:lnTo>
                    <a:lnTo>
                      <a:pt x="65" y="51"/>
                    </a:lnTo>
                    <a:lnTo>
                      <a:pt x="69" y="47"/>
                    </a:lnTo>
                    <a:lnTo>
                      <a:pt x="73" y="40"/>
                    </a:lnTo>
                    <a:lnTo>
                      <a:pt x="76" y="36"/>
                    </a:lnTo>
                    <a:lnTo>
                      <a:pt x="76" y="29"/>
                    </a:lnTo>
                    <a:lnTo>
                      <a:pt x="76" y="23"/>
                    </a:lnTo>
                    <a:lnTo>
                      <a:pt x="73" y="18"/>
                    </a:lnTo>
                    <a:lnTo>
                      <a:pt x="69" y="11"/>
                    </a:lnTo>
                    <a:lnTo>
                      <a:pt x="65" y="7"/>
                    </a:lnTo>
                    <a:lnTo>
                      <a:pt x="58" y="5"/>
                    </a:lnTo>
                    <a:lnTo>
                      <a:pt x="53" y="3"/>
                    </a:lnTo>
                    <a:lnTo>
                      <a:pt x="44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27" name="Freeform 395"/>
              <p:cNvSpPr>
                <a:spLocks/>
              </p:cNvSpPr>
              <p:nvPr/>
            </p:nvSpPr>
            <p:spPr bwMode="auto">
              <a:xfrm>
                <a:off x="3183" y="2510"/>
                <a:ext cx="67" cy="49"/>
              </a:xfrm>
              <a:custGeom>
                <a:avLst/>
                <a:gdLst>
                  <a:gd name="T0" fmla="*/ 38 w 76"/>
                  <a:gd name="T1" fmla="*/ 0 h 60"/>
                  <a:gd name="T2" fmla="*/ 29 w 76"/>
                  <a:gd name="T3" fmla="*/ 0 h 60"/>
                  <a:gd name="T4" fmla="*/ 22 w 76"/>
                  <a:gd name="T5" fmla="*/ 3 h 60"/>
                  <a:gd name="T6" fmla="*/ 16 w 76"/>
                  <a:gd name="T7" fmla="*/ 5 h 60"/>
                  <a:gd name="T8" fmla="*/ 11 w 76"/>
                  <a:gd name="T9" fmla="*/ 7 h 60"/>
                  <a:gd name="T10" fmla="*/ 7 w 76"/>
                  <a:gd name="T11" fmla="*/ 11 h 60"/>
                  <a:gd name="T12" fmla="*/ 2 w 76"/>
                  <a:gd name="T13" fmla="*/ 18 h 60"/>
                  <a:gd name="T14" fmla="*/ 0 w 76"/>
                  <a:gd name="T15" fmla="*/ 23 h 60"/>
                  <a:gd name="T16" fmla="*/ 0 w 76"/>
                  <a:gd name="T17" fmla="*/ 29 h 60"/>
                  <a:gd name="T18" fmla="*/ 0 w 76"/>
                  <a:gd name="T19" fmla="*/ 36 h 60"/>
                  <a:gd name="T20" fmla="*/ 2 w 76"/>
                  <a:gd name="T21" fmla="*/ 40 h 60"/>
                  <a:gd name="T22" fmla="*/ 7 w 76"/>
                  <a:gd name="T23" fmla="*/ 47 h 60"/>
                  <a:gd name="T24" fmla="*/ 11 w 76"/>
                  <a:gd name="T25" fmla="*/ 51 h 60"/>
                  <a:gd name="T26" fmla="*/ 16 w 76"/>
                  <a:gd name="T27" fmla="*/ 54 h 60"/>
                  <a:gd name="T28" fmla="*/ 22 w 76"/>
                  <a:gd name="T29" fmla="*/ 58 h 60"/>
                  <a:gd name="T30" fmla="*/ 29 w 76"/>
                  <a:gd name="T31" fmla="*/ 58 h 60"/>
                  <a:gd name="T32" fmla="*/ 38 w 76"/>
                  <a:gd name="T33" fmla="*/ 60 h 60"/>
                  <a:gd name="T34" fmla="*/ 44 w 76"/>
                  <a:gd name="T35" fmla="*/ 58 h 60"/>
                  <a:gd name="T36" fmla="*/ 53 w 76"/>
                  <a:gd name="T37" fmla="*/ 58 h 60"/>
                  <a:gd name="T38" fmla="*/ 58 w 76"/>
                  <a:gd name="T39" fmla="*/ 54 h 60"/>
                  <a:gd name="T40" fmla="*/ 65 w 76"/>
                  <a:gd name="T41" fmla="*/ 51 h 60"/>
                  <a:gd name="T42" fmla="*/ 69 w 76"/>
                  <a:gd name="T43" fmla="*/ 47 h 60"/>
                  <a:gd name="T44" fmla="*/ 73 w 76"/>
                  <a:gd name="T45" fmla="*/ 40 h 60"/>
                  <a:gd name="T46" fmla="*/ 76 w 76"/>
                  <a:gd name="T47" fmla="*/ 36 h 60"/>
                  <a:gd name="T48" fmla="*/ 76 w 76"/>
                  <a:gd name="T49" fmla="*/ 29 h 60"/>
                  <a:gd name="T50" fmla="*/ 76 w 76"/>
                  <a:gd name="T51" fmla="*/ 23 h 60"/>
                  <a:gd name="T52" fmla="*/ 73 w 76"/>
                  <a:gd name="T53" fmla="*/ 18 h 60"/>
                  <a:gd name="T54" fmla="*/ 69 w 76"/>
                  <a:gd name="T55" fmla="*/ 11 h 60"/>
                  <a:gd name="T56" fmla="*/ 65 w 76"/>
                  <a:gd name="T57" fmla="*/ 7 h 60"/>
                  <a:gd name="T58" fmla="*/ 58 w 76"/>
                  <a:gd name="T59" fmla="*/ 5 h 60"/>
                  <a:gd name="T60" fmla="*/ 53 w 76"/>
                  <a:gd name="T61" fmla="*/ 3 h 60"/>
                  <a:gd name="T62" fmla="*/ 44 w 76"/>
                  <a:gd name="T63" fmla="*/ 0 h 60"/>
                  <a:gd name="T64" fmla="*/ 38 w 76"/>
                  <a:gd name="T6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6" h="60">
                    <a:moveTo>
                      <a:pt x="38" y="0"/>
                    </a:moveTo>
                    <a:lnTo>
                      <a:pt x="29" y="0"/>
                    </a:lnTo>
                    <a:lnTo>
                      <a:pt x="22" y="3"/>
                    </a:lnTo>
                    <a:lnTo>
                      <a:pt x="16" y="5"/>
                    </a:lnTo>
                    <a:lnTo>
                      <a:pt x="11" y="7"/>
                    </a:lnTo>
                    <a:lnTo>
                      <a:pt x="7" y="11"/>
                    </a:lnTo>
                    <a:lnTo>
                      <a:pt x="2" y="18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6" y="54"/>
                    </a:lnTo>
                    <a:lnTo>
                      <a:pt x="22" y="58"/>
                    </a:lnTo>
                    <a:lnTo>
                      <a:pt x="29" y="58"/>
                    </a:lnTo>
                    <a:lnTo>
                      <a:pt x="38" y="60"/>
                    </a:lnTo>
                    <a:lnTo>
                      <a:pt x="44" y="58"/>
                    </a:lnTo>
                    <a:lnTo>
                      <a:pt x="53" y="58"/>
                    </a:lnTo>
                    <a:lnTo>
                      <a:pt x="58" y="54"/>
                    </a:lnTo>
                    <a:lnTo>
                      <a:pt x="65" y="51"/>
                    </a:lnTo>
                    <a:lnTo>
                      <a:pt x="69" y="47"/>
                    </a:lnTo>
                    <a:lnTo>
                      <a:pt x="73" y="40"/>
                    </a:lnTo>
                    <a:lnTo>
                      <a:pt x="76" y="36"/>
                    </a:lnTo>
                    <a:lnTo>
                      <a:pt x="76" y="29"/>
                    </a:lnTo>
                    <a:lnTo>
                      <a:pt x="76" y="23"/>
                    </a:lnTo>
                    <a:lnTo>
                      <a:pt x="73" y="18"/>
                    </a:lnTo>
                    <a:lnTo>
                      <a:pt x="69" y="11"/>
                    </a:lnTo>
                    <a:lnTo>
                      <a:pt x="65" y="7"/>
                    </a:lnTo>
                    <a:lnTo>
                      <a:pt x="58" y="5"/>
                    </a:lnTo>
                    <a:lnTo>
                      <a:pt x="53" y="3"/>
                    </a:lnTo>
                    <a:lnTo>
                      <a:pt x="44" y="0"/>
                    </a:lnTo>
                    <a:lnTo>
                      <a:pt x="38" y="0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28" name="Freeform 396"/>
              <p:cNvSpPr>
                <a:spLocks/>
              </p:cNvSpPr>
              <p:nvPr/>
            </p:nvSpPr>
            <p:spPr bwMode="auto">
              <a:xfrm>
                <a:off x="3190" y="2510"/>
                <a:ext cx="67" cy="49"/>
              </a:xfrm>
              <a:custGeom>
                <a:avLst/>
                <a:gdLst>
                  <a:gd name="T0" fmla="*/ 37 w 78"/>
                  <a:gd name="T1" fmla="*/ 0 h 60"/>
                  <a:gd name="T2" fmla="*/ 31 w 78"/>
                  <a:gd name="T3" fmla="*/ 0 h 60"/>
                  <a:gd name="T4" fmla="*/ 24 w 78"/>
                  <a:gd name="T5" fmla="*/ 3 h 60"/>
                  <a:gd name="T6" fmla="*/ 17 w 78"/>
                  <a:gd name="T7" fmla="*/ 5 h 60"/>
                  <a:gd name="T8" fmla="*/ 11 w 78"/>
                  <a:gd name="T9" fmla="*/ 7 h 60"/>
                  <a:gd name="T10" fmla="*/ 6 w 78"/>
                  <a:gd name="T11" fmla="*/ 11 h 60"/>
                  <a:gd name="T12" fmla="*/ 4 w 78"/>
                  <a:gd name="T13" fmla="*/ 18 h 60"/>
                  <a:gd name="T14" fmla="*/ 2 w 78"/>
                  <a:gd name="T15" fmla="*/ 23 h 60"/>
                  <a:gd name="T16" fmla="*/ 0 w 78"/>
                  <a:gd name="T17" fmla="*/ 29 h 60"/>
                  <a:gd name="T18" fmla="*/ 2 w 78"/>
                  <a:gd name="T19" fmla="*/ 36 h 60"/>
                  <a:gd name="T20" fmla="*/ 4 w 78"/>
                  <a:gd name="T21" fmla="*/ 40 h 60"/>
                  <a:gd name="T22" fmla="*/ 6 w 78"/>
                  <a:gd name="T23" fmla="*/ 47 h 60"/>
                  <a:gd name="T24" fmla="*/ 11 w 78"/>
                  <a:gd name="T25" fmla="*/ 51 h 60"/>
                  <a:gd name="T26" fmla="*/ 17 w 78"/>
                  <a:gd name="T27" fmla="*/ 54 h 60"/>
                  <a:gd name="T28" fmla="*/ 24 w 78"/>
                  <a:gd name="T29" fmla="*/ 58 h 60"/>
                  <a:gd name="T30" fmla="*/ 31 w 78"/>
                  <a:gd name="T31" fmla="*/ 58 h 60"/>
                  <a:gd name="T32" fmla="*/ 37 w 78"/>
                  <a:gd name="T33" fmla="*/ 60 h 60"/>
                  <a:gd name="T34" fmla="*/ 46 w 78"/>
                  <a:gd name="T35" fmla="*/ 58 h 60"/>
                  <a:gd name="T36" fmla="*/ 53 w 78"/>
                  <a:gd name="T37" fmla="*/ 58 h 60"/>
                  <a:gd name="T38" fmla="*/ 60 w 78"/>
                  <a:gd name="T39" fmla="*/ 54 h 60"/>
                  <a:gd name="T40" fmla="*/ 66 w 78"/>
                  <a:gd name="T41" fmla="*/ 51 h 60"/>
                  <a:gd name="T42" fmla="*/ 71 w 78"/>
                  <a:gd name="T43" fmla="*/ 47 h 60"/>
                  <a:gd name="T44" fmla="*/ 73 w 78"/>
                  <a:gd name="T45" fmla="*/ 40 h 60"/>
                  <a:gd name="T46" fmla="*/ 75 w 78"/>
                  <a:gd name="T47" fmla="*/ 36 h 60"/>
                  <a:gd name="T48" fmla="*/ 78 w 78"/>
                  <a:gd name="T49" fmla="*/ 29 h 60"/>
                  <a:gd name="T50" fmla="*/ 75 w 78"/>
                  <a:gd name="T51" fmla="*/ 23 h 60"/>
                  <a:gd name="T52" fmla="*/ 73 w 78"/>
                  <a:gd name="T53" fmla="*/ 18 h 60"/>
                  <a:gd name="T54" fmla="*/ 71 w 78"/>
                  <a:gd name="T55" fmla="*/ 11 h 60"/>
                  <a:gd name="T56" fmla="*/ 66 w 78"/>
                  <a:gd name="T57" fmla="*/ 7 h 60"/>
                  <a:gd name="T58" fmla="*/ 60 w 78"/>
                  <a:gd name="T59" fmla="*/ 5 h 60"/>
                  <a:gd name="T60" fmla="*/ 53 w 78"/>
                  <a:gd name="T61" fmla="*/ 3 h 60"/>
                  <a:gd name="T62" fmla="*/ 46 w 78"/>
                  <a:gd name="T63" fmla="*/ 0 h 60"/>
                  <a:gd name="T64" fmla="*/ 37 w 78"/>
                  <a:gd name="T6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8" h="60">
                    <a:moveTo>
                      <a:pt x="37" y="0"/>
                    </a:moveTo>
                    <a:lnTo>
                      <a:pt x="31" y="0"/>
                    </a:lnTo>
                    <a:lnTo>
                      <a:pt x="24" y="3"/>
                    </a:lnTo>
                    <a:lnTo>
                      <a:pt x="17" y="5"/>
                    </a:lnTo>
                    <a:lnTo>
                      <a:pt x="11" y="7"/>
                    </a:lnTo>
                    <a:lnTo>
                      <a:pt x="6" y="11"/>
                    </a:lnTo>
                    <a:lnTo>
                      <a:pt x="4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47"/>
                    </a:lnTo>
                    <a:lnTo>
                      <a:pt x="11" y="51"/>
                    </a:lnTo>
                    <a:lnTo>
                      <a:pt x="17" y="54"/>
                    </a:lnTo>
                    <a:lnTo>
                      <a:pt x="24" y="58"/>
                    </a:lnTo>
                    <a:lnTo>
                      <a:pt x="31" y="58"/>
                    </a:lnTo>
                    <a:lnTo>
                      <a:pt x="37" y="60"/>
                    </a:lnTo>
                    <a:lnTo>
                      <a:pt x="46" y="58"/>
                    </a:lnTo>
                    <a:lnTo>
                      <a:pt x="53" y="58"/>
                    </a:lnTo>
                    <a:lnTo>
                      <a:pt x="60" y="54"/>
                    </a:lnTo>
                    <a:lnTo>
                      <a:pt x="66" y="51"/>
                    </a:lnTo>
                    <a:lnTo>
                      <a:pt x="71" y="47"/>
                    </a:lnTo>
                    <a:lnTo>
                      <a:pt x="73" y="40"/>
                    </a:lnTo>
                    <a:lnTo>
                      <a:pt x="75" y="36"/>
                    </a:lnTo>
                    <a:lnTo>
                      <a:pt x="78" y="29"/>
                    </a:lnTo>
                    <a:lnTo>
                      <a:pt x="75" y="23"/>
                    </a:lnTo>
                    <a:lnTo>
                      <a:pt x="73" y="18"/>
                    </a:lnTo>
                    <a:lnTo>
                      <a:pt x="71" y="11"/>
                    </a:lnTo>
                    <a:lnTo>
                      <a:pt x="66" y="7"/>
                    </a:lnTo>
                    <a:lnTo>
                      <a:pt x="60" y="5"/>
                    </a:lnTo>
                    <a:lnTo>
                      <a:pt x="53" y="3"/>
                    </a:lnTo>
                    <a:lnTo>
                      <a:pt x="46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29" name="Freeform 397"/>
              <p:cNvSpPr>
                <a:spLocks/>
              </p:cNvSpPr>
              <p:nvPr/>
            </p:nvSpPr>
            <p:spPr bwMode="auto">
              <a:xfrm>
                <a:off x="3190" y="2510"/>
                <a:ext cx="67" cy="49"/>
              </a:xfrm>
              <a:custGeom>
                <a:avLst/>
                <a:gdLst>
                  <a:gd name="T0" fmla="*/ 37 w 78"/>
                  <a:gd name="T1" fmla="*/ 0 h 60"/>
                  <a:gd name="T2" fmla="*/ 31 w 78"/>
                  <a:gd name="T3" fmla="*/ 0 h 60"/>
                  <a:gd name="T4" fmla="*/ 24 w 78"/>
                  <a:gd name="T5" fmla="*/ 3 h 60"/>
                  <a:gd name="T6" fmla="*/ 17 w 78"/>
                  <a:gd name="T7" fmla="*/ 5 h 60"/>
                  <a:gd name="T8" fmla="*/ 11 w 78"/>
                  <a:gd name="T9" fmla="*/ 7 h 60"/>
                  <a:gd name="T10" fmla="*/ 6 w 78"/>
                  <a:gd name="T11" fmla="*/ 11 h 60"/>
                  <a:gd name="T12" fmla="*/ 4 w 78"/>
                  <a:gd name="T13" fmla="*/ 18 h 60"/>
                  <a:gd name="T14" fmla="*/ 2 w 78"/>
                  <a:gd name="T15" fmla="*/ 23 h 60"/>
                  <a:gd name="T16" fmla="*/ 0 w 78"/>
                  <a:gd name="T17" fmla="*/ 29 h 60"/>
                  <a:gd name="T18" fmla="*/ 2 w 78"/>
                  <a:gd name="T19" fmla="*/ 36 h 60"/>
                  <a:gd name="T20" fmla="*/ 4 w 78"/>
                  <a:gd name="T21" fmla="*/ 40 h 60"/>
                  <a:gd name="T22" fmla="*/ 6 w 78"/>
                  <a:gd name="T23" fmla="*/ 47 h 60"/>
                  <a:gd name="T24" fmla="*/ 11 w 78"/>
                  <a:gd name="T25" fmla="*/ 51 h 60"/>
                  <a:gd name="T26" fmla="*/ 17 w 78"/>
                  <a:gd name="T27" fmla="*/ 54 h 60"/>
                  <a:gd name="T28" fmla="*/ 24 w 78"/>
                  <a:gd name="T29" fmla="*/ 58 h 60"/>
                  <a:gd name="T30" fmla="*/ 31 w 78"/>
                  <a:gd name="T31" fmla="*/ 58 h 60"/>
                  <a:gd name="T32" fmla="*/ 37 w 78"/>
                  <a:gd name="T33" fmla="*/ 60 h 60"/>
                  <a:gd name="T34" fmla="*/ 46 w 78"/>
                  <a:gd name="T35" fmla="*/ 58 h 60"/>
                  <a:gd name="T36" fmla="*/ 53 w 78"/>
                  <a:gd name="T37" fmla="*/ 58 h 60"/>
                  <a:gd name="T38" fmla="*/ 60 w 78"/>
                  <a:gd name="T39" fmla="*/ 54 h 60"/>
                  <a:gd name="T40" fmla="*/ 66 w 78"/>
                  <a:gd name="T41" fmla="*/ 51 h 60"/>
                  <a:gd name="T42" fmla="*/ 71 w 78"/>
                  <a:gd name="T43" fmla="*/ 47 h 60"/>
                  <a:gd name="T44" fmla="*/ 73 w 78"/>
                  <a:gd name="T45" fmla="*/ 40 h 60"/>
                  <a:gd name="T46" fmla="*/ 75 w 78"/>
                  <a:gd name="T47" fmla="*/ 36 h 60"/>
                  <a:gd name="T48" fmla="*/ 78 w 78"/>
                  <a:gd name="T49" fmla="*/ 29 h 60"/>
                  <a:gd name="T50" fmla="*/ 75 w 78"/>
                  <a:gd name="T51" fmla="*/ 23 h 60"/>
                  <a:gd name="T52" fmla="*/ 73 w 78"/>
                  <a:gd name="T53" fmla="*/ 18 h 60"/>
                  <a:gd name="T54" fmla="*/ 71 w 78"/>
                  <a:gd name="T55" fmla="*/ 11 h 60"/>
                  <a:gd name="T56" fmla="*/ 66 w 78"/>
                  <a:gd name="T57" fmla="*/ 7 h 60"/>
                  <a:gd name="T58" fmla="*/ 60 w 78"/>
                  <a:gd name="T59" fmla="*/ 5 h 60"/>
                  <a:gd name="T60" fmla="*/ 53 w 78"/>
                  <a:gd name="T61" fmla="*/ 3 h 60"/>
                  <a:gd name="T62" fmla="*/ 46 w 78"/>
                  <a:gd name="T63" fmla="*/ 0 h 60"/>
                  <a:gd name="T64" fmla="*/ 37 w 78"/>
                  <a:gd name="T6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8" h="60">
                    <a:moveTo>
                      <a:pt x="37" y="0"/>
                    </a:moveTo>
                    <a:lnTo>
                      <a:pt x="31" y="0"/>
                    </a:lnTo>
                    <a:lnTo>
                      <a:pt x="24" y="3"/>
                    </a:lnTo>
                    <a:lnTo>
                      <a:pt x="17" y="5"/>
                    </a:lnTo>
                    <a:lnTo>
                      <a:pt x="11" y="7"/>
                    </a:lnTo>
                    <a:lnTo>
                      <a:pt x="6" y="11"/>
                    </a:lnTo>
                    <a:lnTo>
                      <a:pt x="4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47"/>
                    </a:lnTo>
                    <a:lnTo>
                      <a:pt x="11" y="51"/>
                    </a:lnTo>
                    <a:lnTo>
                      <a:pt x="17" y="54"/>
                    </a:lnTo>
                    <a:lnTo>
                      <a:pt x="24" y="58"/>
                    </a:lnTo>
                    <a:lnTo>
                      <a:pt x="31" y="58"/>
                    </a:lnTo>
                    <a:lnTo>
                      <a:pt x="37" y="60"/>
                    </a:lnTo>
                    <a:lnTo>
                      <a:pt x="46" y="58"/>
                    </a:lnTo>
                    <a:lnTo>
                      <a:pt x="53" y="58"/>
                    </a:lnTo>
                    <a:lnTo>
                      <a:pt x="60" y="54"/>
                    </a:lnTo>
                    <a:lnTo>
                      <a:pt x="66" y="51"/>
                    </a:lnTo>
                    <a:lnTo>
                      <a:pt x="71" y="47"/>
                    </a:lnTo>
                    <a:lnTo>
                      <a:pt x="73" y="40"/>
                    </a:lnTo>
                    <a:lnTo>
                      <a:pt x="75" y="36"/>
                    </a:lnTo>
                    <a:lnTo>
                      <a:pt x="78" y="29"/>
                    </a:lnTo>
                    <a:lnTo>
                      <a:pt x="75" y="23"/>
                    </a:lnTo>
                    <a:lnTo>
                      <a:pt x="73" y="18"/>
                    </a:lnTo>
                    <a:lnTo>
                      <a:pt x="71" y="11"/>
                    </a:lnTo>
                    <a:lnTo>
                      <a:pt x="66" y="7"/>
                    </a:lnTo>
                    <a:lnTo>
                      <a:pt x="60" y="5"/>
                    </a:lnTo>
                    <a:lnTo>
                      <a:pt x="53" y="3"/>
                    </a:lnTo>
                    <a:lnTo>
                      <a:pt x="46" y="0"/>
                    </a:lnTo>
                    <a:lnTo>
                      <a:pt x="37" y="0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30" name="Rectangle 398"/>
              <p:cNvSpPr>
                <a:spLocks noChangeArrowheads="1"/>
              </p:cNvSpPr>
              <p:nvPr/>
            </p:nvSpPr>
            <p:spPr bwMode="auto">
              <a:xfrm>
                <a:off x="3202" y="2618"/>
                <a:ext cx="26" cy="5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31" name="Rectangle 399"/>
              <p:cNvSpPr>
                <a:spLocks noChangeArrowheads="1"/>
              </p:cNvSpPr>
              <p:nvPr/>
            </p:nvSpPr>
            <p:spPr bwMode="auto">
              <a:xfrm>
                <a:off x="3206" y="2621"/>
                <a:ext cx="18" cy="49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32" name="Line 400"/>
              <p:cNvSpPr>
                <a:spLocks noChangeShapeType="1"/>
              </p:cNvSpPr>
              <p:nvPr/>
            </p:nvSpPr>
            <p:spPr bwMode="auto">
              <a:xfrm flipH="1">
                <a:off x="3201" y="2629"/>
                <a:ext cx="27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33" name="Line 401"/>
              <p:cNvSpPr>
                <a:spLocks noChangeShapeType="1"/>
              </p:cNvSpPr>
              <p:nvPr/>
            </p:nvSpPr>
            <p:spPr bwMode="auto">
              <a:xfrm flipH="1">
                <a:off x="3201" y="2650"/>
                <a:ext cx="27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34" name="Line 402"/>
              <p:cNvSpPr>
                <a:spLocks noChangeShapeType="1"/>
              </p:cNvSpPr>
              <p:nvPr/>
            </p:nvSpPr>
            <p:spPr bwMode="auto">
              <a:xfrm flipH="1">
                <a:off x="3201" y="2643"/>
                <a:ext cx="27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35" name="Line 403"/>
              <p:cNvSpPr>
                <a:spLocks noChangeShapeType="1"/>
              </p:cNvSpPr>
              <p:nvPr/>
            </p:nvSpPr>
            <p:spPr bwMode="auto">
              <a:xfrm flipH="1">
                <a:off x="3201" y="2637"/>
                <a:ext cx="27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36" name="Line 404"/>
              <p:cNvSpPr>
                <a:spLocks noChangeShapeType="1"/>
              </p:cNvSpPr>
              <p:nvPr/>
            </p:nvSpPr>
            <p:spPr bwMode="auto">
              <a:xfrm flipH="1">
                <a:off x="3201" y="2622"/>
                <a:ext cx="27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37" name="Line 405"/>
              <p:cNvSpPr>
                <a:spLocks noChangeShapeType="1"/>
              </p:cNvSpPr>
              <p:nvPr/>
            </p:nvSpPr>
            <p:spPr bwMode="auto">
              <a:xfrm flipH="1">
                <a:off x="3201" y="2658"/>
                <a:ext cx="27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38" name="Line 406"/>
              <p:cNvSpPr>
                <a:spLocks noChangeShapeType="1"/>
              </p:cNvSpPr>
              <p:nvPr/>
            </p:nvSpPr>
            <p:spPr bwMode="auto">
              <a:xfrm flipH="1">
                <a:off x="3201" y="2665"/>
                <a:ext cx="27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39" name="Rectangle 407"/>
              <p:cNvSpPr>
                <a:spLocks noChangeArrowheads="1"/>
              </p:cNvSpPr>
              <p:nvPr/>
            </p:nvSpPr>
            <p:spPr bwMode="auto">
              <a:xfrm>
                <a:off x="3032" y="2629"/>
                <a:ext cx="26" cy="2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40" name="Rectangle 408"/>
              <p:cNvSpPr>
                <a:spLocks noChangeArrowheads="1"/>
              </p:cNvSpPr>
              <p:nvPr/>
            </p:nvSpPr>
            <p:spPr bwMode="auto">
              <a:xfrm>
                <a:off x="3036" y="2632"/>
                <a:ext cx="18" cy="20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41" name="Freeform 409"/>
              <p:cNvSpPr>
                <a:spLocks/>
              </p:cNvSpPr>
              <p:nvPr/>
            </p:nvSpPr>
            <p:spPr bwMode="auto">
              <a:xfrm>
                <a:off x="3088" y="2484"/>
                <a:ext cx="23" cy="28"/>
              </a:xfrm>
              <a:custGeom>
                <a:avLst/>
                <a:gdLst>
                  <a:gd name="T0" fmla="*/ 2 w 26"/>
                  <a:gd name="T1" fmla="*/ 0 h 32"/>
                  <a:gd name="T2" fmla="*/ 26 w 26"/>
                  <a:gd name="T3" fmla="*/ 27 h 32"/>
                  <a:gd name="T4" fmla="*/ 20 w 26"/>
                  <a:gd name="T5" fmla="*/ 32 h 32"/>
                  <a:gd name="T6" fmla="*/ 0 w 26"/>
                  <a:gd name="T7" fmla="*/ 3 h 32"/>
                  <a:gd name="T8" fmla="*/ 2 w 2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2">
                    <a:moveTo>
                      <a:pt x="2" y="0"/>
                    </a:moveTo>
                    <a:lnTo>
                      <a:pt x="26" y="27"/>
                    </a:lnTo>
                    <a:lnTo>
                      <a:pt x="20" y="32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FB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42" name="Freeform 410"/>
              <p:cNvSpPr>
                <a:spLocks/>
              </p:cNvSpPr>
              <p:nvPr/>
            </p:nvSpPr>
            <p:spPr bwMode="auto">
              <a:xfrm>
                <a:off x="3088" y="2484"/>
                <a:ext cx="23" cy="28"/>
              </a:xfrm>
              <a:custGeom>
                <a:avLst/>
                <a:gdLst>
                  <a:gd name="T0" fmla="*/ 2 w 26"/>
                  <a:gd name="T1" fmla="*/ 0 h 32"/>
                  <a:gd name="T2" fmla="*/ 26 w 26"/>
                  <a:gd name="T3" fmla="*/ 27 h 32"/>
                  <a:gd name="T4" fmla="*/ 20 w 26"/>
                  <a:gd name="T5" fmla="*/ 32 h 32"/>
                  <a:gd name="T6" fmla="*/ 0 w 26"/>
                  <a:gd name="T7" fmla="*/ 3 h 32"/>
                  <a:gd name="T8" fmla="*/ 2 w 2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2">
                    <a:moveTo>
                      <a:pt x="2" y="0"/>
                    </a:moveTo>
                    <a:lnTo>
                      <a:pt x="26" y="27"/>
                    </a:lnTo>
                    <a:lnTo>
                      <a:pt x="20" y="32"/>
                    </a:lnTo>
                    <a:lnTo>
                      <a:pt x="0" y="3"/>
                    </a:lnTo>
                    <a:lnTo>
                      <a:pt x="2" y="0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43" name="Freeform 411"/>
              <p:cNvSpPr>
                <a:spLocks/>
              </p:cNvSpPr>
              <p:nvPr/>
            </p:nvSpPr>
            <p:spPr bwMode="auto">
              <a:xfrm>
                <a:off x="3092" y="2475"/>
                <a:ext cx="41" cy="23"/>
              </a:xfrm>
              <a:custGeom>
                <a:avLst/>
                <a:gdLst>
                  <a:gd name="T0" fmla="*/ 0 w 45"/>
                  <a:gd name="T1" fmla="*/ 0 h 27"/>
                  <a:gd name="T2" fmla="*/ 45 w 45"/>
                  <a:gd name="T3" fmla="*/ 16 h 27"/>
                  <a:gd name="T4" fmla="*/ 38 w 45"/>
                  <a:gd name="T5" fmla="*/ 27 h 27"/>
                  <a:gd name="T6" fmla="*/ 0 w 45"/>
                  <a:gd name="T7" fmla="*/ 9 h 27"/>
                  <a:gd name="T8" fmla="*/ 0 w 45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27">
                    <a:moveTo>
                      <a:pt x="0" y="0"/>
                    </a:moveTo>
                    <a:lnTo>
                      <a:pt x="45" y="16"/>
                    </a:lnTo>
                    <a:lnTo>
                      <a:pt x="38" y="27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44" name="Freeform 412"/>
              <p:cNvSpPr>
                <a:spLocks/>
              </p:cNvSpPr>
              <p:nvPr/>
            </p:nvSpPr>
            <p:spPr bwMode="auto">
              <a:xfrm>
                <a:off x="3092" y="2475"/>
                <a:ext cx="41" cy="23"/>
              </a:xfrm>
              <a:custGeom>
                <a:avLst/>
                <a:gdLst>
                  <a:gd name="T0" fmla="*/ 0 w 45"/>
                  <a:gd name="T1" fmla="*/ 0 h 27"/>
                  <a:gd name="T2" fmla="*/ 45 w 45"/>
                  <a:gd name="T3" fmla="*/ 16 h 27"/>
                  <a:gd name="T4" fmla="*/ 38 w 45"/>
                  <a:gd name="T5" fmla="*/ 27 h 27"/>
                  <a:gd name="T6" fmla="*/ 0 w 45"/>
                  <a:gd name="T7" fmla="*/ 9 h 27"/>
                  <a:gd name="T8" fmla="*/ 0 w 45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27">
                    <a:moveTo>
                      <a:pt x="0" y="0"/>
                    </a:moveTo>
                    <a:lnTo>
                      <a:pt x="45" y="16"/>
                    </a:lnTo>
                    <a:lnTo>
                      <a:pt x="38" y="27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45" name="Freeform 413"/>
              <p:cNvSpPr>
                <a:spLocks/>
              </p:cNvSpPr>
              <p:nvPr/>
            </p:nvSpPr>
            <p:spPr bwMode="auto">
              <a:xfrm>
                <a:off x="3075" y="2409"/>
                <a:ext cx="147" cy="183"/>
              </a:xfrm>
              <a:custGeom>
                <a:avLst/>
                <a:gdLst>
                  <a:gd name="T0" fmla="*/ 163 w 167"/>
                  <a:gd name="T1" fmla="*/ 9 h 209"/>
                  <a:gd name="T2" fmla="*/ 163 w 167"/>
                  <a:gd name="T3" fmla="*/ 15 h 209"/>
                  <a:gd name="T4" fmla="*/ 165 w 167"/>
                  <a:gd name="T5" fmla="*/ 20 h 209"/>
                  <a:gd name="T6" fmla="*/ 167 w 167"/>
                  <a:gd name="T7" fmla="*/ 31 h 209"/>
                  <a:gd name="T8" fmla="*/ 167 w 167"/>
                  <a:gd name="T9" fmla="*/ 37 h 209"/>
                  <a:gd name="T10" fmla="*/ 163 w 167"/>
                  <a:gd name="T11" fmla="*/ 49 h 209"/>
                  <a:gd name="T12" fmla="*/ 163 w 167"/>
                  <a:gd name="T13" fmla="*/ 64 h 209"/>
                  <a:gd name="T14" fmla="*/ 159 w 167"/>
                  <a:gd name="T15" fmla="*/ 75 h 209"/>
                  <a:gd name="T16" fmla="*/ 152 w 167"/>
                  <a:gd name="T17" fmla="*/ 93 h 209"/>
                  <a:gd name="T18" fmla="*/ 145 w 167"/>
                  <a:gd name="T19" fmla="*/ 109 h 209"/>
                  <a:gd name="T20" fmla="*/ 130 w 167"/>
                  <a:gd name="T21" fmla="*/ 129 h 209"/>
                  <a:gd name="T22" fmla="*/ 112 w 167"/>
                  <a:gd name="T23" fmla="*/ 146 h 209"/>
                  <a:gd name="T24" fmla="*/ 101 w 167"/>
                  <a:gd name="T25" fmla="*/ 158 h 209"/>
                  <a:gd name="T26" fmla="*/ 83 w 167"/>
                  <a:gd name="T27" fmla="*/ 175 h 209"/>
                  <a:gd name="T28" fmla="*/ 65 w 167"/>
                  <a:gd name="T29" fmla="*/ 187 h 209"/>
                  <a:gd name="T30" fmla="*/ 47 w 167"/>
                  <a:gd name="T31" fmla="*/ 195 h 209"/>
                  <a:gd name="T32" fmla="*/ 36 w 167"/>
                  <a:gd name="T33" fmla="*/ 202 h 209"/>
                  <a:gd name="T34" fmla="*/ 23 w 167"/>
                  <a:gd name="T35" fmla="*/ 207 h 209"/>
                  <a:gd name="T36" fmla="*/ 14 w 167"/>
                  <a:gd name="T37" fmla="*/ 209 h 209"/>
                  <a:gd name="T38" fmla="*/ 7 w 167"/>
                  <a:gd name="T39" fmla="*/ 209 h 209"/>
                  <a:gd name="T40" fmla="*/ 0 w 167"/>
                  <a:gd name="T41" fmla="*/ 207 h 209"/>
                  <a:gd name="T42" fmla="*/ 156 w 167"/>
                  <a:gd name="T43" fmla="*/ 0 h 209"/>
                  <a:gd name="T44" fmla="*/ 163 w 167"/>
                  <a:gd name="T45" fmla="*/ 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7" h="209">
                    <a:moveTo>
                      <a:pt x="163" y="9"/>
                    </a:moveTo>
                    <a:lnTo>
                      <a:pt x="163" y="15"/>
                    </a:lnTo>
                    <a:lnTo>
                      <a:pt x="165" y="20"/>
                    </a:lnTo>
                    <a:lnTo>
                      <a:pt x="167" y="31"/>
                    </a:lnTo>
                    <a:lnTo>
                      <a:pt x="167" y="37"/>
                    </a:lnTo>
                    <a:lnTo>
                      <a:pt x="163" y="49"/>
                    </a:lnTo>
                    <a:lnTo>
                      <a:pt x="163" y="64"/>
                    </a:lnTo>
                    <a:lnTo>
                      <a:pt x="159" y="75"/>
                    </a:lnTo>
                    <a:lnTo>
                      <a:pt x="152" y="93"/>
                    </a:lnTo>
                    <a:lnTo>
                      <a:pt x="145" y="109"/>
                    </a:lnTo>
                    <a:lnTo>
                      <a:pt x="130" y="129"/>
                    </a:lnTo>
                    <a:lnTo>
                      <a:pt x="112" y="146"/>
                    </a:lnTo>
                    <a:lnTo>
                      <a:pt x="101" y="158"/>
                    </a:lnTo>
                    <a:lnTo>
                      <a:pt x="83" y="175"/>
                    </a:lnTo>
                    <a:lnTo>
                      <a:pt x="65" y="187"/>
                    </a:lnTo>
                    <a:lnTo>
                      <a:pt x="47" y="195"/>
                    </a:lnTo>
                    <a:lnTo>
                      <a:pt x="36" y="202"/>
                    </a:lnTo>
                    <a:lnTo>
                      <a:pt x="23" y="207"/>
                    </a:lnTo>
                    <a:lnTo>
                      <a:pt x="14" y="209"/>
                    </a:lnTo>
                    <a:lnTo>
                      <a:pt x="7" y="209"/>
                    </a:lnTo>
                    <a:lnTo>
                      <a:pt x="0" y="207"/>
                    </a:lnTo>
                    <a:lnTo>
                      <a:pt x="156" y="0"/>
                    </a:lnTo>
                    <a:lnTo>
                      <a:pt x="163" y="9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46" name="Freeform 414"/>
              <p:cNvSpPr>
                <a:spLocks/>
              </p:cNvSpPr>
              <p:nvPr/>
            </p:nvSpPr>
            <p:spPr bwMode="auto">
              <a:xfrm>
                <a:off x="3075" y="2409"/>
                <a:ext cx="147" cy="183"/>
              </a:xfrm>
              <a:custGeom>
                <a:avLst/>
                <a:gdLst>
                  <a:gd name="T0" fmla="*/ 163 w 167"/>
                  <a:gd name="T1" fmla="*/ 9 h 209"/>
                  <a:gd name="T2" fmla="*/ 163 w 167"/>
                  <a:gd name="T3" fmla="*/ 15 h 209"/>
                  <a:gd name="T4" fmla="*/ 165 w 167"/>
                  <a:gd name="T5" fmla="*/ 20 h 209"/>
                  <a:gd name="T6" fmla="*/ 167 w 167"/>
                  <a:gd name="T7" fmla="*/ 31 h 209"/>
                  <a:gd name="T8" fmla="*/ 167 w 167"/>
                  <a:gd name="T9" fmla="*/ 37 h 209"/>
                  <a:gd name="T10" fmla="*/ 163 w 167"/>
                  <a:gd name="T11" fmla="*/ 49 h 209"/>
                  <a:gd name="T12" fmla="*/ 163 w 167"/>
                  <a:gd name="T13" fmla="*/ 64 h 209"/>
                  <a:gd name="T14" fmla="*/ 159 w 167"/>
                  <a:gd name="T15" fmla="*/ 75 h 209"/>
                  <a:gd name="T16" fmla="*/ 152 w 167"/>
                  <a:gd name="T17" fmla="*/ 93 h 209"/>
                  <a:gd name="T18" fmla="*/ 145 w 167"/>
                  <a:gd name="T19" fmla="*/ 109 h 209"/>
                  <a:gd name="T20" fmla="*/ 130 w 167"/>
                  <a:gd name="T21" fmla="*/ 129 h 209"/>
                  <a:gd name="T22" fmla="*/ 112 w 167"/>
                  <a:gd name="T23" fmla="*/ 146 h 209"/>
                  <a:gd name="T24" fmla="*/ 101 w 167"/>
                  <a:gd name="T25" fmla="*/ 158 h 209"/>
                  <a:gd name="T26" fmla="*/ 83 w 167"/>
                  <a:gd name="T27" fmla="*/ 175 h 209"/>
                  <a:gd name="T28" fmla="*/ 65 w 167"/>
                  <a:gd name="T29" fmla="*/ 187 h 209"/>
                  <a:gd name="T30" fmla="*/ 47 w 167"/>
                  <a:gd name="T31" fmla="*/ 195 h 209"/>
                  <a:gd name="T32" fmla="*/ 36 w 167"/>
                  <a:gd name="T33" fmla="*/ 202 h 209"/>
                  <a:gd name="T34" fmla="*/ 23 w 167"/>
                  <a:gd name="T35" fmla="*/ 207 h 209"/>
                  <a:gd name="T36" fmla="*/ 14 w 167"/>
                  <a:gd name="T37" fmla="*/ 209 h 209"/>
                  <a:gd name="T38" fmla="*/ 7 w 167"/>
                  <a:gd name="T39" fmla="*/ 209 h 209"/>
                  <a:gd name="T40" fmla="*/ 0 w 167"/>
                  <a:gd name="T41" fmla="*/ 207 h 209"/>
                  <a:gd name="T42" fmla="*/ 156 w 167"/>
                  <a:gd name="T43" fmla="*/ 0 h 209"/>
                  <a:gd name="T44" fmla="*/ 163 w 167"/>
                  <a:gd name="T45" fmla="*/ 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7" h="209">
                    <a:moveTo>
                      <a:pt x="163" y="9"/>
                    </a:moveTo>
                    <a:lnTo>
                      <a:pt x="163" y="15"/>
                    </a:lnTo>
                    <a:lnTo>
                      <a:pt x="165" y="20"/>
                    </a:lnTo>
                    <a:lnTo>
                      <a:pt x="167" y="31"/>
                    </a:lnTo>
                    <a:lnTo>
                      <a:pt x="167" y="37"/>
                    </a:lnTo>
                    <a:lnTo>
                      <a:pt x="163" y="49"/>
                    </a:lnTo>
                    <a:lnTo>
                      <a:pt x="163" y="64"/>
                    </a:lnTo>
                    <a:lnTo>
                      <a:pt x="159" y="75"/>
                    </a:lnTo>
                    <a:lnTo>
                      <a:pt x="152" y="93"/>
                    </a:lnTo>
                    <a:lnTo>
                      <a:pt x="145" y="109"/>
                    </a:lnTo>
                    <a:lnTo>
                      <a:pt x="130" y="129"/>
                    </a:lnTo>
                    <a:lnTo>
                      <a:pt x="112" y="146"/>
                    </a:lnTo>
                    <a:lnTo>
                      <a:pt x="101" y="158"/>
                    </a:lnTo>
                    <a:lnTo>
                      <a:pt x="83" y="175"/>
                    </a:lnTo>
                    <a:lnTo>
                      <a:pt x="65" y="187"/>
                    </a:lnTo>
                    <a:lnTo>
                      <a:pt x="47" y="195"/>
                    </a:lnTo>
                    <a:lnTo>
                      <a:pt x="36" y="202"/>
                    </a:lnTo>
                    <a:lnTo>
                      <a:pt x="23" y="207"/>
                    </a:lnTo>
                    <a:lnTo>
                      <a:pt x="14" y="209"/>
                    </a:lnTo>
                    <a:lnTo>
                      <a:pt x="7" y="209"/>
                    </a:lnTo>
                    <a:lnTo>
                      <a:pt x="0" y="207"/>
                    </a:lnTo>
                    <a:lnTo>
                      <a:pt x="156" y="0"/>
                    </a:lnTo>
                    <a:lnTo>
                      <a:pt x="163" y="9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47" name="Freeform 415"/>
              <p:cNvSpPr>
                <a:spLocks/>
              </p:cNvSpPr>
              <p:nvPr/>
            </p:nvSpPr>
            <p:spPr bwMode="auto">
              <a:xfrm>
                <a:off x="3075" y="2411"/>
                <a:ext cx="138" cy="181"/>
              </a:xfrm>
              <a:custGeom>
                <a:avLst/>
                <a:gdLst>
                  <a:gd name="T0" fmla="*/ 156 w 156"/>
                  <a:gd name="T1" fmla="*/ 0 h 207"/>
                  <a:gd name="T2" fmla="*/ 156 w 156"/>
                  <a:gd name="T3" fmla="*/ 4 h 207"/>
                  <a:gd name="T4" fmla="*/ 156 w 156"/>
                  <a:gd name="T5" fmla="*/ 11 h 207"/>
                  <a:gd name="T6" fmla="*/ 156 w 156"/>
                  <a:gd name="T7" fmla="*/ 22 h 207"/>
                  <a:gd name="T8" fmla="*/ 156 w 156"/>
                  <a:gd name="T9" fmla="*/ 31 h 207"/>
                  <a:gd name="T10" fmla="*/ 154 w 156"/>
                  <a:gd name="T11" fmla="*/ 42 h 207"/>
                  <a:gd name="T12" fmla="*/ 152 w 156"/>
                  <a:gd name="T13" fmla="*/ 53 h 207"/>
                  <a:gd name="T14" fmla="*/ 150 w 156"/>
                  <a:gd name="T15" fmla="*/ 71 h 207"/>
                  <a:gd name="T16" fmla="*/ 139 w 156"/>
                  <a:gd name="T17" fmla="*/ 87 h 207"/>
                  <a:gd name="T18" fmla="*/ 127 w 156"/>
                  <a:gd name="T19" fmla="*/ 104 h 207"/>
                  <a:gd name="T20" fmla="*/ 116 w 156"/>
                  <a:gd name="T21" fmla="*/ 122 h 207"/>
                  <a:gd name="T22" fmla="*/ 101 w 156"/>
                  <a:gd name="T23" fmla="*/ 138 h 207"/>
                  <a:gd name="T24" fmla="*/ 87 w 156"/>
                  <a:gd name="T25" fmla="*/ 151 h 207"/>
                  <a:gd name="T26" fmla="*/ 76 w 156"/>
                  <a:gd name="T27" fmla="*/ 162 h 207"/>
                  <a:gd name="T28" fmla="*/ 65 w 156"/>
                  <a:gd name="T29" fmla="*/ 169 h 207"/>
                  <a:gd name="T30" fmla="*/ 56 w 156"/>
                  <a:gd name="T31" fmla="*/ 178 h 207"/>
                  <a:gd name="T32" fmla="*/ 43 w 156"/>
                  <a:gd name="T33" fmla="*/ 185 h 207"/>
                  <a:gd name="T34" fmla="*/ 36 w 156"/>
                  <a:gd name="T35" fmla="*/ 191 h 207"/>
                  <a:gd name="T36" fmla="*/ 27 w 156"/>
                  <a:gd name="T37" fmla="*/ 196 h 207"/>
                  <a:gd name="T38" fmla="*/ 16 w 156"/>
                  <a:gd name="T39" fmla="*/ 200 h 207"/>
                  <a:gd name="T40" fmla="*/ 9 w 156"/>
                  <a:gd name="T41" fmla="*/ 205 h 207"/>
                  <a:gd name="T42" fmla="*/ 0 w 156"/>
                  <a:gd name="T43" fmla="*/ 207 h 207"/>
                  <a:gd name="T44" fmla="*/ 0 w 156"/>
                  <a:gd name="T45" fmla="*/ 202 h 207"/>
                  <a:gd name="T46" fmla="*/ 0 w 156"/>
                  <a:gd name="T47" fmla="*/ 200 h 207"/>
                  <a:gd name="T48" fmla="*/ 0 w 156"/>
                  <a:gd name="T49" fmla="*/ 193 h 207"/>
                  <a:gd name="T50" fmla="*/ 5 w 156"/>
                  <a:gd name="T51" fmla="*/ 185 h 207"/>
                  <a:gd name="T52" fmla="*/ 7 w 156"/>
                  <a:gd name="T53" fmla="*/ 173 h 207"/>
                  <a:gd name="T54" fmla="*/ 9 w 156"/>
                  <a:gd name="T55" fmla="*/ 164 h 207"/>
                  <a:gd name="T56" fmla="*/ 16 w 156"/>
                  <a:gd name="T57" fmla="*/ 151 h 207"/>
                  <a:gd name="T58" fmla="*/ 18 w 156"/>
                  <a:gd name="T59" fmla="*/ 136 h 207"/>
                  <a:gd name="T60" fmla="*/ 25 w 156"/>
                  <a:gd name="T61" fmla="*/ 127 h 207"/>
                  <a:gd name="T62" fmla="*/ 29 w 156"/>
                  <a:gd name="T63" fmla="*/ 118 h 207"/>
                  <a:gd name="T64" fmla="*/ 38 w 156"/>
                  <a:gd name="T65" fmla="*/ 107 h 207"/>
                  <a:gd name="T66" fmla="*/ 45 w 156"/>
                  <a:gd name="T67" fmla="*/ 98 h 207"/>
                  <a:gd name="T68" fmla="*/ 54 w 156"/>
                  <a:gd name="T69" fmla="*/ 87 h 207"/>
                  <a:gd name="T70" fmla="*/ 65 w 156"/>
                  <a:gd name="T71" fmla="*/ 71 h 207"/>
                  <a:gd name="T72" fmla="*/ 76 w 156"/>
                  <a:gd name="T73" fmla="*/ 62 h 207"/>
                  <a:gd name="T74" fmla="*/ 92 w 156"/>
                  <a:gd name="T75" fmla="*/ 47 h 207"/>
                  <a:gd name="T76" fmla="*/ 103 w 156"/>
                  <a:gd name="T77" fmla="*/ 38 h 207"/>
                  <a:gd name="T78" fmla="*/ 116 w 156"/>
                  <a:gd name="T79" fmla="*/ 27 h 207"/>
                  <a:gd name="T80" fmla="*/ 125 w 156"/>
                  <a:gd name="T81" fmla="*/ 20 h 207"/>
                  <a:gd name="T82" fmla="*/ 134 w 156"/>
                  <a:gd name="T83" fmla="*/ 11 h 207"/>
                  <a:gd name="T84" fmla="*/ 143 w 156"/>
                  <a:gd name="T85" fmla="*/ 7 h 207"/>
                  <a:gd name="T86" fmla="*/ 150 w 156"/>
                  <a:gd name="T87" fmla="*/ 2 h 207"/>
                  <a:gd name="T88" fmla="*/ 156 w 156"/>
                  <a:gd name="T8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56" h="207">
                    <a:moveTo>
                      <a:pt x="156" y="0"/>
                    </a:moveTo>
                    <a:lnTo>
                      <a:pt x="156" y="4"/>
                    </a:lnTo>
                    <a:lnTo>
                      <a:pt x="156" y="11"/>
                    </a:lnTo>
                    <a:lnTo>
                      <a:pt x="156" y="22"/>
                    </a:lnTo>
                    <a:lnTo>
                      <a:pt x="156" y="31"/>
                    </a:lnTo>
                    <a:lnTo>
                      <a:pt x="154" y="42"/>
                    </a:lnTo>
                    <a:lnTo>
                      <a:pt x="152" y="53"/>
                    </a:lnTo>
                    <a:lnTo>
                      <a:pt x="150" y="71"/>
                    </a:lnTo>
                    <a:lnTo>
                      <a:pt x="139" y="87"/>
                    </a:lnTo>
                    <a:lnTo>
                      <a:pt x="127" y="104"/>
                    </a:lnTo>
                    <a:lnTo>
                      <a:pt x="116" y="122"/>
                    </a:lnTo>
                    <a:lnTo>
                      <a:pt x="101" y="138"/>
                    </a:lnTo>
                    <a:lnTo>
                      <a:pt x="87" y="151"/>
                    </a:lnTo>
                    <a:lnTo>
                      <a:pt x="76" y="162"/>
                    </a:lnTo>
                    <a:lnTo>
                      <a:pt x="65" y="169"/>
                    </a:lnTo>
                    <a:lnTo>
                      <a:pt x="56" y="178"/>
                    </a:lnTo>
                    <a:lnTo>
                      <a:pt x="43" y="185"/>
                    </a:lnTo>
                    <a:lnTo>
                      <a:pt x="36" y="191"/>
                    </a:lnTo>
                    <a:lnTo>
                      <a:pt x="27" y="196"/>
                    </a:lnTo>
                    <a:lnTo>
                      <a:pt x="16" y="200"/>
                    </a:lnTo>
                    <a:lnTo>
                      <a:pt x="9" y="205"/>
                    </a:lnTo>
                    <a:lnTo>
                      <a:pt x="0" y="207"/>
                    </a:lnTo>
                    <a:lnTo>
                      <a:pt x="0" y="202"/>
                    </a:lnTo>
                    <a:lnTo>
                      <a:pt x="0" y="200"/>
                    </a:lnTo>
                    <a:lnTo>
                      <a:pt x="0" y="193"/>
                    </a:lnTo>
                    <a:lnTo>
                      <a:pt x="5" y="185"/>
                    </a:lnTo>
                    <a:lnTo>
                      <a:pt x="7" y="173"/>
                    </a:lnTo>
                    <a:lnTo>
                      <a:pt x="9" y="164"/>
                    </a:lnTo>
                    <a:lnTo>
                      <a:pt x="16" y="151"/>
                    </a:lnTo>
                    <a:lnTo>
                      <a:pt x="18" y="136"/>
                    </a:lnTo>
                    <a:lnTo>
                      <a:pt x="25" y="127"/>
                    </a:lnTo>
                    <a:lnTo>
                      <a:pt x="29" y="118"/>
                    </a:lnTo>
                    <a:lnTo>
                      <a:pt x="38" y="107"/>
                    </a:lnTo>
                    <a:lnTo>
                      <a:pt x="45" y="98"/>
                    </a:lnTo>
                    <a:lnTo>
                      <a:pt x="54" y="87"/>
                    </a:lnTo>
                    <a:lnTo>
                      <a:pt x="65" y="71"/>
                    </a:lnTo>
                    <a:lnTo>
                      <a:pt x="76" y="62"/>
                    </a:lnTo>
                    <a:lnTo>
                      <a:pt x="92" y="47"/>
                    </a:lnTo>
                    <a:lnTo>
                      <a:pt x="103" y="38"/>
                    </a:lnTo>
                    <a:lnTo>
                      <a:pt x="116" y="27"/>
                    </a:lnTo>
                    <a:lnTo>
                      <a:pt x="125" y="20"/>
                    </a:lnTo>
                    <a:lnTo>
                      <a:pt x="134" y="11"/>
                    </a:lnTo>
                    <a:lnTo>
                      <a:pt x="143" y="7"/>
                    </a:lnTo>
                    <a:lnTo>
                      <a:pt x="150" y="2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48" name="Freeform 416"/>
              <p:cNvSpPr>
                <a:spLocks/>
              </p:cNvSpPr>
              <p:nvPr/>
            </p:nvSpPr>
            <p:spPr bwMode="auto">
              <a:xfrm>
                <a:off x="3075" y="2411"/>
                <a:ext cx="138" cy="181"/>
              </a:xfrm>
              <a:custGeom>
                <a:avLst/>
                <a:gdLst>
                  <a:gd name="T0" fmla="*/ 156 w 156"/>
                  <a:gd name="T1" fmla="*/ 0 h 207"/>
                  <a:gd name="T2" fmla="*/ 156 w 156"/>
                  <a:gd name="T3" fmla="*/ 4 h 207"/>
                  <a:gd name="T4" fmla="*/ 156 w 156"/>
                  <a:gd name="T5" fmla="*/ 11 h 207"/>
                  <a:gd name="T6" fmla="*/ 156 w 156"/>
                  <a:gd name="T7" fmla="*/ 22 h 207"/>
                  <a:gd name="T8" fmla="*/ 156 w 156"/>
                  <a:gd name="T9" fmla="*/ 31 h 207"/>
                  <a:gd name="T10" fmla="*/ 154 w 156"/>
                  <a:gd name="T11" fmla="*/ 42 h 207"/>
                  <a:gd name="T12" fmla="*/ 152 w 156"/>
                  <a:gd name="T13" fmla="*/ 53 h 207"/>
                  <a:gd name="T14" fmla="*/ 150 w 156"/>
                  <a:gd name="T15" fmla="*/ 71 h 207"/>
                  <a:gd name="T16" fmla="*/ 139 w 156"/>
                  <a:gd name="T17" fmla="*/ 87 h 207"/>
                  <a:gd name="T18" fmla="*/ 127 w 156"/>
                  <a:gd name="T19" fmla="*/ 104 h 207"/>
                  <a:gd name="T20" fmla="*/ 116 w 156"/>
                  <a:gd name="T21" fmla="*/ 122 h 207"/>
                  <a:gd name="T22" fmla="*/ 101 w 156"/>
                  <a:gd name="T23" fmla="*/ 138 h 207"/>
                  <a:gd name="T24" fmla="*/ 87 w 156"/>
                  <a:gd name="T25" fmla="*/ 151 h 207"/>
                  <a:gd name="T26" fmla="*/ 76 w 156"/>
                  <a:gd name="T27" fmla="*/ 162 h 207"/>
                  <a:gd name="T28" fmla="*/ 65 w 156"/>
                  <a:gd name="T29" fmla="*/ 169 h 207"/>
                  <a:gd name="T30" fmla="*/ 56 w 156"/>
                  <a:gd name="T31" fmla="*/ 178 h 207"/>
                  <a:gd name="T32" fmla="*/ 43 w 156"/>
                  <a:gd name="T33" fmla="*/ 185 h 207"/>
                  <a:gd name="T34" fmla="*/ 36 w 156"/>
                  <a:gd name="T35" fmla="*/ 191 h 207"/>
                  <a:gd name="T36" fmla="*/ 27 w 156"/>
                  <a:gd name="T37" fmla="*/ 196 h 207"/>
                  <a:gd name="T38" fmla="*/ 16 w 156"/>
                  <a:gd name="T39" fmla="*/ 200 h 207"/>
                  <a:gd name="T40" fmla="*/ 9 w 156"/>
                  <a:gd name="T41" fmla="*/ 205 h 207"/>
                  <a:gd name="T42" fmla="*/ 0 w 156"/>
                  <a:gd name="T43" fmla="*/ 207 h 207"/>
                  <a:gd name="T44" fmla="*/ 0 w 156"/>
                  <a:gd name="T45" fmla="*/ 202 h 207"/>
                  <a:gd name="T46" fmla="*/ 0 w 156"/>
                  <a:gd name="T47" fmla="*/ 200 h 207"/>
                  <a:gd name="T48" fmla="*/ 0 w 156"/>
                  <a:gd name="T49" fmla="*/ 193 h 207"/>
                  <a:gd name="T50" fmla="*/ 5 w 156"/>
                  <a:gd name="T51" fmla="*/ 185 h 207"/>
                  <a:gd name="T52" fmla="*/ 7 w 156"/>
                  <a:gd name="T53" fmla="*/ 173 h 207"/>
                  <a:gd name="T54" fmla="*/ 9 w 156"/>
                  <a:gd name="T55" fmla="*/ 164 h 207"/>
                  <a:gd name="T56" fmla="*/ 16 w 156"/>
                  <a:gd name="T57" fmla="*/ 151 h 207"/>
                  <a:gd name="T58" fmla="*/ 18 w 156"/>
                  <a:gd name="T59" fmla="*/ 136 h 207"/>
                  <a:gd name="T60" fmla="*/ 25 w 156"/>
                  <a:gd name="T61" fmla="*/ 127 h 207"/>
                  <a:gd name="T62" fmla="*/ 29 w 156"/>
                  <a:gd name="T63" fmla="*/ 118 h 207"/>
                  <a:gd name="T64" fmla="*/ 38 w 156"/>
                  <a:gd name="T65" fmla="*/ 107 h 207"/>
                  <a:gd name="T66" fmla="*/ 45 w 156"/>
                  <a:gd name="T67" fmla="*/ 98 h 207"/>
                  <a:gd name="T68" fmla="*/ 54 w 156"/>
                  <a:gd name="T69" fmla="*/ 87 h 207"/>
                  <a:gd name="T70" fmla="*/ 65 w 156"/>
                  <a:gd name="T71" fmla="*/ 71 h 207"/>
                  <a:gd name="T72" fmla="*/ 76 w 156"/>
                  <a:gd name="T73" fmla="*/ 62 h 207"/>
                  <a:gd name="T74" fmla="*/ 92 w 156"/>
                  <a:gd name="T75" fmla="*/ 47 h 207"/>
                  <a:gd name="T76" fmla="*/ 103 w 156"/>
                  <a:gd name="T77" fmla="*/ 38 h 207"/>
                  <a:gd name="T78" fmla="*/ 116 w 156"/>
                  <a:gd name="T79" fmla="*/ 27 h 207"/>
                  <a:gd name="T80" fmla="*/ 125 w 156"/>
                  <a:gd name="T81" fmla="*/ 20 h 207"/>
                  <a:gd name="T82" fmla="*/ 134 w 156"/>
                  <a:gd name="T83" fmla="*/ 11 h 207"/>
                  <a:gd name="T84" fmla="*/ 143 w 156"/>
                  <a:gd name="T85" fmla="*/ 7 h 207"/>
                  <a:gd name="T86" fmla="*/ 150 w 156"/>
                  <a:gd name="T87" fmla="*/ 2 h 207"/>
                  <a:gd name="T88" fmla="*/ 156 w 156"/>
                  <a:gd name="T8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56" h="207">
                    <a:moveTo>
                      <a:pt x="156" y="0"/>
                    </a:moveTo>
                    <a:lnTo>
                      <a:pt x="156" y="4"/>
                    </a:lnTo>
                    <a:lnTo>
                      <a:pt x="156" y="11"/>
                    </a:lnTo>
                    <a:lnTo>
                      <a:pt x="156" y="22"/>
                    </a:lnTo>
                    <a:lnTo>
                      <a:pt x="156" y="31"/>
                    </a:lnTo>
                    <a:lnTo>
                      <a:pt x="154" y="42"/>
                    </a:lnTo>
                    <a:lnTo>
                      <a:pt x="152" y="53"/>
                    </a:lnTo>
                    <a:lnTo>
                      <a:pt x="150" y="71"/>
                    </a:lnTo>
                    <a:lnTo>
                      <a:pt x="139" y="87"/>
                    </a:lnTo>
                    <a:lnTo>
                      <a:pt x="127" y="104"/>
                    </a:lnTo>
                    <a:lnTo>
                      <a:pt x="116" y="122"/>
                    </a:lnTo>
                    <a:lnTo>
                      <a:pt x="101" y="138"/>
                    </a:lnTo>
                    <a:lnTo>
                      <a:pt x="87" y="151"/>
                    </a:lnTo>
                    <a:lnTo>
                      <a:pt x="76" y="162"/>
                    </a:lnTo>
                    <a:lnTo>
                      <a:pt x="65" y="169"/>
                    </a:lnTo>
                    <a:lnTo>
                      <a:pt x="56" y="178"/>
                    </a:lnTo>
                    <a:lnTo>
                      <a:pt x="43" y="185"/>
                    </a:lnTo>
                    <a:lnTo>
                      <a:pt x="36" y="191"/>
                    </a:lnTo>
                    <a:lnTo>
                      <a:pt x="27" y="196"/>
                    </a:lnTo>
                    <a:lnTo>
                      <a:pt x="16" y="200"/>
                    </a:lnTo>
                    <a:lnTo>
                      <a:pt x="9" y="205"/>
                    </a:lnTo>
                    <a:lnTo>
                      <a:pt x="0" y="207"/>
                    </a:lnTo>
                    <a:lnTo>
                      <a:pt x="0" y="202"/>
                    </a:lnTo>
                    <a:lnTo>
                      <a:pt x="0" y="200"/>
                    </a:lnTo>
                    <a:lnTo>
                      <a:pt x="0" y="193"/>
                    </a:lnTo>
                    <a:lnTo>
                      <a:pt x="5" y="185"/>
                    </a:lnTo>
                    <a:lnTo>
                      <a:pt x="7" y="173"/>
                    </a:lnTo>
                    <a:lnTo>
                      <a:pt x="9" y="164"/>
                    </a:lnTo>
                    <a:lnTo>
                      <a:pt x="16" y="151"/>
                    </a:lnTo>
                    <a:lnTo>
                      <a:pt x="18" y="136"/>
                    </a:lnTo>
                    <a:lnTo>
                      <a:pt x="25" y="127"/>
                    </a:lnTo>
                    <a:lnTo>
                      <a:pt x="29" y="118"/>
                    </a:lnTo>
                    <a:lnTo>
                      <a:pt x="38" y="107"/>
                    </a:lnTo>
                    <a:lnTo>
                      <a:pt x="45" y="98"/>
                    </a:lnTo>
                    <a:lnTo>
                      <a:pt x="54" y="87"/>
                    </a:lnTo>
                    <a:lnTo>
                      <a:pt x="65" y="71"/>
                    </a:lnTo>
                    <a:lnTo>
                      <a:pt x="76" y="62"/>
                    </a:lnTo>
                    <a:lnTo>
                      <a:pt x="92" y="47"/>
                    </a:lnTo>
                    <a:lnTo>
                      <a:pt x="103" y="38"/>
                    </a:lnTo>
                    <a:lnTo>
                      <a:pt x="116" y="27"/>
                    </a:lnTo>
                    <a:lnTo>
                      <a:pt x="125" y="20"/>
                    </a:lnTo>
                    <a:lnTo>
                      <a:pt x="134" y="11"/>
                    </a:lnTo>
                    <a:lnTo>
                      <a:pt x="143" y="7"/>
                    </a:lnTo>
                    <a:lnTo>
                      <a:pt x="150" y="2"/>
                    </a:lnTo>
                    <a:lnTo>
                      <a:pt x="156" y="0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49" name="Freeform 417"/>
              <p:cNvSpPr>
                <a:spLocks/>
              </p:cNvSpPr>
              <p:nvPr/>
            </p:nvSpPr>
            <p:spPr bwMode="auto">
              <a:xfrm>
                <a:off x="3073" y="2456"/>
                <a:ext cx="136" cy="24"/>
              </a:xfrm>
              <a:custGeom>
                <a:avLst/>
                <a:gdLst>
                  <a:gd name="T0" fmla="*/ 154 w 154"/>
                  <a:gd name="T1" fmla="*/ 0 h 27"/>
                  <a:gd name="T2" fmla="*/ 0 w 154"/>
                  <a:gd name="T3" fmla="*/ 16 h 27"/>
                  <a:gd name="T4" fmla="*/ 0 w 154"/>
                  <a:gd name="T5" fmla="*/ 27 h 27"/>
                  <a:gd name="T6" fmla="*/ 154 w 154"/>
                  <a:gd name="T7" fmla="*/ 14 h 27"/>
                  <a:gd name="T8" fmla="*/ 154 w 154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7">
                    <a:moveTo>
                      <a:pt x="154" y="0"/>
                    </a:moveTo>
                    <a:lnTo>
                      <a:pt x="0" y="16"/>
                    </a:lnTo>
                    <a:lnTo>
                      <a:pt x="0" y="27"/>
                    </a:lnTo>
                    <a:lnTo>
                      <a:pt x="154" y="14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DFD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50" name="Freeform 418"/>
              <p:cNvSpPr>
                <a:spLocks/>
              </p:cNvSpPr>
              <p:nvPr/>
            </p:nvSpPr>
            <p:spPr bwMode="auto">
              <a:xfrm>
                <a:off x="3073" y="2456"/>
                <a:ext cx="136" cy="24"/>
              </a:xfrm>
              <a:custGeom>
                <a:avLst/>
                <a:gdLst>
                  <a:gd name="T0" fmla="*/ 154 w 154"/>
                  <a:gd name="T1" fmla="*/ 0 h 27"/>
                  <a:gd name="T2" fmla="*/ 0 w 154"/>
                  <a:gd name="T3" fmla="*/ 16 h 27"/>
                  <a:gd name="T4" fmla="*/ 0 w 154"/>
                  <a:gd name="T5" fmla="*/ 27 h 27"/>
                  <a:gd name="T6" fmla="*/ 154 w 154"/>
                  <a:gd name="T7" fmla="*/ 14 h 27"/>
                  <a:gd name="T8" fmla="*/ 154 w 154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7">
                    <a:moveTo>
                      <a:pt x="154" y="0"/>
                    </a:moveTo>
                    <a:lnTo>
                      <a:pt x="0" y="16"/>
                    </a:lnTo>
                    <a:lnTo>
                      <a:pt x="0" y="27"/>
                    </a:lnTo>
                    <a:lnTo>
                      <a:pt x="154" y="14"/>
                    </a:lnTo>
                    <a:lnTo>
                      <a:pt x="154" y="0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51" name="Freeform 419"/>
              <p:cNvSpPr>
                <a:spLocks/>
              </p:cNvSpPr>
              <p:nvPr/>
            </p:nvSpPr>
            <p:spPr bwMode="auto">
              <a:xfrm>
                <a:off x="3066" y="2480"/>
                <a:ext cx="48" cy="93"/>
              </a:xfrm>
              <a:custGeom>
                <a:avLst/>
                <a:gdLst>
                  <a:gd name="T0" fmla="*/ 9 w 56"/>
                  <a:gd name="T1" fmla="*/ 2 h 105"/>
                  <a:gd name="T2" fmla="*/ 56 w 56"/>
                  <a:gd name="T3" fmla="*/ 105 h 105"/>
                  <a:gd name="T4" fmla="*/ 51 w 56"/>
                  <a:gd name="T5" fmla="*/ 105 h 105"/>
                  <a:gd name="T6" fmla="*/ 0 w 56"/>
                  <a:gd name="T7" fmla="*/ 0 h 105"/>
                  <a:gd name="T8" fmla="*/ 9 w 56"/>
                  <a:gd name="T9" fmla="*/ 2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05">
                    <a:moveTo>
                      <a:pt x="9" y="2"/>
                    </a:moveTo>
                    <a:lnTo>
                      <a:pt x="56" y="105"/>
                    </a:lnTo>
                    <a:lnTo>
                      <a:pt x="51" y="105"/>
                    </a:lnTo>
                    <a:lnTo>
                      <a:pt x="0" y="0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DFD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52" name="Freeform 420"/>
              <p:cNvSpPr>
                <a:spLocks/>
              </p:cNvSpPr>
              <p:nvPr/>
            </p:nvSpPr>
            <p:spPr bwMode="auto">
              <a:xfrm>
                <a:off x="3066" y="2480"/>
                <a:ext cx="48" cy="93"/>
              </a:xfrm>
              <a:custGeom>
                <a:avLst/>
                <a:gdLst>
                  <a:gd name="T0" fmla="*/ 9 w 56"/>
                  <a:gd name="T1" fmla="*/ 2 h 105"/>
                  <a:gd name="T2" fmla="*/ 56 w 56"/>
                  <a:gd name="T3" fmla="*/ 105 h 105"/>
                  <a:gd name="T4" fmla="*/ 51 w 56"/>
                  <a:gd name="T5" fmla="*/ 105 h 105"/>
                  <a:gd name="T6" fmla="*/ 0 w 56"/>
                  <a:gd name="T7" fmla="*/ 0 h 105"/>
                  <a:gd name="T8" fmla="*/ 9 w 56"/>
                  <a:gd name="T9" fmla="*/ 2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05">
                    <a:moveTo>
                      <a:pt x="9" y="2"/>
                    </a:moveTo>
                    <a:lnTo>
                      <a:pt x="56" y="105"/>
                    </a:lnTo>
                    <a:lnTo>
                      <a:pt x="51" y="105"/>
                    </a:lnTo>
                    <a:lnTo>
                      <a:pt x="0" y="0"/>
                    </a:lnTo>
                    <a:lnTo>
                      <a:pt x="9" y="2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53" name="Freeform 421"/>
              <p:cNvSpPr>
                <a:spLocks/>
              </p:cNvSpPr>
              <p:nvPr/>
            </p:nvSpPr>
            <p:spPr bwMode="auto">
              <a:xfrm>
                <a:off x="3058" y="2458"/>
                <a:ext cx="41" cy="29"/>
              </a:xfrm>
              <a:custGeom>
                <a:avLst/>
                <a:gdLst>
                  <a:gd name="T0" fmla="*/ 14 w 47"/>
                  <a:gd name="T1" fmla="*/ 0 h 32"/>
                  <a:gd name="T2" fmla="*/ 43 w 47"/>
                  <a:gd name="T3" fmla="*/ 12 h 32"/>
                  <a:gd name="T4" fmla="*/ 45 w 47"/>
                  <a:gd name="T5" fmla="*/ 12 h 32"/>
                  <a:gd name="T6" fmla="*/ 47 w 47"/>
                  <a:gd name="T7" fmla="*/ 16 h 32"/>
                  <a:gd name="T8" fmla="*/ 45 w 47"/>
                  <a:gd name="T9" fmla="*/ 18 h 32"/>
                  <a:gd name="T10" fmla="*/ 45 w 47"/>
                  <a:gd name="T11" fmla="*/ 23 h 32"/>
                  <a:gd name="T12" fmla="*/ 43 w 47"/>
                  <a:gd name="T13" fmla="*/ 25 h 32"/>
                  <a:gd name="T14" fmla="*/ 40 w 47"/>
                  <a:gd name="T15" fmla="*/ 27 h 32"/>
                  <a:gd name="T16" fmla="*/ 36 w 47"/>
                  <a:gd name="T17" fmla="*/ 32 h 32"/>
                  <a:gd name="T18" fmla="*/ 34 w 47"/>
                  <a:gd name="T19" fmla="*/ 32 h 32"/>
                  <a:gd name="T20" fmla="*/ 31 w 47"/>
                  <a:gd name="T21" fmla="*/ 32 h 32"/>
                  <a:gd name="T22" fmla="*/ 0 w 47"/>
                  <a:gd name="T23" fmla="*/ 18 h 32"/>
                  <a:gd name="T24" fmla="*/ 7 w 47"/>
                  <a:gd name="T25" fmla="*/ 16 h 32"/>
                  <a:gd name="T26" fmla="*/ 11 w 47"/>
                  <a:gd name="T27" fmla="*/ 12 h 32"/>
                  <a:gd name="T28" fmla="*/ 14 w 47"/>
                  <a:gd name="T2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32">
                    <a:moveTo>
                      <a:pt x="14" y="0"/>
                    </a:moveTo>
                    <a:lnTo>
                      <a:pt x="43" y="12"/>
                    </a:lnTo>
                    <a:lnTo>
                      <a:pt x="45" y="12"/>
                    </a:lnTo>
                    <a:lnTo>
                      <a:pt x="47" y="16"/>
                    </a:lnTo>
                    <a:lnTo>
                      <a:pt x="45" y="18"/>
                    </a:lnTo>
                    <a:lnTo>
                      <a:pt x="45" y="23"/>
                    </a:lnTo>
                    <a:lnTo>
                      <a:pt x="43" y="25"/>
                    </a:lnTo>
                    <a:lnTo>
                      <a:pt x="40" y="27"/>
                    </a:lnTo>
                    <a:lnTo>
                      <a:pt x="36" y="32"/>
                    </a:lnTo>
                    <a:lnTo>
                      <a:pt x="34" y="32"/>
                    </a:lnTo>
                    <a:lnTo>
                      <a:pt x="31" y="32"/>
                    </a:lnTo>
                    <a:lnTo>
                      <a:pt x="0" y="18"/>
                    </a:lnTo>
                    <a:lnTo>
                      <a:pt x="7" y="16"/>
                    </a:lnTo>
                    <a:lnTo>
                      <a:pt x="11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FB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54" name="Freeform 422"/>
              <p:cNvSpPr>
                <a:spLocks/>
              </p:cNvSpPr>
              <p:nvPr/>
            </p:nvSpPr>
            <p:spPr bwMode="auto">
              <a:xfrm>
                <a:off x="3058" y="2458"/>
                <a:ext cx="41" cy="29"/>
              </a:xfrm>
              <a:custGeom>
                <a:avLst/>
                <a:gdLst>
                  <a:gd name="T0" fmla="*/ 14 w 47"/>
                  <a:gd name="T1" fmla="*/ 0 h 32"/>
                  <a:gd name="T2" fmla="*/ 43 w 47"/>
                  <a:gd name="T3" fmla="*/ 12 h 32"/>
                  <a:gd name="T4" fmla="*/ 45 w 47"/>
                  <a:gd name="T5" fmla="*/ 12 h 32"/>
                  <a:gd name="T6" fmla="*/ 47 w 47"/>
                  <a:gd name="T7" fmla="*/ 16 h 32"/>
                  <a:gd name="T8" fmla="*/ 45 w 47"/>
                  <a:gd name="T9" fmla="*/ 18 h 32"/>
                  <a:gd name="T10" fmla="*/ 45 w 47"/>
                  <a:gd name="T11" fmla="*/ 23 h 32"/>
                  <a:gd name="T12" fmla="*/ 43 w 47"/>
                  <a:gd name="T13" fmla="*/ 25 h 32"/>
                  <a:gd name="T14" fmla="*/ 40 w 47"/>
                  <a:gd name="T15" fmla="*/ 27 h 32"/>
                  <a:gd name="T16" fmla="*/ 36 w 47"/>
                  <a:gd name="T17" fmla="*/ 32 h 32"/>
                  <a:gd name="T18" fmla="*/ 34 w 47"/>
                  <a:gd name="T19" fmla="*/ 32 h 32"/>
                  <a:gd name="T20" fmla="*/ 31 w 47"/>
                  <a:gd name="T21" fmla="*/ 32 h 32"/>
                  <a:gd name="T22" fmla="*/ 0 w 47"/>
                  <a:gd name="T23" fmla="*/ 18 h 32"/>
                  <a:gd name="T24" fmla="*/ 7 w 47"/>
                  <a:gd name="T25" fmla="*/ 16 h 32"/>
                  <a:gd name="T26" fmla="*/ 11 w 47"/>
                  <a:gd name="T27" fmla="*/ 12 h 32"/>
                  <a:gd name="T28" fmla="*/ 14 w 47"/>
                  <a:gd name="T2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32">
                    <a:moveTo>
                      <a:pt x="14" y="0"/>
                    </a:moveTo>
                    <a:lnTo>
                      <a:pt x="43" y="12"/>
                    </a:lnTo>
                    <a:lnTo>
                      <a:pt x="45" y="12"/>
                    </a:lnTo>
                    <a:lnTo>
                      <a:pt x="47" y="16"/>
                    </a:lnTo>
                    <a:lnTo>
                      <a:pt x="45" y="18"/>
                    </a:lnTo>
                    <a:lnTo>
                      <a:pt x="45" y="23"/>
                    </a:lnTo>
                    <a:lnTo>
                      <a:pt x="43" y="25"/>
                    </a:lnTo>
                    <a:lnTo>
                      <a:pt x="40" y="27"/>
                    </a:lnTo>
                    <a:lnTo>
                      <a:pt x="36" y="32"/>
                    </a:lnTo>
                    <a:lnTo>
                      <a:pt x="34" y="32"/>
                    </a:lnTo>
                    <a:lnTo>
                      <a:pt x="31" y="32"/>
                    </a:lnTo>
                    <a:lnTo>
                      <a:pt x="0" y="18"/>
                    </a:lnTo>
                    <a:lnTo>
                      <a:pt x="7" y="16"/>
                    </a:lnTo>
                    <a:lnTo>
                      <a:pt x="11" y="12"/>
                    </a:lnTo>
                    <a:lnTo>
                      <a:pt x="14" y="0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55" name="Freeform 423"/>
              <p:cNvSpPr>
                <a:spLocks/>
              </p:cNvSpPr>
              <p:nvPr/>
            </p:nvSpPr>
            <p:spPr bwMode="auto">
              <a:xfrm>
                <a:off x="3052" y="2455"/>
                <a:ext cx="23" cy="27"/>
              </a:xfrm>
              <a:custGeom>
                <a:avLst/>
                <a:gdLst>
                  <a:gd name="T0" fmla="*/ 11 w 26"/>
                  <a:gd name="T1" fmla="*/ 7 h 31"/>
                  <a:gd name="T2" fmla="*/ 13 w 26"/>
                  <a:gd name="T3" fmla="*/ 4 h 31"/>
                  <a:gd name="T4" fmla="*/ 15 w 26"/>
                  <a:gd name="T5" fmla="*/ 2 h 31"/>
                  <a:gd name="T6" fmla="*/ 20 w 26"/>
                  <a:gd name="T7" fmla="*/ 0 h 31"/>
                  <a:gd name="T8" fmla="*/ 24 w 26"/>
                  <a:gd name="T9" fmla="*/ 0 h 31"/>
                  <a:gd name="T10" fmla="*/ 24 w 26"/>
                  <a:gd name="T11" fmla="*/ 4 h 31"/>
                  <a:gd name="T12" fmla="*/ 26 w 26"/>
                  <a:gd name="T13" fmla="*/ 7 h 31"/>
                  <a:gd name="T14" fmla="*/ 26 w 26"/>
                  <a:gd name="T15" fmla="*/ 9 h 31"/>
                  <a:gd name="T16" fmla="*/ 26 w 26"/>
                  <a:gd name="T17" fmla="*/ 11 h 31"/>
                  <a:gd name="T18" fmla="*/ 26 w 26"/>
                  <a:gd name="T19" fmla="*/ 16 h 31"/>
                  <a:gd name="T20" fmla="*/ 24 w 26"/>
                  <a:gd name="T21" fmla="*/ 18 h 31"/>
                  <a:gd name="T22" fmla="*/ 24 w 26"/>
                  <a:gd name="T23" fmla="*/ 20 h 31"/>
                  <a:gd name="T24" fmla="*/ 22 w 26"/>
                  <a:gd name="T25" fmla="*/ 22 h 31"/>
                  <a:gd name="T26" fmla="*/ 20 w 26"/>
                  <a:gd name="T27" fmla="*/ 27 h 31"/>
                  <a:gd name="T28" fmla="*/ 15 w 26"/>
                  <a:gd name="T29" fmla="*/ 27 h 31"/>
                  <a:gd name="T30" fmla="*/ 13 w 26"/>
                  <a:gd name="T31" fmla="*/ 31 h 31"/>
                  <a:gd name="T32" fmla="*/ 9 w 26"/>
                  <a:gd name="T33" fmla="*/ 31 h 31"/>
                  <a:gd name="T34" fmla="*/ 6 w 26"/>
                  <a:gd name="T35" fmla="*/ 31 h 31"/>
                  <a:gd name="T36" fmla="*/ 4 w 26"/>
                  <a:gd name="T37" fmla="*/ 29 h 31"/>
                  <a:gd name="T38" fmla="*/ 0 w 26"/>
                  <a:gd name="T39" fmla="*/ 27 h 31"/>
                  <a:gd name="T40" fmla="*/ 0 w 26"/>
                  <a:gd name="T41" fmla="*/ 22 h 31"/>
                  <a:gd name="T42" fmla="*/ 4 w 26"/>
                  <a:gd name="T43" fmla="*/ 20 h 31"/>
                  <a:gd name="T44" fmla="*/ 4 w 26"/>
                  <a:gd name="T45" fmla="*/ 16 h 31"/>
                  <a:gd name="T46" fmla="*/ 9 w 26"/>
                  <a:gd name="T47" fmla="*/ 9 h 31"/>
                  <a:gd name="T48" fmla="*/ 11 w 26"/>
                  <a:gd name="T49" fmla="*/ 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" h="31">
                    <a:moveTo>
                      <a:pt x="11" y="7"/>
                    </a:moveTo>
                    <a:lnTo>
                      <a:pt x="13" y="4"/>
                    </a:lnTo>
                    <a:lnTo>
                      <a:pt x="15" y="2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4"/>
                    </a:lnTo>
                    <a:lnTo>
                      <a:pt x="26" y="7"/>
                    </a:lnTo>
                    <a:lnTo>
                      <a:pt x="26" y="9"/>
                    </a:lnTo>
                    <a:lnTo>
                      <a:pt x="26" y="11"/>
                    </a:lnTo>
                    <a:lnTo>
                      <a:pt x="26" y="16"/>
                    </a:lnTo>
                    <a:lnTo>
                      <a:pt x="24" y="18"/>
                    </a:lnTo>
                    <a:lnTo>
                      <a:pt x="24" y="20"/>
                    </a:lnTo>
                    <a:lnTo>
                      <a:pt x="22" y="22"/>
                    </a:lnTo>
                    <a:lnTo>
                      <a:pt x="20" y="27"/>
                    </a:lnTo>
                    <a:lnTo>
                      <a:pt x="15" y="27"/>
                    </a:lnTo>
                    <a:lnTo>
                      <a:pt x="13" y="31"/>
                    </a:lnTo>
                    <a:lnTo>
                      <a:pt x="9" y="31"/>
                    </a:lnTo>
                    <a:lnTo>
                      <a:pt x="6" y="31"/>
                    </a:lnTo>
                    <a:lnTo>
                      <a:pt x="4" y="29"/>
                    </a:lnTo>
                    <a:lnTo>
                      <a:pt x="0" y="27"/>
                    </a:lnTo>
                    <a:lnTo>
                      <a:pt x="0" y="22"/>
                    </a:lnTo>
                    <a:lnTo>
                      <a:pt x="4" y="20"/>
                    </a:lnTo>
                    <a:lnTo>
                      <a:pt x="4" y="16"/>
                    </a:lnTo>
                    <a:lnTo>
                      <a:pt x="9" y="9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56" name="Freeform 424"/>
              <p:cNvSpPr>
                <a:spLocks/>
              </p:cNvSpPr>
              <p:nvPr/>
            </p:nvSpPr>
            <p:spPr bwMode="auto">
              <a:xfrm>
                <a:off x="3052" y="2455"/>
                <a:ext cx="23" cy="27"/>
              </a:xfrm>
              <a:custGeom>
                <a:avLst/>
                <a:gdLst>
                  <a:gd name="T0" fmla="*/ 11 w 26"/>
                  <a:gd name="T1" fmla="*/ 7 h 31"/>
                  <a:gd name="T2" fmla="*/ 13 w 26"/>
                  <a:gd name="T3" fmla="*/ 4 h 31"/>
                  <a:gd name="T4" fmla="*/ 15 w 26"/>
                  <a:gd name="T5" fmla="*/ 2 h 31"/>
                  <a:gd name="T6" fmla="*/ 20 w 26"/>
                  <a:gd name="T7" fmla="*/ 0 h 31"/>
                  <a:gd name="T8" fmla="*/ 24 w 26"/>
                  <a:gd name="T9" fmla="*/ 0 h 31"/>
                  <a:gd name="T10" fmla="*/ 24 w 26"/>
                  <a:gd name="T11" fmla="*/ 4 h 31"/>
                  <a:gd name="T12" fmla="*/ 26 w 26"/>
                  <a:gd name="T13" fmla="*/ 7 h 31"/>
                  <a:gd name="T14" fmla="*/ 26 w 26"/>
                  <a:gd name="T15" fmla="*/ 9 h 31"/>
                  <a:gd name="T16" fmla="*/ 26 w 26"/>
                  <a:gd name="T17" fmla="*/ 11 h 31"/>
                  <a:gd name="T18" fmla="*/ 26 w 26"/>
                  <a:gd name="T19" fmla="*/ 16 h 31"/>
                  <a:gd name="T20" fmla="*/ 24 w 26"/>
                  <a:gd name="T21" fmla="*/ 18 h 31"/>
                  <a:gd name="T22" fmla="*/ 24 w 26"/>
                  <a:gd name="T23" fmla="*/ 20 h 31"/>
                  <a:gd name="T24" fmla="*/ 22 w 26"/>
                  <a:gd name="T25" fmla="*/ 22 h 31"/>
                  <a:gd name="T26" fmla="*/ 20 w 26"/>
                  <a:gd name="T27" fmla="*/ 27 h 31"/>
                  <a:gd name="T28" fmla="*/ 15 w 26"/>
                  <a:gd name="T29" fmla="*/ 27 h 31"/>
                  <a:gd name="T30" fmla="*/ 13 w 26"/>
                  <a:gd name="T31" fmla="*/ 31 h 31"/>
                  <a:gd name="T32" fmla="*/ 9 w 26"/>
                  <a:gd name="T33" fmla="*/ 31 h 31"/>
                  <a:gd name="T34" fmla="*/ 6 w 26"/>
                  <a:gd name="T35" fmla="*/ 31 h 31"/>
                  <a:gd name="T36" fmla="*/ 4 w 26"/>
                  <a:gd name="T37" fmla="*/ 29 h 31"/>
                  <a:gd name="T38" fmla="*/ 0 w 26"/>
                  <a:gd name="T39" fmla="*/ 27 h 31"/>
                  <a:gd name="T40" fmla="*/ 0 w 26"/>
                  <a:gd name="T41" fmla="*/ 22 h 31"/>
                  <a:gd name="T42" fmla="*/ 4 w 26"/>
                  <a:gd name="T43" fmla="*/ 20 h 31"/>
                  <a:gd name="T44" fmla="*/ 4 w 26"/>
                  <a:gd name="T45" fmla="*/ 16 h 31"/>
                  <a:gd name="T46" fmla="*/ 9 w 26"/>
                  <a:gd name="T47" fmla="*/ 9 h 31"/>
                  <a:gd name="T48" fmla="*/ 11 w 26"/>
                  <a:gd name="T49" fmla="*/ 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" h="31">
                    <a:moveTo>
                      <a:pt x="11" y="7"/>
                    </a:moveTo>
                    <a:lnTo>
                      <a:pt x="13" y="4"/>
                    </a:lnTo>
                    <a:lnTo>
                      <a:pt x="15" y="2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4"/>
                    </a:lnTo>
                    <a:lnTo>
                      <a:pt x="26" y="7"/>
                    </a:lnTo>
                    <a:lnTo>
                      <a:pt x="26" y="9"/>
                    </a:lnTo>
                    <a:lnTo>
                      <a:pt x="26" y="11"/>
                    </a:lnTo>
                    <a:lnTo>
                      <a:pt x="26" y="16"/>
                    </a:lnTo>
                    <a:lnTo>
                      <a:pt x="24" y="18"/>
                    </a:lnTo>
                    <a:lnTo>
                      <a:pt x="24" y="20"/>
                    </a:lnTo>
                    <a:lnTo>
                      <a:pt x="22" y="22"/>
                    </a:lnTo>
                    <a:lnTo>
                      <a:pt x="20" y="27"/>
                    </a:lnTo>
                    <a:lnTo>
                      <a:pt x="15" y="27"/>
                    </a:lnTo>
                    <a:lnTo>
                      <a:pt x="13" y="31"/>
                    </a:lnTo>
                    <a:lnTo>
                      <a:pt x="9" y="31"/>
                    </a:lnTo>
                    <a:lnTo>
                      <a:pt x="6" y="31"/>
                    </a:lnTo>
                    <a:lnTo>
                      <a:pt x="4" y="29"/>
                    </a:lnTo>
                    <a:lnTo>
                      <a:pt x="0" y="27"/>
                    </a:lnTo>
                    <a:lnTo>
                      <a:pt x="0" y="22"/>
                    </a:lnTo>
                    <a:lnTo>
                      <a:pt x="4" y="20"/>
                    </a:lnTo>
                    <a:lnTo>
                      <a:pt x="4" y="16"/>
                    </a:lnTo>
                    <a:lnTo>
                      <a:pt x="9" y="9"/>
                    </a:lnTo>
                    <a:lnTo>
                      <a:pt x="11" y="7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57" name="Freeform 425"/>
              <p:cNvSpPr>
                <a:spLocks/>
              </p:cNvSpPr>
              <p:nvPr/>
            </p:nvSpPr>
            <p:spPr bwMode="auto">
              <a:xfrm>
                <a:off x="3042" y="2456"/>
                <a:ext cx="28" cy="24"/>
              </a:xfrm>
              <a:custGeom>
                <a:avLst/>
                <a:gdLst>
                  <a:gd name="T0" fmla="*/ 29 w 32"/>
                  <a:gd name="T1" fmla="*/ 5 h 27"/>
                  <a:gd name="T2" fmla="*/ 9 w 32"/>
                  <a:gd name="T3" fmla="*/ 0 h 27"/>
                  <a:gd name="T4" fmla="*/ 5 w 32"/>
                  <a:gd name="T5" fmla="*/ 0 h 27"/>
                  <a:gd name="T6" fmla="*/ 3 w 32"/>
                  <a:gd name="T7" fmla="*/ 0 h 27"/>
                  <a:gd name="T8" fmla="*/ 0 w 32"/>
                  <a:gd name="T9" fmla="*/ 2 h 27"/>
                  <a:gd name="T10" fmla="*/ 0 w 32"/>
                  <a:gd name="T11" fmla="*/ 5 h 27"/>
                  <a:gd name="T12" fmla="*/ 3 w 32"/>
                  <a:gd name="T13" fmla="*/ 9 h 27"/>
                  <a:gd name="T14" fmla="*/ 21 w 32"/>
                  <a:gd name="T15" fmla="*/ 27 h 27"/>
                  <a:gd name="T16" fmla="*/ 23 w 32"/>
                  <a:gd name="T17" fmla="*/ 27 h 27"/>
                  <a:gd name="T18" fmla="*/ 27 w 32"/>
                  <a:gd name="T19" fmla="*/ 27 h 27"/>
                  <a:gd name="T20" fmla="*/ 27 w 32"/>
                  <a:gd name="T21" fmla="*/ 22 h 27"/>
                  <a:gd name="T22" fmla="*/ 29 w 32"/>
                  <a:gd name="T23" fmla="*/ 20 h 27"/>
                  <a:gd name="T24" fmla="*/ 32 w 32"/>
                  <a:gd name="T25" fmla="*/ 16 h 27"/>
                  <a:gd name="T26" fmla="*/ 32 w 32"/>
                  <a:gd name="T27" fmla="*/ 14 h 27"/>
                  <a:gd name="T28" fmla="*/ 32 w 32"/>
                  <a:gd name="T29" fmla="*/ 9 h 27"/>
                  <a:gd name="T30" fmla="*/ 29 w 32"/>
                  <a:gd name="T31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" h="27">
                    <a:moveTo>
                      <a:pt x="29" y="5"/>
                    </a:moveTo>
                    <a:lnTo>
                      <a:pt x="9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3" y="9"/>
                    </a:lnTo>
                    <a:lnTo>
                      <a:pt x="21" y="27"/>
                    </a:lnTo>
                    <a:lnTo>
                      <a:pt x="23" y="27"/>
                    </a:lnTo>
                    <a:lnTo>
                      <a:pt x="27" y="27"/>
                    </a:lnTo>
                    <a:lnTo>
                      <a:pt x="27" y="22"/>
                    </a:lnTo>
                    <a:lnTo>
                      <a:pt x="29" y="20"/>
                    </a:lnTo>
                    <a:lnTo>
                      <a:pt x="32" y="16"/>
                    </a:lnTo>
                    <a:lnTo>
                      <a:pt x="32" y="14"/>
                    </a:lnTo>
                    <a:lnTo>
                      <a:pt x="32" y="9"/>
                    </a:lnTo>
                    <a:lnTo>
                      <a:pt x="29" y="5"/>
                    </a:lnTo>
                    <a:close/>
                  </a:path>
                </a:pathLst>
              </a:custGeom>
              <a:solidFill>
                <a:srgbClr val="9F9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58" name="Freeform 426"/>
              <p:cNvSpPr>
                <a:spLocks/>
              </p:cNvSpPr>
              <p:nvPr/>
            </p:nvSpPr>
            <p:spPr bwMode="auto">
              <a:xfrm>
                <a:off x="3042" y="2456"/>
                <a:ext cx="28" cy="24"/>
              </a:xfrm>
              <a:custGeom>
                <a:avLst/>
                <a:gdLst>
                  <a:gd name="T0" fmla="*/ 29 w 32"/>
                  <a:gd name="T1" fmla="*/ 5 h 27"/>
                  <a:gd name="T2" fmla="*/ 9 w 32"/>
                  <a:gd name="T3" fmla="*/ 0 h 27"/>
                  <a:gd name="T4" fmla="*/ 5 w 32"/>
                  <a:gd name="T5" fmla="*/ 0 h 27"/>
                  <a:gd name="T6" fmla="*/ 3 w 32"/>
                  <a:gd name="T7" fmla="*/ 0 h 27"/>
                  <a:gd name="T8" fmla="*/ 0 w 32"/>
                  <a:gd name="T9" fmla="*/ 2 h 27"/>
                  <a:gd name="T10" fmla="*/ 0 w 32"/>
                  <a:gd name="T11" fmla="*/ 5 h 27"/>
                  <a:gd name="T12" fmla="*/ 3 w 32"/>
                  <a:gd name="T13" fmla="*/ 9 h 27"/>
                  <a:gd name="T14" fmla="*/ 21 w 32"/>
                  <a:gd name="T15" fmla="*/ 27 h 27"/>
                  <a:gd name="T16" fmla="*/ 23 w 32"/>
                  <a:gd name="T17" fmla="*/ 27 h 27"/>
                  <a:gd name="T18" fmla="*/ 27 w 32"/>
                  <a:gd name="T19" fmla="*/ 27 h 27"/>
                  <a:gd name="T20" fmla="*/ 27 w 32"/>
                  <a:gd name="T21" fmla="*/ 22 h 27"/>
                  <a:gd name="T22" fmla="*/ 29 w 32"/>
                  <a:gd name="T23" fmla="*/ 20 h 27"/>
                  <a:gd name="T24" fmla="*/ 32 w 32"/>
                  <a:gd name="T25" fmla="*/ 16 h 27"/>
                  <a:gd name="T26" fmla="*/ 32 w 32"/>
                  <a:gd name="T27" fmla="*/ 14 h 27"/>
                  <a:gd name="T28" fmla="*/ 32 w 32"/>
                  <a:gd name="T29" fmla="*/ 9 h 27"/>
                  <a:gd name="T30" fmla="*/ 29 w 32"/>
                  <a:gd name="T31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" h="27">
                    <a:moveTo>
                      <a:pt x="29" y="5"/>
                    </a:moveTo>
                    <a:lnTo>
                      <a:pt x="9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3" y="9"/>
                    </a:lnTo>
                    <a:lnTo>
                      <a:pt x="21" y="27"/>
                    </a:lnTo>
                    <a:lnTo>
                      <a:pt x="23" y="27"/>
                    </a:lnTo>
                    <a:lnTo>
                      <a:pt x="27" y="27"/>
                    </a:lnTo>
                    <a:lnTo>
                      <a:pt x="27" y="22"/>
                    </a:lnTo>
                    <a:lnTo>
                      <a:pt x="29" y="20"/>
                    </a:lnTo>
                    <a:lnTo>
                      <a:pt x="32" y="16"/>
                    </a:lnTo>
                    <a:lnTo>
                      <a:pt x="32" y="14"/>
                    </a:lnTo>
                    <a:lnTo>
                      <a:pt x="32" y="9"/>
                    </a:lnTo>
                    <a:lnTo>
                      <a:pt x="29" y="5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59" name="Freeform 427"/>
              <p:cNvSpPr>
                <a:spLocks/>
              </p:cNvSpPr>
              <p:nvPr/>
            </p:nvSpPr>
            <p:spPr bwMode="auto">
              <a:xfrm>
                <a:off x="3066" y="2466"/>
                <a:ext cx="24" cy="23"/>
              </a:xfrm>
              <a:custGeom>
                <a:avLst/>
                <a:gdLst>
                  <a:gd name="T0" fmla="*/ 25 w 27"/>
                  <a:gd name="T1" fmla="*/ 0 h 27"/>
                  <a:gd name="T2" fmla="*/ 27 w 27"/>
                  <a:gd name="T3" fmla="*/ 3 h 27"/>
                  <a:gd name="T4" fmla="*/ 27 w 27"/>
                  <a:gd name="T5" fmla="*/ 9 h 27"/>
                  <a:gd name="T6" fmla="*/ 25 w 27"/>
                  <a:gd name="T7" fmla="*/ 14 h 27"/>
                  <a:gd name="T8" fmla="*/ 22 w 27"/>
                  <a:gd name="T9" fmla="*/ 18 h 27"/>
                  <a:gd name="T10" fmla="*/ 18 w 27"/>
                  <a:gd name="T11" fmla="*/ 20 h 27"/>
                  <a:gd name="T12" fmla="*/ 11 w 27"/>
                  <a:gd name="T13" fmla="*/ 25 h 27"/>
                  <a:gd name="T14" fmla="*/ 7 w 27"/>
                  <a:gd name="T15" fmla="*/ 25 h 27"/>
                  <a:gd name="T16" fmla="*/ 2 w 27"/>
                  <a:gd name="T17" fmla="*/ 25 h 27"/>
                  <a:gd name="T18" fmla="*/ 0 w 27"/>
                  <a:gd name="T1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7">
                    <a:moveTo>
                      <a:pt x="25" y="0"/>
                    </a:moveTo>
                    <a:lnTo>
                      <a:pt x="27" y="3"/>
                    </a:lnTo>
                    <a:lnTo>
                      <a:pt x="27" y="9"/>
                    </a:lnTo>
                    <a:lnTo>
                      <a:pt x="25" y="14"/>
                    </a:lnTo>
                    <a:lnTo>
                      <a:pt x="22" y="18"/>
                    </a:lnTo>
                    <a:lnTo>
                      <a:pt x="18" y="20"/>
                    </a:lnTo>
                    <a:lnTo>
                      <a:pt x="11" y="25"/>
                    </a:lnTo>
                    <a:lnTo>
                      <a:pt x="7" y="25"/>
                    </a:lnTo>
                    <a:lnTo>
                      <a:pt x="2" y="25"/>
                    </a:lnTo>
                    <a:lnTo>
                      <a:pt x="0" y="27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560" name="Freeform 428"/>
              <p:cNvSpPr>
                <a:spLocks/>
              </p:cNvSpPr>
              <p:nvPr/>
            </p:nvSpPr>
            <p:spPr bwMode="auto">
              <a:xfrm>
                <a:off x="3058" y="2465"/>
                <a:ext cx="23" cy="23"/>
              </a:xfrm>
              <a:custGeom>
                <a:avLst/>
                <a:gdLst>
                  <a:gd name="T0" fmla="*/ 25 w 27"/>
                  <a:gd name="T1" fmla="*/ 0 h 27"/>
                  <a:gd name="T2" fmla="*/ 27 w 27"/>
                  <a:gd name="T3" fmla="*/ 5 h 27"/>
                  <a:gd name="T4" fmla="*/ 27 w 27"/>
                  <a:gd name="T5" fmla="*/ 7 h 27"/>
                  <a:gd name="T6" fmla="*/ 25 w 27"/>
                  <a:gd name="T7" fmla="*/ 11 h 27"/>
                  <a:gd name="T8" fmla="*/ 25 w 27"/>
                  <a:gd name="T9" fmla="*/ 16 h 27"/>
                  <a:gd name="T10" fmla="*/ 18 w 27"/>
                  <a:gd name="T11" fmla="*/ 20 h 27"/>
                  <a:gd name="T12" fmla="*/ 14 w 27"/>
                  <a:gd name="T13" fmla="*/ 22 h 27"/>
                  <a:gd name="T14" fmla="*/ 9 w 27"/>
                  <a:gd name="T15" fmla="*/ 25 h 27"/>
                  <a:gd name="T16" fmla="*/ 5 w 27"/>
                  <a:gd name="T17" fmla="*/ 25 h 27"/>
                  <a:gd name="T18" fmla="*/ 0 w 27"/>
                  <a:gd name="T1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7">
                    <a:moveTo>
                      <a:pt x="25" y="0"/>
                    </a:moveTo>
                    <a:lnTo>
                      <a:pt x="27" y="5"/>
                    </a:lnTo>
                    <a:lnTo>
                      <a:pt x="27" y="7"/>
                    </a:lnTo>
                    <a:lnTo>
                      <a:pt x="25" y="11"/>
                    </a:lnTo>
                    <a:lnTo>
                      <a:pt x="25" y="16"/>
                    </a:lnTo>
                    <a:lnTo>
                      <a:pt x="18" y="20"/>
                    </a:lnTo>
                    <a:lnTo>
                      <a:pt x="14" y="22"/>
                    </a:lnTo>
                    <a:lnTo>
                      <a:pt x="9" y="25"/>
                    </a:lnTo>
                    <a:lnTo>
                      <a:pt x="5" y="25"/>
                    </a:lnTo>
                    <a:lnTo>
                      <a:pt x="0" y="27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</p:grpSp>
        <p:sp>
          <p:nvSpPr>
            <p:cNvPr id="154" name="Rectangle 429"/>
            <p:cNvSpPr>
              <a:spLocks noChangeArrowheads="1"/>
            </p:cNvSpPr>
            <p:nvPr/>
          </p:nvSpPr>
          <p:spPr bwMode="auto">
            <a:xfrm>
              <a:off x="2391641" y="4333365"/>
              <a:ext cx="697423" cy="458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/>
                <a:t>Ground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/>
                <a:t>Network</a:t>
              </a:r>
              <a:endParaRPr lang="en-US" altLang="ja-JP" sz="1800"/>
            </a:p>
          </p:txBody>
        </p:sp>
        <p:sp>
          <p:nvSpPr>
            <p:cNvPr id="157" name="Freeform 436"/>
            <p:cNvSpPr>
              <a:spLocks/>
            </p:cNvSpPr>
            <p:nvPr/>
          </p:nvSpPr>
          <p:spPr bwMode="auto">
            <a:xfrm>
              <a:off x="3841507" y="3798029"/>
              <a:ext cx="205212" cy="66916"/>
            </a:xfrm>
            <a:custGeom>
              <a:avLst/>
              <a:gdLst>
                <a:gd name="T0" fmla="*/ 78 w 156"/>
                <a:gd name="T1" fmla="*/ 0 h 54"/>
                <a:gd name="T2" fmla="*/ 62 w 156"/>
                <a:gd name="T3" fmla="*/ 3 h 54"/>
                <a:gd name="T4" fmla="*/ 47 w 156"/>
                <a:gd name="T5" fmla="*/ 3 h 54"/>
                <a:gd name="T6" fmla="*/ 33 w 156"/>
                <a:gd name="T7" fmla="*/ 5 h 54"/>
                <a:gd name="T8" fmla="*/ 22 w 156"/>
                <a:gd name="T9" fmla="*/ 9 h 54"/>
                <a:gd name="T10" fmla="*/ 18 w 156"/>
                <a:gd name="T11" fmla="*/ 11 h 54"/>
                <a:gd name="T12" fmla="*/ 13 w 156"/>
                <a:gd name="T13" fmla="*/ 14 h 54"/>
                <a:gd name="T14" fmla="*/ 9 w 156"/>
                <a:gd name="T15" fmla="*/ 16 h 54"/>
                <a:gd name="T16" fmla="*/ 4 w 156"/>
                <a:gd name="T17" fmla="*/ 18 h 54"/>
                <a:gd name="T18" fmla="*/ 2 w 156"/>
                <a:gd name="T19" fmla="*/ 20 h 54"/>
                <a:gd name="T20" fmla="*/ 0 w 156"/>
                <a:gd name="T21" fmla="*/ 23 h 54"/>
                <a:gd name="T22" fmla="*/ 0 w 156"/>
                <a:gd name="T23" fmla="*/ 25 h 54"/>
                <a:gd name="T24" fmla="*/ 0 w 156"/>
                <a:gd name="T25" fmla="*/ 27 h 54"/>
                <a:gd name="T26" fmla="*/ 0 w 156"/>
                <a:gd name="T27" fmla="*/ 29 h 54"/>
                <a:gd name="T28" fmla="*/ 0 w 156"/>
                <a:gd name="T29" fmla="*/ 34 h 54"/>
                <a:gd name="T30" fmla="*/ 2 w 156"/>
                <a:gd name="T31" fmla="*/ 36 h 54"/>
                <a:gd name="T32" fmla="*/ 4 w 156"/>
                <a:gd name="T33" fmla="*/ 38 h 54"/>
                <a:gd name="T34" fmla="*/ 9 w 156"/>
                <a:gd name="T35" fmla="*/ 40 h 54"/>
                <a:gd name="T36" fmla="*/ 13 w 156"/>
                <a:gd name="T37" fmla="*/ 43 h 54"/>
                <a:gd name="T38" fmla="*/ 18 w 156"/>
                <a:gd name="T39" fmla="*/ 45 h 54"/>
                <a:gd name="T40" fmla="*/ 22 w 156"/>
                <a:gd name="T41" fmla="*/ 45 h 54"/>
                <a:gd name="T42" fmla="*/ 33 w 156"/>
                <a:gd name="T43" fmla="*/ 49 h 54"/>
                <a:gd name="T44" fmla="*/ 47 w 156"/>
                <a:gd name="T45" fmla="*/ 52 h 54"/>
                <a:gd name="T46" fmla="*/ 62 w 156"/>
                <a:gd name="T47" fmla="*/ 54 h 54"/>
                <a:gd name="T48" fmla="*/ 78 w 156"/>
                <a:gd name="T49" fmla="*/ 54 h 54"/>
                <a:gd name="T50" fmla="*/ 94 w 156"/>
                <a:gd name="T51" fmla="*/ 54 h 54"/>
                <a:gd name="T52" fmla="*/ 109 w 156"/>
                <a:gd name="T53" fmla="*/ 52 h 54"/>
                <a:gd name="T54" fmla="*/ 123 w 156"/>
                <a:gd name="T55" fmla="*/ 49 h 54"/>
                <a:gd name="T56" fmla="*/ 134 w 156"/>
                <a:gd name="T57" fmla="*/ 45 h 54"/>
                <a:gd name="T58" fmla="*/ 138 w 156"/>
                <a:gd name="T59" fmla="*/ 45 h 54"/>
                <a:gd name="T60" fmla="*/ 143 w 156"/>
                <a:gd name="T61" fmla="*/ 43 h 54"/>
                <a:gd name="T62" fmla="*/ 147 w 156"/>
                <a:gd name="T63" fmla="*/ 40 h 54"/>
                <a:gd name="T64" fmla="*/ 152 w 156"/>
                <a:gd name="T65" fmla="*/ 38 h 54"/>
                <a:gd name="T66" fmla="*/ 154 w 156"/>
                <a:gd name="T67" fmla="*/ 36 h 54"/>
                <a:gd name="T68" fmla="*/ 156 w 156"/>
                <a:gd name="T69" fmla="*/ 34 h 54"/>
                <a:gd name="T70" fmla="*/ 156 w 156"/>
                <a:gd name="T71" fmla="*/ 29 h 54"/>
                <a:gd name="T72" fmla="*/ 156 w 156"/>
                <a:gd name="T73" fmla="*/ 27 h 54"/>
                <a:gd name="T74" fmla="*/ 156 w 156"/>
                <a:gd name="T75" fmla="*/ 25 h 54"/>
                <a:gd name="T76" fmla="*/ 156 w 156"/>
                <a:gd name="T77" fmla="*/ 23 h 54"/>
                <a:gd name="T78" fmla="*/ 154 w 156"/>
                <a:gd name="T79" fmla="*/ 20 h 54"/>
                <a:gd name="T80" fmla="*/ 152 w 156"/>
                <a:gd name="T81" fmla="*/ 18 h 54"/>
                <a:gd name="T82" fmla="*/ 147 w 156"/>
                <a:gd name="T83" fmla="*/ 16 h 54"/>
                <a:gd name="T84" fmla="*/ 143 w 156"/>
                <a:gd name="T85" fmla="*/ 14 h 54"/>
                <a:gd name="T86" fmla="*/ 138 w 156"/>
                <a:gd name="T87" fmla="*/ 11 h 54"/>
                <a:gd name="T88" fmla="*/ 134 w 156"/>
                <a:gd name="T89" fmla="*/ 9 h 54"/>
                <a:gd name="T90" fmla="*/ 123 w 156"/>
                <a:gd name="T91" fmla="*/ 5 h 54"/>
                <a:gd name="T92" fmla="*/ 109 w 156"/>
                <a:gd name="T93" fmla="*/ 3 h 54"/>
                <a:gd name="T94" fmla="*/ 94 w 156"/>
                <a:gd name="T95" fmla="*/ 3 h 54"/>
                <a:gd name="T96" fmla="*/ 78 w 156"/>
                <a:gd name="T9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6" h="54">
                  <a:moveTo>
                    <a:pt x="78" y="0"/>
                  </a:moveTo>
                  <a:lnTo>
                    <a:pt x="62" y="3"/>
                  </a:lnTo>
                  <a:lnTo>
                    <a:pt x="47" y="3"/>
                  </a:lnTo>
                  <a:lnTo>
                    <a:pt x="33" y="5"/>
                  </a:lnTo>
                  <a:lnTo>
                    <a:pt x="22" y="9"/>
                  </a:lnTo>
                  <a:lnTo>
                    <a:pt x="18" y="11"/>
                  </a:lnTo>
                  <a:lnTo>
                    <a:pt x="13" y="14"/>
                  </a:lnTo>
                  <a:lnTo>
                    <a:pt x="9" y="16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4" y="38"/>
                  </a:lnTo>
                  <a:lnTo>
                    <a:pt x="9" y="40"/>
                  </a:lnTo>
                  <a:lnTo>
                    <a:pt x="13" y="43"/>
                  </a:lnTo>
                  <a:lnTo>
                    <a:pt x="18" y="45"/>
                  </a:lnTo>
                  <a:lnTo>
                    <a:pt x="22" y="45"/>
                  </a:lnTo>
                  <a:lnTo>
                    <a:pt x="33" y="49"/>
                  </a:lnTo>
                  <a:lnTo>
                    <a:pt x="47" y="52"/>
                  </a:lnTo>
                  <a:lnTo>
                    <a:pt x="62" y="54"/>
                  </a:lnTo>
                  <a:lnTo>
                    <a:pt x="78" y="54"/>
                  </a:lnTo>
                  <a:lnTo>
                    <a:pt x="94" y="54"/>
                  </a:lnTo>
                  <a:lnTo>
                    <a:pt x="109" y="52"/>
                  </a:lnTo>
                  <a:lnTo>
                    <a:pt x="123" y="49"/>
                  </a:lnTo>
                  <a:lnTo>
                    <a:pt x="134" y="45"/>
                  </a:lnTo>
                  <a:lnTo>
                    <a:pt x="138" y="45"/>
                  </a:lnTo>
                  <a:lnTo>
                    <a:pt x="143" y="43"/>
                  </a:lnTo>
                  <a:lnTo>
                    <a:pt x="147" y="40"/>
                  </a:lnTo>
                  <a:lnTo>
                    <a:pt x="152" y="38"/>
                  </a:lnTo>
                  <a:lnTo>
                    <a:pt x="154" y="36"/>
                  </a:lnTo>
                  <a:lnTo>
                    <a:pt x="156" y="34"/>
                  </a:lnTo>
                  <a:lnTo>
                    <a:pt x="156" y="29"/>
                  </a:lnTo>
                  <a:lnTo>
                    <a:pt x="156" y="27"/>
                  </a:lnTo>
                  <a:lnTo>
                    <a:pt x="156" y="25"/>
                  </a:lnTo>
                  <a:lnTo>
                    <a:pt x="156" y="23"/>
                  </a:lnTo>
                  <a:lnTo>
                    <a:pt x="154" y="20"/>
                  </a:lnTo>
                  <a:lnTo>
                    <a:pt x="152" y="18"/>
                  </a:lnTo>
                  <a:lnTo>
                    <a:pt x="147" y="16"/>
                  </a:lnTo>
                  <a:lnTo>
                    <a:pt x="143" y="14"/>
                  </a:lnTo>
                  <a:lnTo>
                    <a:pt x="138" y="11"/>
                  </a:lnTo>
                  <a:lnTo>
                    <a:pt x="134" y="9"/>
                  </a:lnTo>
                  <a:lnTo>
                    <a:pt x="123" y="5"/>
                  </a:lnTo>
                  <a:lnTo>
                    <a:pt x="109" y="3"/>
                  </a:lnTo>
                  <a:lnTo>
                    <a:pt x="94" y="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58" name="Freeform 437"/>
            <p:cNvSpPr>
              <a:spLocks/>
            </p:cNvSpPr>
            <p:nvPr/>
          </p:nvSpPr>
          <p:spPr bwMode="auto">
            <a:xfrm>
              <a:off x="3841507" y="3798029"/>
              <a:ext cx="205212" cy="66916"/>
            </a:xfrm>
            <a:custGeom>
              <a:avLst/>
              <a:gdLst>
                <a:gd name="T0" fmla="*/ 78 w 156"/>
                <a:gd name="T1" fmla="*/ 0 h 54"/>
                <a:gd name="T2" fmla="*/ 62 w 156"/>
                <a:gd name="T3" fmla="*/ 3 h 54"/>
                <a:gd name="T4" fmla="*/ 47 w 156"/>
                <a:gd name="T5" fmla="*/ 3 h 54"/>
                <a:gd name="T6" fmla="*/ 33 w 156"/>
                <a:gd name="T7" fmla="*/ 5 h 54"/>
                <a:gd name="T8" fmla="*/ 22 w 156"/>
                <a:gd name="T9" fmla="*/ 9 h 54"/>
                <a:gd name="T10" fmla="*/ 18 w 156"/>
                <a:gd name="T11" fmla="*/ 11 h 54"/>
                <a:gd name="T12" fmla="*/ 13 w 156"/>
                <a:gd name="T13" fmla="*/ 14 h 54"/>
                <a:gd name="T14" fmla="*/ 9 w 156"/>
                <a:gd name="T15" fmla="*/ 16 h 54"/>
                <a:gd name="T16" fmla="*/ 4 w 156"/>
                <a:gd name="T17" fmla="*/ 18 h 54"/>
                <a:gd name="T18" fmla="*/ 2 w 156"/>
                <a:gd name="T19" fmla="*/ 20 h 54"/>
                <a:gd name="T20" fmla="*/ 0 w 156"/>
                <a:gd name="T21" fmla="*/ 23 h 54"/>
                <a:gd name="T22" fmla="*/ 0 w 156"/>
                <a:gd name="T23" fmla="*/ 25 h 54"/>
                <a:gd name="T24" fmla="*/ 0 w 156"/>
                <a:gd name="T25" fmla="*/ 27 h 54"/>
                <a:gd name="T26" fmla="*/ 0 w 156"/>
                <a:gd name="T27" fmla="*/ 29 h 54"/>
                <a:gd name="T28" fmla="*/ 0 w 156"/>
                <a:gd name="T29" fmla="*/ 34 h 54"/>
                <a:gd name="T30" fmla="*/ 2 w 156"/>
                <a:gd name="T31" fmla="*/ 36 h 54"/>
                <a:gd name="T32" fmla="*/ 4 w 156"/>
                <a:gd name="T33" fmla="*/ 38 h 54"/>
                <a:gd name="T34" fmla="*/ 9 w 156"/>
                <a:gd name="T35" fmla="*/ 40 h 54"/>
                <a:gd name="T36" fmla="*/ 13 w 156"/>
                <a:gd name="T37" fmla="*/ 43 h 54"/>
                <a:gd name="T38" fmla="*/ 18 w 156"/>
                <a:gd name="T39" fmla="*/ 45 h 54"/>
                <a:gd name="T40" fmla="*/ 22 w 156"/>
                <a:gd name="T41" fmla="*/ 45 h 54"/>
                <a:gd name="T42" fmla="*/ 33 w 156"/>
                <a:gd name="T43" fmla="*/ 49 h 54"/>
                <a:gd name="T44" fmla="*/ 47 w 156"/>
                <a:gd name="T45" fmla="*/ 52 h 54"/>
                <a:gd name="T46" fmla="*/ 62 w 156"/>
                <a:gd name="T47" fmla="*/ 54 h 54"/>
                <a:gd name="T48" fmla="*/ 78 w 156"/>
                <a:gd name="T49" fmla="*/ 54 h 54"/>
                <a:gd name="T50" fmla="*/ 94 w 156"/>
                <a:gd name="T51" fmla="*/ 54 h 54"/>
                <a:gd name="T52" fmla="*/ 109 w 156"/>
                <a:gd name="T53" fmla="*/ 52 h 54"/>
                <a:gd name="T54" fmla="*/ 123 w 156"/>
                <a:gd name="T55" fmla="*/ 49 h 54"/>
                <a:gd name="T56" fmla="*/ 134 w 156"/>
                <a:gd name="T57" fmla="*/ 45 h 54"/>
                <a:gd name="T58" fmla="*/ 138 w 156"/>
                <a:gd name="T59" fmla="*/ 45 h 54"/>
                <a:gd name="T60" fmla="*/ 143 w 156"/>
                <a:gd name="T61" fmla="*/ 43 h 54"/>
                <a:gd name="T62" fmla="*/ 147 w 156"/>
                <a:gd name="T63" fmla="*/ 40 h 54"/>
                <a:gd name="T64" fmla="*/ 152 w 156"/>
                <a:gd name="T65" fmla="*/ 38 h 54"/>
                <a:gd name="T66" fmla="*/ 154 w 156"/>
                <a:gd name="T67" fmla="*/ 36 h 54"/>
                <a:gd name="T68" fmla="*/ 156 w 156"/>
                <a:gd name="T69" fmla="*/ 34 h 54"/>
                <a:gd name="T70" fmla="*/ 156 w 156"/>
                <a:gd name="T71" fmla="*/ 29 h 54"/>
                <a:gd name="T72" fmla="*/ 156 w 156"/>
                <a:gd name="T73" fmla="*/ 27 h 54"/>
                <a:gd name="T74" fmla="*/ 156 w 156"/>
                <a:gd name="T75" fmla="*/ 25 h 54"/>
                <a:gd name="T76" fmla="*/ 156 w 156"/>
                <a:gd name="T77" fmla="*/ 23 h 54"/>
                <a:gd name="T78" fmla="*/ 154 w 156"/>
                <a:gd name="T79" fmla="*/ 20 h 54"/>
                <a:gd name="T80" fmla="*/ 152 w 156"/>
                <a:gd name="T81" fmla="*/ 18 h 54"/>
                <a:gd name="T82" fmla="*/ 147 w 156"/>
                <a:gd name="T83" fmla="*/ 16 h 54"/>
                <a:gd name="T84" fmla="*/ 143 w 156"/>
                <a:gd name="T85" fmla="*/ 14 h 54"/>
                <a:gd name="T86" fmla="*/ 138 w 156"/>
                <a:gd name="T87" fmla="*/ 11 h 54"/>
                <a:gd name="T88" fmla="*/ 134 w 156"/>
                <a:gd name="T89" fmla="*/ 9 h 54"/>
                <a:gd name="T90" fmla="*/ 123 w 156"/>
                <a:gd name="T91" fmla="*/ 5 h 54"/>
                <a:gd name="T92" fmla="*/ 109 w 156"/>
                <a:gd name="T93" fmla="*/ 3 h 54"/>
                <a:gd name="T94" fmla="*/ 94 w 156"/>
                <a:gd name="T95" fmla="*/ 3 h 54"/>
                <a:gd name="T96" fmla="*/ 78 w 156"/>
                <a:gd name="T9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6" h="54">
                  <a:moveTo>
                    <a:pt x="78" y="0"/>
                  </a:moveTo>
                  <a:lnTo>
                    <a:pt x="62" y="3"/>
                  </a:lnTo>
                  <a:lnTo>
                    <a:pt x="47" y="3"/>
                  </a:lnTo>
                  <a:lnTo>
                    <a:pt x="33" y="5"/>
                  </a:lnTo>
                  <a:lnTo>
                    <a:pt x="22" y="9"/>
                  </a:lnTo>
                  <a:lnTo>
                    <a:pt x="18" y="11"/>
                  </a:lnTo>
                  <a:lnTo>
                    <a:pt x="13" y="14"/>
                  </a:lnTo>
                  <a:lnTo>
                    <a:pt x="9" y="16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4" y="38"/>
                  </a:lnTo>
                  <a:lnTo>
                    <a:pt x="9" y="40"/>
                  </a:lnTo>
                  <a:lnTo>
                    <a:pt x="13" y="43"/>
                  </a:lnTo>
                  <a:lnTo>
                    <a:pt x="18" y="45"/>
                  </a:lnTo>
                  <a:lnTo>
                    <a:pt x="22" y="45"/>
                  </a:lnTo>
                  <a:lnTo>
                    <a:pt x="33" y="49"/>
                  </a:lnTo>
                  <a:lnTo>
                    <a:pt x="47" y="52"/>
                  </a:lnTo>
                  <a:lnTo>
                    <a:pt x="62" y="54"/>
                  </a:lnTo>
                  <a:lnTo>
                    <a:pt x="78" y="54"/>
                  </a:lnTo>
                  <a:lnTo>
                    <a:pt x="94" y="54"/>
                  </a:lnTo>
                  <a:lnTo>
                    <a:pt x="109" y="52"/>
                  </a:lnTo>
                  <a:lnTo>
                    <a:pt x="123" y="49"/>
                  </a:lnTo>
                  <a:lnTo>
                    <a:pt x="134" y="45"/>
                  </a:lnTo>
                  <a:lnTo>
                    <a:pt x="138" y="45"/>
                  </a:lnTo>
                  <a:lnTo>
                    <a:pt x="143" y="43"/>
                  </a:lnTo>
                  <a:lnTo>
                    <a:pt x="147" y="40"/>
                  </a:lnTo>
                  <a:lnTo>
                    <a:pt x="152" y="38"/>
                  </a:lnTo>
                  <a:lnTo>
                    <a:pt x="154" y="36"/>
                  </a:lnTo>
                  <a:lnTo>
                    <a:pt x="156" y="34"/>
                  </a:lnTo>
                  <a:lnTo>
                    <a:pt x="156" y="29"/>
                  </a:lnTo>
                  <a:lnTo>
                    <a:pt x="156" y="27"/>
                  </a:lnTo>
                  <a:lnTo>
                    <a:pt x="156" y="25"/>
                  </a:lnTo>
                  <a:lnTo>
                    <a:pt x="156" y="23"/>
                  </a:lnTo>
                  <a:lnTo>
                    <a:pt x="154" y="20"/>
                  </a:lnTo>
                  <a:lnTo>
                    <a:pt x="152" y="18"/>
                  </a:lnTo>
                  <a:lnTo>
                    <a:pt x="147" y="16"/>
                  </a:lnTo>
                  <a:lnTo>
                    <a:pt x="143" y="14"/>
                  </a:lnTo>
                  <a:lnTo>
                    <a:pt x="138" y="11"/>
                  </a:lnTo>
                  <a:lnTo>
                    <a:pt x="134" y="9"/>
                  </a:lnTo>
                  <a:lnTo>
                    <a:pt x="123" y="5"/>
                  </a:lnTo>
                  <a:lnTo>
                    <a:pt x="109" y="3"/>
                  </a:lnTo>
                  <a:lnTo>
                    <a:pt x="94" y="3"/>
                  </a:lnTo>
                  <a:lnTo>
                    <a:pt x="78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59" name="Rectangle 438"/>
            <p:cNvSpPr>
              <a:spLocks noChangeArrowheads="1"/>
            </p:cNvSpPr>
            <p:nvPr/>
          </p:nvSpPr>
          <p:spPr bwMode="auto">
            <a:xfrm>
              <a:off x="819836" y="4837473"/>
              <a:ext cx="941299" cy="229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/>
                <a:t>Naha GMS</a:t>
              </a:r>
              <a:endParaRPr lang="en-US" altLang="ja-JP" sz="1800"/>
            </a:p>
          </p:txBody>
        </p:sp>
        <p:sp>
          <p:nvSpPr>
            <p:cNvPr id="160" name="Rectangle 439"/>
            <p:cNvSpPr>
              <a:spLocks noChangeArrowheads="1"/>
            </p:cNvSpPr>
            <p:nvPr/>
          </p:nvSpPr>
          <p:spPr bwMode="auto">
            <a:xfrm>
              <a:off x="1146986" y="3690962"/>
              <a:ext cx="1216401" cy="229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/>
                <a:t>Fukuoka GMS</a:t>
              </a:r>
              <a:endParaRPr lang="en-US" altLang="ja-JP" sz="1800"/>
            </a:p>
          </p:txBody>
        </p:sp>
        <p:sp>
          <p:nvSpPr>
            <p:cNvPr id="161" name="Rectangle 440"/>
            <p:cNvSpPr>
              <a:spLocks noChangeArrowheads="1"/>
            </p:cNvSpPr>
            <p:nvPr/>
          </p:nvSpPr>
          <p:spPr bwMode="auto">
            <a:xfrm>
              <a:off x="3551534" y="3977962"/>
              <a:ext cx="517491" cy="458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/>
                <a:t>Tokyo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/>
                <a:t>GMS</a:t>
              </a:r>
              <a:endParaRPr lang="en-US" altLang="ja-JP" sz="1800"/>
            </a:p>
          </p:txBody>
        </p:sp>
        <p:sp>
          <p:nvSpPr>
            <p:cNvPr id="162" name="Rectangle 441"/>
            <p:cNvSpPr>
              <a:spLocks noChangeArrowheads="1"/>
            </p:cNvSpPr>
            <p:nvPr/>
          </p:nvSpPr>
          <p:spPr bwMode="auto">
            <a:xfrm>
              <a:off x="3805896" y="2760590"/>
              <a:ext cx="718242" cy="458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/>
                <a:t>Sapporo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/>
                <a:t>GMS</a:t>
              </a:r>
              <a:endParaRPr lang="en-US" altLang="ja-JP" sz="1800"/>
            </a:p>
          </p:txBody>
        </p:sp>
        <p:sp>
          <p:nvSpPr>
            <p:cNvPr id="163" name="Rectangle 442"/>
            <p:cNvSpPr>
              <a:spLocks noChangeArrowheads="1"/>
            </p:cNvSpPr>
            <p:nvPr/>
          </p:nvSpPr>
          <p:spPr bwMode="auto">
            <a:xfrm>
              <a:off x="4311412" y="3841154"/>
              <a:ext cx="1427561" cy="458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/>
                <a:t>Hitachi-Ota MCS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/>
                <a:t>(and GMS)</a:t>
              </a:r>
              <a:endParaRPr lang="en-US" altLang="ja-JP" sz="1800"/>
            </a:p>
          </p:txBody>
        </p:sp>
        <p:sp>
          <p:nvSpPr>
            <p:cNvPr id="164" name="Rectangle 443"/>
            <p:cNvSpPr>
              <a:spLocks noChangeArrowheads="1"/>
            </p:cNvSpPr>
            <p:nvPr/>
          </p:nvSpPr>
          <p:spPr bwMode="auto">
            <a:xfrm>
              <a:off x="2009470" y="3158601"/>
              <a:ext cx="932376" cy="458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/>
                <a:t>Kobe MCS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/>
                <a:t>(and GMS)</a:t>
              </a:r>
              <a:endParaRPr lang="en-US" altLang="ja-JP" sz="1800"/>
            </a:p>
          </p:txBody>
        </p:sp>
        <p:grpSp>
          <p:nvGrpSpPr>
            <p:cNvPr id="165" name="Group 762"/>
            <p:cNvGrpSpPr>
              <a:grpSpLocks/>
            </p:cNvGrpSpPr>
            <p:nvPr/>
          </p:nvGrpSpPr>
          <p:grpSpPr bwMode="auto">
            <a:xfrm>
              <a:off x="4654920" y="1301285"/>
              <a:ext cx="660247" cy="892226"/>
              <a:chOff x="3379" y="544"/>
              <a:chExt cx="506" cy="716"/>
            </a:xfrm>
          </p:grpSpPr>
          <p:sp>
            <p:nvSpPr>
              <p:cNvPr id="172" name="Freeform 763"/>
              <p:cNvSpPr>
                <a:spLocks/>
              </p:cNvSpPr>
              <p:nvPr/>
            </p:nvSpPr>
            <p:spPr bwMode="auto">
              <a:xfrm>
                <a:off x="3596" y="801"/>
                <a:ext cx="26" cy="21"/>
              </a:xfrm>
              <a:custGeom>
                <a:avLst/>
                <a:gdLst>
                  <a:gd name="T0" fmla="*/ 16 w 27"/>
                  <a:gd name="T1" fmla="*/ 11 h 22"/>
                  <a:gd name="T2" fmla="*/ 16 w 27"/>
                  <a:gd name="T3" fmla="*/ 11 h 22"/>
                  <a:gd name="T4" fmla="*/ 3 w 27"/>
                  <a:gd name="T5" fmla="*/ 0 h 22"/>
                  <a:gd name="T6" fmla="*/ 0 w 27"/>
                  <a:gd name="T7" fmla="*/ 2 h 22"/>
                  <a:gd name="T8" fmla="*/ 9 w 27"/>
                  <a:gd name="T9" fmla="*/ 11 h 22"/>
                  <a:gd name="T10" fmla="*/ 25 w 27"/>
                  <a:gd name="T11" fmla="*/ 22 h 22"/>
                  <a:gd name="T12" fmla="*/ 27 w 27"/>
                  <a:gd name="T13" fmla="*/ 20 h 22"/>
                  <a:gd name="T14" fmla="*/ 16 w 27"/>
                  <a:gd name="T15" fmla="*/ 11 h 22"/>
                  <a:gd name="T16" fmla="*/ 14 w 27"/>
                  <a:gd name="T17" fmla="*/ 11 h 22"/>
                  <a:gd name="T18" fmla="*/ 23 w 27"/>
                  <a:gd name="T19" fmla="*/ 22 h 22"/>
                  <a:gd name="T20" fmla="*/ 25 w 27"/>
                  <a:gd name="T21" fmla="*/ 20 h 22"/>
                  <a:gd name="T22" fmla="*/ 12 w 27"/>
                  <a:gd name="T23" fmla="*/ 11 h 22"/>
                  <a:gd name="T24" fmla="*/ 14 w 27"/>
                  <a:gd name="T25" fmla="*/ 11 h 22"/>
                  <a:gd name="T26" fmla="*/ 3 w 27"/>
                  <a:gd name="T27" fmla="*/ 0 h 22"/>
                  <a:gd name="T28" fmla="*/ 0 w 27"/>
                  <a:gd name="T29" fmla="*/ 2 h 22"/>
                  <a:gd name="T30" fmla="*/ 16 w 27"/>
                  <a:gd name="T31" fmla="*/ 11 h 22"/>
                  <a:gd name="T32" fmla="*/ 14 w 27"/>
                  <a:gd name="T33" fmla="*/ 11 h 22"/>
                  <a:gd name="T34" fmla="*/ 16 w 27"/>
                  <a:gd name="T3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" h="22">
                    <a:moveTo>
                      <a:pt x="16" y="11"/>
                    </a:moveTo>
                    <a:lnTo>
                      <a:pt x="16" y="11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9" y="11"/>
                    </a:lnTo>
                    <a:lnTo>
                      <a:pt x="25" y="22"/>
                    </a:lnTo>
                    <a:lnTo>
                      <a:pt x="27" y="20"/>
                    </a:lnTo>
                    <a:lnTo>
                      <a:pt x="16" y="11"/>
                    </a:lnTo>
                    <a:lnTo>
                      <a:pt x="14" y="11"/>
                    </a:lnTo>
                    <a:lnTo>
                      <a:pt x="23" y="22"/>
                    </a:lnTo>
                    <a:lnTo>
                      <a:pt x="25" y="20"/>
                    </a:lnTo>
                    <a:lnTo>
                      <a:pt x="12" y="11"/>
                    </a:lnTo>
                    <a:lnTo>
                      <a:pt x="14" y="11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16" y="11"/>
                    </a:lnTo>
                    <a:lnTo>
                      <a:pt x="14" y="11"/>
                    </a:ln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173" name="Freeform 764"/>
              <p:cNvSpPr>
                <a:spLocks/>
              </p:cNvSpPr>
              <p:nvPr/>
            </p:nvSpPr>
            <p:spPr bwMode="auto">
              <a:xfrm>
                <a:off x="3578" y="811"/>
                <a:ext cx="33" cy="20"/>
              </a:xfrm>
              <a:custGeom>
                <a:avLst/>
                <a:gdLst>
                  <a:gd name="T0" fmla="*/ 26 w 35"/>
                  <a:gd name="T1" fmla="*/ 0 h 20"/>
                  <a:gd name="T2" fmla="*/ 0 w 35"/>
                  <a:gd name="T3" fmla="*/ 11 h 20"/>
                  <a:gd name="T4" fmla="*/ 6 w 35"/>
                  <a:gd name="T5" fmla="*/ 20 h 20"/>
                  <a:gd name="T6" fmla="*/ 35 w 35"/>
                  <a:gd name="T7" fmla="*/ 9 h 20"/>
                  <a:gd name="T8" fmla="*/ 26 w 35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0">
                    <a:moveTo>
                      <a:pt x="26" y="0"/>
                    </a:moveTo>
                    <a:lnTo>
                      <a:pt x="0" y="11"/>
                    </a:lnTo>
                    <a:lnTo>
                      <a:pt x="6" y="20"/>
                    </a:lnTo>
                    <a:lnTo>
                      <a:pt x="35" y="9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174" name="Freeform 765"/>
              <p:cNvSpPr>
                <a:spLocks/>
              </p:cNvSpPr>
              <p:nvPr/>
            </p:nvSpPr>
            <p:spPr bwMode="auto">
              <a:xfrm>
                <a:off x="3573" y="811"/>
                <a:ext cx="40" cy="20"/>
              </a:xfrm>
              <a:custGeom>
                <a:avLst/>
                <a:gdLst>
                  <a:gd name="T0" fmla="*/ 31 w 40"/>
                  <a:gd name="T1" fmla="*/ 0 h 20"/>
                  <a:gd name="T2" fmla="*/ 31 w 40"/>
                  <a:gd name="T3" fmla="*/ 0 h 20"/>
                  <a:gd name="T4" fmla="*/ 0 w 40"/>
                  <a:gd name="T5" fmla="*/ 9 h 20"/>
                  <a:gd name="T6" fmla="*/ 0 w 40"/>
                  <a:gd name="T7" fmla="*/ 11 h 20"/>
                  <a:gd name="T8" fmla="*/ 11 w 40"/>
                  <a:gd name="T9" fmla="*/ 20 h 20"/>
                  <a:gd name="T10" fmla="*/ 40 w 40"/>
                  <a:gd name="T11" fmla="*/ 11 h 20"/>
                  <a:gd name="T12" fmla="*/ 38 w 40"/>
                  <a:gd name="T13" fmla="*/ 9 h 20"/>
                  <a:gd name="T14" fmla="*/ 31 w 40"/>
                  <a:gd name="T15" fmla="*/ 0 h 20"/>
                  <a:gd name="T16" fmla="*/ 38 w 40"/>
                  <a:gd name="T17" fmla="*/ 9 h 20"/>
                  <a:gd name="T18" fmla="*/ 11 w 40"/>
                  <a:gd name="T19" fmla="*/ 20 h 20"/>
                  <a:gd name="T20" fmla="*/ 2 w 40"/>
                  <a:gd name="T21" fmla="*/ 9 h 20"/>
                  <a:gd name="T22" fmla="*/ 2 w 40"/>
                  <a:gd name="T23" fmla="*/ 11 h 20"/>
                  <a:gd name="T24" fmla="*/ 31 w 40"/>
                  <a:gd name="T25" fmla="*/ 0 h 20"/>
                  <a:gd name="T26" fmla="*/ 31 w 40"/>
                  <a:gd name="T2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20">
                    <a:moveTo>
                      <a:pt x="31" y="0"/>
                    </a:moveTo>
                    <a:lnTo>
                      <a:pt x="31" y="0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11" y="20"/>
                    </a:lnTo>
                    <a:lnTo>
                      <a:pt x="40" y="11"/>
                    </a:lnTo>
                    <a:lnTo>
                      <a:pt x="38" y="9"/>
                    </a:lnTo>
                    <a:lnTo>
                      <a:pt x="31" y="0"/>
                    </a:lnTo>
                    <a:lnTo>
                      <a:pt x="38" y="9"/>
                    </a:lnTo>
                    <a:lnTo>
                      <a:pt x="11" y="20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31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175" name="Freeform 766"/>
              <p:cNvSpPr>
                <a:spLocks/>
              </p:cNvSpPr>
              <p:nvPr/>
            </p:nvSpPr>
            <p:spPr bwMode="auto">
              <a:xfrm>
                <a:off x="3604" y="820"/>
                <a:ext cx="25" cy="20"/>
              </a:xfrm>
              <a:custGeom>
                <a:avLst/>
                <a:gdLst>
                  <a:gd name="T0" fmla="*/ 3 w 25"/>
                  <a:gd name="T1" fmla="*/ 0 h 20"/>
                  <a:gd name="T2" fmla="*/ 0 w 25"/>
                  <a:gd name="T3" fmla="*/ 6 h 20"/>
                  <a:gd name="T4" fmla="*/ 25 w 25"/>
                  <a:gd name="T5" fmla="*/ 20 h 20"/>
                  <a:gd name="T6" fmla="*/ 3 w 25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0">
                    <a:moveTo>
                      <a:pt x="3" y="0"/>
                    </a:moveTo>
                    <a:lnTo>
                      <a:pt x="0" y="6"/>
                    </a:lnTo>
                    <a:lnTo>
                      <a:pt x="25" y="2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176" name="Freeform 767"/>
              <p:cNvSpPr>
                <a:spLocks/>
              </p:cNvSpPr>
              <p:nvPr/>
            </p:nvSpPr>
            <p:spPr bwMode="auto">
              <a:xfrm>
                <a:off x="3604" y="820"/>
                <a:ext cx="25" cy="20"/>
              </a:xfrm>
              <a:custGeom>
                <a:avLst/>
                <a:gdLst>
                  <a:gd name="T0" fmla="*/ 9 w 25"/>
                  <a:gd name="T1" fmla="*/ 0 h 20"/>
                  <a:gd name="T2" fmla="*/ 3 w 25"/>
                  <a:gd name="T3" fmla="*/ 0 h 20"/>
                  <a:gd name="T4" fmla="*/ 0 w 25"/>
                  <a:gd name="T5" fmla="*/ 6 h 20"/>
                  <a:gd name="T6" fmla="*/ 18 w 25"/>
                  <a:gd name="T7" fmla="*/ 20 h 20"/>
                  <a:gd name="T8" fmla="*/ 25 w 25"/>
                  <a:gd name="T9" fmla="*/ 20 h 20"/>
                  <a:gd name="T10" fmla="*/ 9 w 25"/>
                  <a:gd name="T11" fmla="*/ 0 h 20"/>
                  <a:gd name="T12" fmla="*/ 3 w 25"/>
                  <a:gd name="T13" fmla="*/ 0 h 20"/>
                  <a:gd name="T14" fmla="*/ 18 w 25"/>
                  <a:gd name="T15" fmla="*/ 20 h 20"/>
                  <a:gd name="T16" fmla="*/ 23 w 25"/>
                  <a:gd name="T17" fmla="*/ 20 h 20"/>
                  <a:gd name="T18" fmla="*/ 7 w 25"/>
                  <a:gd name="T19" fmla="*/ 6 h 20"/>
                  <a:gd name="T20" fmla="*/ 5 w 25"/>
                  <a:gd name="T21" fmla="*/ 6 h 20"/>
                  <a:gd name="T22" fmla="*/ 9 w 25"/>
                  <a:gd name="T23" fmla="*/ 0 h 20"/>
                  <a:gd name="T24" fmla="*/ 3 w 25"/>
                  <a:gd name="T25" fmla="*/ 0 h 20"/>
                  <a:gd name="T26" fmla="*/ 9 w 25"/>
                  <a:gd name="T2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" h="20">
                    <a:moveTo>
                      <a:pt x="9" y="0"/>
                    </a:moveTo>
                    <a:lnTo>
                      <a:pt x="3" y="0"/>
                    </a:lnTo>
                    <a:lnTo>
                      <a:pt x="0" y="6"/>
                    </a:lnTo>
                    <a:lnTo>
                      <a:pt x="18" y="20"/>
                    </a:lnTo>
                    <a:lnTo>
                      <a:pt x="25" y="20"/>
                    </a:lnTo>
                    <a:lnTo>
                      <a:pt x="9" y="0"/>
                    </a:lnTo>
                    <a:lnTo>
                      <a:pt x="3" y="0"/>
                    </a:lnTo>
                    <a:lnTo>
                      <a:pt x="18" y="20"/>
                    </a:lnTo>
                    <a:lnTo>
                      <a:pt x="23" y="20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9" y="0"/>
                    </a:lnTo>
                    <a:lnTo>
                      <a:pt x="3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177" name="Freeform 768"/>
              <p:cNvSpPr>
                <a:spLocks/>
              </p:cNvSpPr>
              <p:nvPr/>
            </p:nvSpPr>
            <p:spPr bwMode="auto">
              <a:xfrm>
                <a:off x="3596" y="826"/>
                <a:ext cx="26" cy="20"/>
              </a:xfrm>
              <a:custGeom>
                <a:avLst/>
                <a:gdLst>
                  <a:gd name="T0" fmla="*/ 16 w 27"/>
                  <a:gd name="T1" fmla="*/ 0 h 20"/>
                  <a:gd name="T2" fmla="*/ 0 w 27"/>
                  <a:gd name="T3" fmla="*/ 7 h 20"/>
                  <a:gd name="T4" fmla="*/ 27 w 27"/>
                  <a:gd name="T5" fmla="*/ 20 h 20"/>
                  <a:gd name="T6" fmla="*/ 16 w 27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0">
                    <a:moveTo>
                      <a:pt x="16" y="0"/>
                    </a:moveTo>
                    <a:lnTo>
                      <a:pt x="0" y="7"/>
                    </a:lnTo>
                    <a:lnTo>
                      <a:pt x="27" y="2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178" name="Freeform 769"/>
              <p:cNvSpPr>
                <a:spLocks/>
              </p:cNvSpPr>
              <p:nvPr/>
            </p:nvSpPr>
            <p:spPr bwMode="auto">
              <a:xfrm>
                <a:off x="3596" y="826"/>
                <a:ext cx="24" cy="20"/>
              </a:xfrm>
              <a:custGeom>
                <a:avLst/>
                <a:gdLst>
                  <a:gd name="T0" fmla="*/ 14 w 25"/>
                  <a:gd name="T1" fmla="*/ 0 h 20"/>
                  <a:gd name="T2" fmla="*/ 14 w 25"/>
                  <a:gd name="T3" fmla="*/ 0 h 20"/>
                  <a:gd name="T4" fmla="*/ 0 w 25"/>
                  <a:gd name="T5" fmla="*/ 7 h 20"/>
                  <a:gd name="T6" fmla="*/ 0 w 25"/>
                  <a:gd name="T7" fmla="*/ 7 h 20"/>
                  <a:gd name="T8" fmla="*/ 23 w 25"/>
                  <a:gd name="T9" fmla="*/ 20 h 20"/>
                  <a:gd name="T10" fmla="*/ 25 w 25"/>
                  <a:gd name="T11" fmla="*/ 18 h 20"/>
                  <a:gd name="T12" fmla="*/ 14 w 25"/>
                  <a:gd name="T13" fmla="*/ 0 h 20"/>
                  <a:gd name="T14" fmla="*/ 14 w 25"/>
                  <a:gd name="T15" fmla="*/ 0 h 20"/>
                  <a:gd name="T16" fmla="*/ 23 w 25"/>
                  <a:gd name="T17" fmla="*/ 18 h 20"/>
                  <a:gd name="T18" fmla="*/ 25 w 25"/>
                  <a:gd name="T19" fmla="*/ 18 h 20"/>
                  <a:gd name="T20" fmla="*/ 0 w 25"/>
                  <a:gd name="T21" fmla="*/ 7 h 20"/>
                  <a:gd name="T22" fmla="*/ 0 w 25"/>
                  <a:gd name="T23" fmla="*/ 7 h 20"/>
                  <a:gd name="T24" fmla="*/ 14 w 25"/>
                  <a:gd name="T25" fmla="*/ 0 h 20"/>
                  <a:gd name="T26" fmla="*/ 14 w 25"/>
                  <a:gd name="T27" fmla="*/ 0 h 20"/>
                  <a:gd name="T28" fmla="*/ 14 w 25"/>
                  <a:gd name="T2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20">
                    <a:moveTo>
                      <a:pt x="14" y="0"/>
                    </a:moveTo>
                    <a:lnTo>
                      <a:pt x="14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3" y="20"/>
                    </a:lnTo>
                    <a:lnTo>
                      <a:pt x="25" y="18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3" y="18"/>
                    </a:lnTo>
                    <a:lnTo>
                      <a:pt x="25" y="18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179" name="Freeform 770"/>
              <p:cNvSpPr>
                <a:spLocks/>
              </p:cNvSpPr>
              <p:nvPr/>
            </p:nvSpPr>
            <p:spPr bwMode="auto">
              <a:xfrm>
                <a:off x="3588" y="832"/>
                <a:ext cx="24" cy="19"/>
              </a:xfrm>
              <a:custGeom>
                <a:avLst/>
                <a:gdLst>
                  <a:gd name="T0" fmla="*/ 8 w 24"/>
                  <a:gd name="T1" fmla="*/ 0 h 20"/>
                  <a:gd name="T2" fmla="*/ 0 w 24"/>
                  <a:gd name="T3" fmla="*/ 2 h 20"/>
                  <a:gd name="T4" fmla="*/ 24 w 24"/>
                  <a:gd name="T5" fmla="*/ 20 h 20"/>
                  <a:gd name="T6" fmla="*/ 8 w 24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0">
                    <a:moveTo>
                      <a:pt x="8" y="0"/>
                    </a:moveTo>
                    <a:lnTo>
                      <a:pt x="0" y="2"/>
                    </a:lnTo>
                    <a:lnTo>
                      <a:pt x="24" y="2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180" name="Freeform 771"/>
              <p:cNvSpPr>
                <a:spLocks/>
              </p:cNvSpPr>
              <p:nvPr/>
            </p:nvSpPr>
            <p:spPr bwMode="auto">
              <a:xfrm>
                <a:off x="3588" y="832"/>
                <a:ext cx="24" cy="21"/>
              </a:xfrm>
              <a:custGeom>
                <a:avLst/>
                <a:gdLst>
                  <a:gd name="T0" fmla="*/ 8 w 24"/>
                  <a:gd name="T1" fmla="*/ 0 h 22"/>
                  <a:gd name="T2" fmla="*/ 8 w 24"/>
                  <a:gd name="T3" fmla="*/ 0 h 22"/>
                  <a:gd name="T4" fmla="*/ 0 w 24"/>
                  <a:gd name="T5" fmla="*/ 2 h 22"/>
                  <a:gd name="T6" fmla="*/ 0 w 24"/>
                  <a:gd name="T7" fmla="*/ 4 h 22"/>
                  <a:gd name="T8" fmla="*/ 22 w 24"/>
                  <a:gd name="T9" fmla="*/ 22 h 22"/>
                  <a:gd name="T10" fmla="*/ 24 w 24"/>
                  <a:gd name="T11" fmla="*/ 18 h 22"/>
                  <a:gd name="T12" fmla="*/ 8 w 24"/>
                  <a:gd name="T13" fmla="*/ 0 h 22"/>
                  <a:gd name="T14" fmla="*/ 8 w 24"/>
                  <a:gd name="T15" fmla="*/ 2 h 22"/>
                  <a:gd name="T16" fmla="*/ 22 w 24"/>
                  <a:gd name="T17" fmla="*/ 22 h 22"/>
                  <a:gd name="T18" fmla="*/ 24 w 24"/>
                  <a:gd name="T19" fmla="*/ 18 h 22"/>
                  <a:gd name="T20" fmla="*/ 0 w 24"/>
                  <a:gd name="T21" fmla="*/ 2 h 22"/>
                  <a:gd name="T22" fmla="*/ 0 w 24"/>
                  <a:gd name="T23" fmla="*/ 4 h 22"/>
                  <a:gd name="T24" fmla="*/ 8 w 24"/>
                  <a:gd name="T25" fmla="*/ 2 h 22"/>
                  <a:gd name="T26" fmla="*/ 8 w 24"/>
                  <a:gd name="T2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22">
                    <a:moveTo>
                      <a:pt x="8" y="0"/>
                    </a:moveTo>
                    <a:lnTo>
                      <a:pt x="8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2" y="22"/>
                    </a:lnTo>
                    <a:lnTo>
                      <a:pt x="24" y="18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22" y="22"/>
                    </a:lnTo>
                    <a:lnTo>
                      <a:pt x="24" y="18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181" name="Freeform 772"/>
              <p:cNvSpPr>
                <a:spLocks/>
              </p:cNvSpPr>
              <p:nvPr/>
            </p:nvSpPr>
            <p:spPr bwMode="auto">
              <a:xfrm>
                <a:off x="3582" y="815"/>
                <a:ext cx="25" cy="23"/>
              </a:xfrm>
              <a:custGeom>
                <a:avLst/>
                <a:gdLst>
                  <a:gd name="T0" fmla="*/ 0 w 25"/>
                  <a:gd name="T1" fmla="*/ 16 h 22"/>
                  <a:gd name="T2" fmla="*/ 5 w 25"/>
                  <a:gd name="T3" fmla="*/ 22 h 22"/>
                  <a:gd name="T4" fmla="*/ 16 w 25"/>
                  <a:gd name="T5" fmla="*/ 22 h 22"/>
                  <a:gd name="T6" fmla="*/ 22 w 25"/>
                  <a:gd name="T7" fmla="*/ 13 h 22"/>
                  <a:gd name="T8" fmla="*/ 25 w 25"/>
                  <a:gd name="T9" fmla="*/ 5 h 22"/>
                  <a:gd name="T10" fmla="*/ 18 w 25"/>
                  <a:gd name="T11" fmla="*/ 0 h 22"/>
                  <a:gd name="T12" fmla="*/ 7 w 25"/>
                  <a:gd name="T13" fmla="*/ 0 h 22"/>
                  <a:gd name="T14" fmla="*/ 0 w 25"/>
                  <a:gd name="T15" fmla="*/ 9 h 22"/>
                  <a:gd name="T16" fmla="*/ 0 w 25"/>
                  <a:gd name="T17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2">
                    <a:moveTo>
                      <a:pt x="0" y="16"/>
                    </a:moveTo>
                    <a:lnTo>
                      <a:pt x="5" y="22"/>
                    </a:lnTo>
                    <a:lnTo>
                      <a:pt x="16" y="22"/>
                    </a:lnTo>
                    <a:lnTo>
                      <a:pt x="22" y="13"/>
                    </a:lnTo>
                    <a:lnTo>
                      <a:pt x="25" y="5"/>
                    </a:lnTo>
                    <a:lnTo>
                      <a:pt x="18" y="0"/>
                    </a:lnTo>
                    <a:lnTo>
                      <a:pt x="7" y="0"/>
                    </a:lnTo>
                    <a:lnTo>
                      <a:pt x="0" y="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182" name="Freeform 773"/>
              <p:cNvSpPr>
                <a:spLocks/>
              </p:cNvSpPr>
              <p:nvPr/>
            </p:nvSpPr>
            <p:spPr bwMode="auto">
              <a:xfrm>
                <a:off x="3582" y="815"/>
                <a:ext cx="25" cy="20"/>
              </a:xfrm>
              <a:custGeom>
                <a:avLst/>
                <a:gdLst>
                  <a:gd name="T0" fmla="*/ 0 w 25"/>
                  <a:gd name="T1" fmla="*/ 13 h 20"/>
                  <a:gd name="T2" fmla="*/ 0 w 25"/>
                  <a:gd name="T3" fmla="*/ 16 h 20"/>
                  <a:gd name="T4" fmla="*/ 7 w 25"/>
                  <a:gd name="T5" fmla="*/ 20 h 20"/>
                  <a:gd name="T6" fmla="*/ 16 w 25"/>
                  <a:gd name="T7" fmla="*/ 20 h 20"/>
                  <a:gd name="T8" fmla="*/ 25 w 25"/>
                  <a:gd name="T9" fmla="*/ 13 h 20"/>
                  <a:gd name="T10" fmla="*/ 22 w 25"/>
                  <a:gd name="T11" fmla="*/ 13 h 20"/>
                  <a:gd name="T12" fmla="*/ 25 w 25"/>
                  <a:gd name="T13" fmla="*/ 7 h 20"/>
                  <a:gd name="T14" fmla="*/ 25 w 25"/>
                  <a:gd name="T15" fmla="*/ 5 h 20"/>
                  <a:gd name="T16" fmla="*/ 18 w 25"/>
                  <a:gd name="T17" fmla="*/ 0 h 20"/>
                  <a:gd name="T18" fmla="*/ 18 w 25"/>
                  <a:gd name="T19" fmla="*/ 0 h 20"/>
                  <a:gd name="T20" fmla="*/ 7 w 25"/>
                  <a:gd name="T21" fmla="*/ 0 h 20"/>
                  <a:gd name="T22" fmla="*/ 0 w 25"/>
                  <a:gd name="T23" fmla="*/ 7 h 20"/>
                  <a:gd name="T24" fmla="*/ 0 w 25"/>
                  <a:gd name="T25" fmla="*/ 7 h 20"/>
                  <a:gd name="T26" fmla="*/ 0 w 25"/>
                  <a:gd name="T27" fmla="*/ 13 h 20"/>
                  <a:gd name="T28" fmla="*/ 0 w 25"/>
                  <a:gd name="T29" fmla="*/ 16 h 20"/>
                  <a:gd name="T30" fmla="*/ 5 w 25"/>
                  <a:gd name="T31" fmla="*/ 7 h 20"/>
                  <a:gd name="T32" fmla="*/ 9 w 25"/>
                  <a:gd name="T33" fmla="*/ 0 h 20"/>
                  <a:gd name="T34" fmla="*/ 9 w 25"/>
                  <a:gd name="T35" fmla="*/ 0 h 20"/>
                  <a:gd name="T36" fmla="*/ 18 w 25"/>
                  <a:gd name="T37" fmla="*/ 0 h 20"/>
                  <a:gd name="T38" fmla="*/ 18 w 25"/>
                  <a:gd name="T39" fmla="*/ 0 h 20"/>
                  <a:gd name="T40" fmla="*/ 22 w 25"/>
                  <a:gd name="T41" fmla="*/ 7 h 20"/>
                  <a:gd name="T42" fmla="*/ 22 w 25"/>
                  <a:gd name="T43" fmla="*/ 5 h 20"/>
                  <a:gd name="T44" fmla="*/ 22 w 25"/>
                  <a:gd name="T45" fmla="*/ 13 h 20"/>
                  <a:gd name="T46" fmla="*/ 13 w 25"/>
                  <a:gd name="T47" fmla="*/ 18 h 20"/>
                  <a:gd name="T48" fmla="*/ 7 w 25"/>
                  <a:gd name="T49" fmla="*/ 18 h 20"/>
                  <a:gd name="T50" fmla="*/ 7 w 25"/>
                  <a:gd name="T51" fmla="*/ 20 h 20"/>
                  <a:gd name="T52" fmla="*/ 0 w 25"/>
                  <a:gd name="T53" fmla="*/ 13 h 20"/>
                  <a:gd name="T54" fmla="*/ 0 w 25"/>
                  <a:gd name="T55" fmla="*/ 16 h 20"/>
                  <a:gd name="T56" fmla="*/ 0 w 25"/>
                  <a:gd name="T57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5" h="20">
                    <a:moveTo>
                      <a:pt x="0" y="13"/>
                    </a:moveTo>
                    <a:lnTo>
                      <a:pt x="0" y="16"/>
                    </a:lnTo>
                    <a:lnTo>
                      <a:pt x="7" y="20"/>
                    </a:lnTo>
                    <a:lnTo>
                      <a:pt x="16" y="20"/>
                    </a:lnTo>
                    <a:lnTo>
                      <a:pt x="25" y="13"/>
                    </a:lnTo>
                    <a:lnTo>
                      <a:pt x="22" y="13"/>
                    </a:lnTo>
                    <a:lnTo>
                      <a:pt x="25" y="7"/>
                    </a:lnTo>
                    <a:lnTo>
                      <a:pt x="25" y="5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5" y="7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2" y="7"/>
                    </a:lnTo>
                    <a:lnTo>
                      <a:pt x="22" y="5"/>
                    </a:lnTo>
                    <a:lnTo>
                      <a:pt x="22" y="13"/>
                    </a:lnTo>
                    <a:lnTo>
                      <a:pt x="13" y="18"/>
                    </a:lnTo>
                    <a:lnTo>
                      <a:pt x="7" y="18"/>
                    </a:lnTo>
                    <a:lnTo>
                      <a:pt x="7" y="20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183" name="Freeform 774"/>
              <p:cNvSpPr>
                <a:spLocks/>
              </p:cNvSpPr>
              <p:nvPr/>
            </p:nvSpPr>
            <p:spPr bwMode="auto">
              <a:xfrm>
                <a:off x="3379" y="546"/>
                <a:ext cx="25" cy="19"/>
              </a:xfrm>
              <a:custGeom>
                <a:avLst/>
                <a:gdLst>
                  <a:gd name="T0" fmla="*/ 14 w 25"/>
                  <a:gd name="T1" fmla="*/ 20 h 20"/>
                  <a:gd name="T2" fmla="*/ 18 w 25"/>
                  <a:gd name="T3" fmla="*/ 20 h 20"/>
                  <a:gd name="T4" fmla="*/ 20 w 25"/>
                  <a:gd name="T5" fmla="*/ 16 h 20"/>
                  <a:gd name="T6" fmla="*/ 23 w 25"/>
                  <a:gd name="T7" fmla="*/ 13 h 20"/>
                  <a:gd name="T8" fmla="*/ 25 w 25"/>
                  <a:gd name="T9" fmla="*/ 9 h 20"/>
                  <a:gd name="T10" fmla="*/ 23 w 25"/>
                  <a:gd name="T11" fmla="*/ 7 h 20"/>
                  <a:gd name="T12" fmla="*/ 20 w 25"/>
                  <a:gd name="T13" fmla="*/ 2 h 20"/>
                  <a:gd name="T14" fmla="*/ 16 w 25"/>
                  <a:gd name="T15" fmla="*/ 0 h 20"/>
                  <a:gd name="T16" fmla="*/ 11 w 25"/>
                  <a:gd name="T17" fmla="*/ 0 h 20"/>
                  <a:gd name="T18" fmla="*/ 7 w 25"/>
                  <a:gd name="T19" fmla="*/ 0 h 20"/>
                  <a:gd name="T20" fmla="*/ 5 w 25"/>
                  <a:gd name="T21" fmla="*/ 2 h 20"/>
                  <a:gd name="T22" fmla="*/ 0 w 25"/>
                  <a:gd name="T23" fmla="*/ 7 h 20"/>
                  <a:gd name="T24" fmla="*/ 0 w 25"/>
                  <a:gd name="T25" fmla="*/ 9 h 20"/>
                  <a:gd name="T26" fmla="*/ 0 w 25"/>
                  <a:gd name="T27" fmla="*/ 13 h 20"/>
                  <a:gd name="T28" fmla="*/ 5 w 25"/>
                  <a:gd name="T29" fmla="*/ 16 h 20"/>
                  <a:gd name="T30" fmla="*/ 9 w 25"/>
                  <a:gd name="T31" fmla="*/ 20 h 20"/>
                  <a:gd name="T32" fmla="*/ 14 w 25"/>
                  <a:gd name="T3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0">
                    <a:moveTo>
                      <a:pt x="14" y="20"/>
                    </a:moveTo>
                    <a:lnTo>
                      <a:pt x="18" y="20"/>
                    </a:lnTo>
                    <a:lnTo>
                      <a:pt x="20" y="16"/>
                    </a:lnTo>
                    <a:lnTo>
                      <a:pt x="23" y="13"/>
                    </a:lnTo>
                    <a:lnTo>
                      <a:pt x="25" y="9"/>
                    </a:lnTo>
                    <a:lnTo>
                      <a:pt x="23" y="7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5" y="16"/>
                    </a:lnTo>
                    <a:lnTo>
                      <a:pt x="9" y="20"/>
                    </a:lnTo>
                    <a:lnTo>
                      <a:pt x="1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184" name="Freeform 775"/>
              <p:cNvSpPr>
                <a:spLocks/>
              </p:cNvSpPr>
              <p:nvPr/>
            </p:nvSpPr>
            <p:spPr bwMode="auto">
              <a:xfrm>
                <a:off x="3379" y="548"/>
                <a:ext cx="25" cy="56"/>
              </a:xfrm>
              <a:custGeom>
                <a:avLst/>
                <a:gdLst>
                  <a:gd name="T0" fmla="*/ 25 w 25"/>
                  <a:gd name="T1" fmla="*/ 56 h 56"/>
                  <a:gd name="T2" fmla="*/ 3 w 25"/>
                  <a:gd name="T3" fmla="*/ 0 h 56"/>
                  <a:gd name="T4" fmla="*/ 0 w 25"/>
                  <a:gd name="T5" fmla="*/ 0 h 56"/>
                  <a:gd name="T6" fmla="*/ 20 w 25"/>
                  <a:gd name="T7" fmla="*/ 56 h 56"/>
                  <a:gd name="T8" fmla="*/ 25 w 25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56">
                    <a:moveTo>
                      <a:pt x="25" y="56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0" y="56"/>
                    </a:lnTo>
                    <a:lnTo>
                      <a:pt x="25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185" name="Freeform 776"/>
              <p:cNvSpPr>
                <a:spLocks/>
              </p:cNvSpPr>
              <p:nvPr/>
            </p:nvSpPr>
            <p:spPr bwMode="auto">
              <a:xfrm>
                <a:off x="3397" y="546"/>
                <a:ext cx="51" cy="50"/>
              </a:xfrm>
              <a:custGeom>
                <a:avLst/>
                <a:gdLst>
                  <a:gd name="T0" fmla="*/ 0 w 51"/>
                  <a:gd name="T1" fmla="*/ 0 h 51"/>
                  <a:gd name="T2" fmla="*/ 49 w 51"/>
                  <a:gd name="T3" fmla="*/ 51 h 51"/>
                  <a:gd name="T4" fmla="*/ 51 w 51"/>
                  <a:gd name="T5" fmla="*/ 51 h 51"/>
                  <a:gd name="T6" fmla="*/ 2 w 51"/>
                  <a:gd name="T7" fmla="*/ 0 h 51"/>
                  <a:gd name="T8" fmla="*/ 0 w 51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1">
                    <a:moveTo>
                      <a:pt x="0" y="0"/>
                    </a:moveTo>
                    <a:lnTo>
                      <a:pt x="49" y="51"/>
                    </a:lnTo>
                    <a:lnTo>
                      <a:pt x="51" y="5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186" name="Freeform 777"/>
              <p:cNvSpPr>
                <a:spLocks/>
              </p:cNvSpPr>
              <p:nvPr/>
            </p:nvSpPr>
            <p:spPr bwMode="auto">
              <a:xfrm>
                <a:off x="3638" y="842"/>
                <a:ext cx="27" cy="19"/>
              </a:xfrm>
              <a:custGeom>
                <a:avLst/>
                <a:gdLst>
                  <a:gd name="T0" fmla="*/ 11 w 27"/>
                  <a:gd name="T1" fmla="*/ 22 h 22"/>
                  <a:gd name="T2" fmla="*/ 18 w 27"/>
                  <a:gd name="T3" fmla="*/ 22 h 22"/>
                  <a:gd name="T4" fmla="*/ 18 w 27"/>
                  <a:gd name="T5" fmla="*/ 22 h 22"/>
                  <a:gd name="T6" fmla="*/ 22 w 27"/>
                  <a:gd name="T7" fmla="*/ 18 h 22"/>
                  <a:gd name="T8" fmla="*/ 27 w 27"/>
                  <a:gd name="T9" fmla="*/ 15 h 22"/>
                  <a:gd name="T10" fmla="*/ 27 w 27"/>
                  <a:gd name="T11" fmla="*/ 11 h 22"/>
                  <a:gd name="T12" fmla="*/ 18 w 27"/>
                  <a:gd name="T13" fmla="*/ 9 h 22"/>
                  <a:gd name="T14" fmla="*/ 15 w 27"/>
                  <a:gd name="T15" fmla="*/ 7 h 22"/>
                  <a:gd name="T16" fmla="*/ 11 w 27"/>
                  <a:gd name="T17" fmla="*/ 2 h 22"/>
                  <a:gd name="T18" fmla="*/ 6 w 27"/>
                  <a:gd name="T19" fmla="*/ 0 h 22"/>
                  <a:gd name="T20" fmla="*/ 2 w 27"/>
                  <a:gd name="T21" fmla="*/ 2 h 22"/>
                  <a:gd name="T22" fmla="*/ 0 w 27"/>
                  <a:gd name="T23" fmla="*/ 4 h 22"/>
                  <a:gd name="T24" fmla="*/ 0 w 27"/>
                  <a:gd name="T25" fmla="*/ 9 h 22"/>
                  <a:gd name="T26" fmla="*/ 0 w 27"/>
                  <a:gd name="T27" fmla="*/ 11 h 22"/>
                  <a:gd name="T28" fmla="*/ 4 w 27"/>
                  <a:gd name="T29" fmla="*/ 15 h 22"/>
                  <a:gd name="T30" fmla="*/ 4 w 27"/>
                  <a:gd name="T31" fmla="*/ 18 h 22"/>
                  <a:gd name="T32" fmla="*/ 11 w 27"/>
                  <a:gd name="T3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2">
                    <a:moveTo>
                      <a:pt x="11" y="22"/>
                    </a:moveTo>
                    <a:lnTo>
                      <a:pt x="18" y="22"/>
                    </a:lnTo>
                    <a:lnTo>
                      <a:pt x="18" y="22"/>
                    </a:lnTo>
                    <a:lnTo>
                      <a:pt x="22" y="18"/>
                    </a:lnTo>
                    <a:lnTo>
                      <a:pt x="27" y="15"/>
                    </a:lnTo>
                    <a:lnTo>
                      <a:pt x="27" y="11"/>
                    </a:lnTo>
                    <a:lnTo>
                      <a:pt x="18" y="9"/>
                    </a:lnTo>
                    <a:lnTo>
                      <a:pt x="15" y="7"/>
                    </a:ln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4" y="15"/>
                    </a:lnTo>
                    <a:lnTo>
                      <a:pt x="4" y="18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187" name="Freeform 778"/>
              <p:cNvSpPr>
                <a:spLocks/>
              </p:cNvSpPr>
              <p:nvPr/>
            </p:nvSpPr>
            <p:spPr bwMode="auto">
              <a:xfrm>
                <a:off x="3638" y="842"/>
                <a:ext cx="27" cy="19"/>
              </a:xfrm>
              <a:custGeom>
                <a:avLst/>
                <a:gdLst>
                  <a:gd name="T0" fmla="*/ 15 w 27"/>
                  <a:gd name="T1" fmla="*/ 20 h 22"/>
                  <a:gd name="T2" fmla="*/ 18 w 27"/>
                  <a:gd name="T3" fmla="*/ 20 h 22"/>
                  <a:gd name="T4" fmla="*/ 22 w 27"/>
                  <a:gd name="T5" fmla="*/ 15 h 22"/>
                  <a:gd name="T6" fmla="*/ 18 w 27"/>
                  <a:gd name="T7" fmla="*/ 7 h 22"/>
                  <a:gd name="T8" fmla="*/ 15 w 27"/>
                  <a:gd name="T9" fmla="*/ 0 h 22"/>
                  <a:gd name="T10" fmla="*/ 11 w 27"/>
                  <a:gd name="T11" fmla="*/ 0 h 22"/>
                  <a:gd name="T12" fmla="*/ 6 w 27"/>
                  <a:gd name="T13" fmla="*/ 0 h 22"/>
                  <a:gd name="T14" fmla="*/ 2 w 27"/>
                  <a:gd name="T15" fmla="*/ 0 h 22"/>
                  <a:gd name="T16" fmla="*/ 2 w 27"/>
                  <a:gd name="T17" fmla="*/ 4 h 22"/>
                  <a:gd name="T18" fmla="*/ 0 w 27"/>
                  <a:gd name="T19" fmla="*/ 7 h 22"/>
                  <a:gd name="T20" fmla="*/ 4 w 27"/>
                  <a:gd name="T21" fmla="*/ 13 h 22"/>
                  <a:gd name="T22" fmla="*/ 4 w 27"/>
                  <a:gd name="T23" fmla="*/ 18 h 22"/>
                  <a:gd name="T24" fmla="*/ 6 w 27"/>
                  <a:gd name="T25" fmla="*/ 20 h 22"/>
                  <a:gd name="T26" fmla="*/ 9 w 27"/>
                  <a:gd name="T27" fmla="*/ 18 h 22"/>
                  <a:gd name="T28" fmla="*/ 6 w 27"/>
                  <a:gd name="T29" fmla="*/ 18 h 22"/>
                  <a:gd name="T30" fmla="*/ 6 w 27"/>
                  <a:gd name="T31" fmla="*/ 15 h 22"/>
                  <a:gd name="T32" fmla="*/ 6 w 27"/>
                  <a:gd name="T33" fmla="*/ 11 h 22"/>
                  <a:gd name="T34" fmla="*/ 4 w 27"/>
                  <a:gd name="T35" fmla="*/ 11 h 22"/>
                  <a:gd name="T36" fmla="*/ 4 w 27"/>
                  <a:gd name="T37" fmla="*/ 4 h 22"/>
                  <a:gd name="T38" fmla="*/ 4 w 27"/>
                  <a:gd name="T39" fmla="*/ 2 h 22"/>
                  <a:gd name="T40" fmla="*/ 6 w 27"/>
                  <a:gd name="T41" fmla="*/ 2 h 22"/>
                  <a:gd name="T42" fmla="*/ 9 w 27"/>
                  <a:gd name="T43" fmla="*/ 2 h 22"/>
                  <a:gd name="T44" fmla="*/ 9 w 27"/>
                  <a:gd name="T45" fmla="*/ 2 h 22"/>
                  <a:gd name="T46" fmla="*/ 13 w 27"/>
                  <a:gd name="T47" fmla="*/ 2 h 22"/>
                  <a:gd name="T48" fmla="*/ 13 w 27"/>
                  <a:gd name="T49" fmla="*/ 4 h 22"/>
                  <a:gd name="T50" fmla="*/ 15 w 27"/>
                  <a:gd name="T51" fmla="*/ 7 h 22"/>
                  <a:gd name="T52" fmla="*/ 18 w 27"/>
                  <a:gd name="T53" fmla="*/ 11 h 22"/>
                  <a:gd name="T54" fmla="*/ 18 w 27"/>
                  <a:gd name="T55" fmla="*/ 15 h 22"/>
                  <a:gd name="T56" fmla="*/ 18 w 27"/>
                  <a:gd name="T57" fmla="*/ 15 h 22"/>
                  <a:gd name="T58" fmla="*/ 18 w 27"/>
                  <a:gd name="T59" fmla="*/ 15 h 22"/>
                  <a:gd name="T60" fmla="*/ 18 w 27"/>
                  <a:gd name="T61" fmla="*/ 20 h 22"/>
                  <a:gd name="T62" fmla="*/ 15 w 27"/>
                  <a:gd name="T63" fmla="*/ 20 h 22"/>
                  <a:gd name="T64" fmla="*/ 9 w 27"/>
                  <a:gd name="T65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22">
                    <a:moveTo>
                      <a:pt x="9" y="20"/>
                    </a:moveTo>
                    <a:lnTo>
                      <a:pt x="15" y="20"/>
                    </a:lnTo>
                    <a:lnTo>
                      <a:pt x="18" y="22"/>
                    </a:lnTo>
                    <a:lnTo>
                      <a:pt x="18" y="20"/>
                    </a:lnTo>
                    <a:lnTo>
                      <a:pt x="18" y="18"/>
                    </a:lnTo>
                    <a:lnTo>
                      <a:pt x="22" y="15"/>
                    </a:lnTo>
                    <a:lnTo>
                      <a:pt x="27" y="15"/>
                    </a:lnTo>
                    <a:lnTo>
                      <a:pt x="18" y="7"/>
                    </a:lnTo>
                    <a:lnTo>
                      <a:pt x="18" y="4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4" y="15"/>
                    </a:lnTo>
                    <a:lnTo>
                      <a:pt x="4" y="18"/>
                    </a:lnTo>
                    <a:lnTo>
                      <a:pt x="6" y="18"/>
                    </a:lnTo>
                    <a:lnTo>
                      <a:pt x="6" y="20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6" y="18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5" y="7"/>
                    </a:lnTo>
                    <a:lnTo>
                      <a:pt x="18" y="7"/>
                    </a:lnTo>
                    <a:lnTo>
                      <a:pt x="18" y="11"/>
                    </a:lnTo>
                    <a:lnTo>
                      <a:pt x="18" y="13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8" y="18"/>
                    </a:lnTo>
                    <a:lnTo>
                      <a:pt x="18" y="15"/>
                    </a:lnTo>
                    <a:lnTo>
                      <a:pt x="15" y="18"/>
                    </a:lnTo>
                    <a:lnTo>
                      <a:pt x="18" y="20"/>
                    </a:lnTo>
                    <a:lnTo>
                      <a:pt x="15" y="18"/>
                    </a:lnTo>
                    <a:lnTo>
                      <a:pt x="15" y="20"/>
                    </a:lnTo>
                    <a:lnTo>
                      <a:pt x="9" y="18"/>
                    </a:lnTo>
                    <a:lnTo>
                      <a:pt x="9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188" name="Freeform 779"/>
              <p:cNvSpPr>
                <a:spLocks/>
              </p:cNvSpPr>
              <p:nvPr/>
            </p:nvSpPr>
            <p:spPr bwMode="auto">
              <a:xfrm>
                <a:off x="3624" y="838"/>
                <a:ext cx="25" cy="19"/>
              </a:xfrm>
              <a:custGeom>
                <a:avLst/>
                <a:gdLst>
                  <a:gd name="T0" fmla="*/ 0 w 25"/>
                  <a:gd name="T1" fmla="*/ 14 h 20"/>
                  <a:gd name="T2" fmla="*/ 23 w 25"/>
                  <a:gd name="T3" fmla="*/ 20 h 20"/>
                  <a:gd name="T4" fmla="*/ 25 w 25"/>
                  <a:gd name="T5" fmla="*/ 7 h 20"/>
                  <a:gd name="T6" fmla="*/ 0 w 25"/>
                  <a:gd name="T7" fmla="*/ 0 h 20"/>
                  <a:gd name="T8" fmla="*/ 0 w 25"/>
                  <a:gd name="T9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0" y="14"/>
                    </a:moveTo>
                    <a:lnTo>
                      <a:pt x="23" y="20"/>
                    </a:lnTo>
                    <a:lnTo>
                      <a:pt x="25" y="7"/>
                    </a:lnTo>
                    <a:lnTo>
                      <a:pt x="0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189" name="Freeform 780"/>
              <p:cNvSpPr>
                <a:spLocks/>
              </p:cNvSpPr>
              <p:nvPr/>
            </p:nvSpPr>
            <p:spPr bwMode="auto">
              <a:xfrm>
                <a:off x="3619" y="838"/>
                <a:ext cx="25" cy="19"/>
              </a:xfrm>
              <a:custGeom>
                <a:avLst/>
                <a:gdLst>
                  <a:gd name="T0" fmla="*/ 11 w 24"/>
                  <a:gd name="T1" fmla="*/ 18 h 20"/>
                  <a:gd name="T2" fmla="*/ 16 w 24"/>
                  <a:gd name="T3" fmla="*/ 20 h 20"/>
                  <a:gd name="T4" fmla="*/ 18 w 24"/>
                  <a:gd name="T5" fmla="*/ 18 h 20"/>
                  <a:gd name="T6" fmla="*/ 24 w 24"/>
                  <a:gd name="T7" fmla="*/ 18 h 20"/>
                  <a:gd name="T8" fmla="*/ 22 w 24"/>
                  <a:gd name="T9" fmla="*/ 14 h 20"/>
                  <a:gd name="T10" fmla="*/ 22 w 24"/>
                  <a:gd name="T11" fmla="*/ 12 h 20"/>
                  <a:gd name="T12" fmla="*/ 20 w 24"/>
                  <a:gd name="T13" fmla="*/ 7 h 20"/>
                  <a:gd name="T14" fmla="*/ 13 w 24"/>
                  <a:gd name="T15" fmla="*/ 0 h 20"/>
                  <a:gd name="T16" fmla="*/ 9 w 24"/>
                  <a:gd name="T17" fmla="*/ 0 h 20"/>
                  <a:gd name="T18" fmla="*/ 7 w 24"/>
                  <a:gd name="T19" fmla="*/ 0 h 20"/>
                  <a:gd name="T20" fmla="*/ 2 w 24"/>
                  <a:gd name="T21" fmla="*/ 0 h 20"/>
                  <a:gd name="T22" fmla="*/ 0 w 24"/>
                  <a:gd name="T23" fmla="*/ 3 h 20"/>
                  <a:gd name="T24" fmla="*/ 0 w 24"/>
                  <a:gd name="T25" fmla="*/ 7 h 20"/>
                  <a:gd name="T26" fmla="*/ 0 w 24"/>
                  <a:gd name="T27" fmla="*/ 12 h 20"/>
                  <a:gd name="T28" fmla="*/ 2 w 24"/>
                  <a:gd name="T29" fmla="*/ 14 h 20"/>
                  <a:gd name="T30" fmla="*/ 7 w 24"/>
                  <a:gd name="T31" fmla="*/ 16 h 20"/>
                  <a:gd name="T32" fmla="*/ 11 w 24"/>
                  <a:gd name="T3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20">
                    <a:moveTo>
                      <a:pt x="11" y="18"/>
                    </a:moveTo>
                    <a:lnTo>
                      <a:pt x="16" y="20"/>
                    </a:lnTo>
                    <a:lnTo>
                      <a:pt x="18" y="18"/>
                    </a:lnTo>
                    <a:lnTo>
                      <a:pt x="24" y="18"/>
                    </a:lnTo>
                    <a:lnTo>
                      <a:pt x="22" y="14"/>
                    </a:lnTo>
                    <a:lnTo>
                      <a:pt x="22" y="12"/>
                    </a:lnTo>
                    <a:lnTo>
                      <a:pt x="20" y="7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7" y="16"/>
                    </a:lnTo>
                    <a:lnTo>
                      <a:pt x="11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190" name="Freeform 781"/>
              <p:cNvSpPr>
                <a:spLocks/>
              </p:cNvSpPr>
              <p:nvPr/>
            </p:nvSpPr>
            <p:spPr bwMode="auto">
              <a:xfrm>
                <a:off x="3619" y="838"/>
                <a:ext cx="25" cy="19"/>
              </a:xfrm>
              <a:custGeom>
                <a:avLst/>
                <a:gdLst>
                  <a:gd name="T0" fmla="*/ 11 w 24"/>
                  <a:gd name="T1" fmla="*/ 18 h 20"/>
                  <a:gd name="T2" fmla="*/ 16 w 24"/>
                  <a:gd name="T3" fmla="*/ 20 h 20"/>
                  <a:gd name="T4" fmla="*/ 18 w 24"/>
                  <a:gd name="T5" fmla="*/ 18 h 20"/>
                  <a:gd name="T6" fmla="*/ 20 w 24"/>
                  <a:gd name="T7" fmla="*/ 18 h 20"/>
                  <a:gd name="T8" fmla="*/ 22 w 24"/>
                  <a:gd name="T9" fmla="*/ 18 h 20"/>
                  <a:gd name="T10" fmla="*/ 22 w 24"/>
                  <a:gd name="T11" fmla="*/ 16 h 20"/>
                  <a:gd name="T12" fmla="*/ 24 w 24"/>
                  <a:gd name="T13" fmla="*/ 16 h 20"/>
                  <a:gd name="T14" fmla="*/ 22 w 24"/>
                  <a:gd name="T15" fmla="*/ 14 h 20"/>
                  <a:gd name="T16" fmla="*/ 24 w 24"/>
                  <a:gd name="T17" fmla="*/ 14 h 20"/>
                  <a:gd name="T18" fmla="*/ 22 w 24"/>
                  <a:gd name="T19" fmla="*/ 7 h 20"/>
                  <a:gd name="T20" fmla="*/ 20 w 24"/>
                  <a:gd name="T21" fmla="*/ 7 h 20"/>
                  <a:gd name="T22" fmla="*/ 20 w 24"/>
                  <a:gd name="T23" fmla="*/ 5 h 20"/>
                  <a:gd name="T24" fmla="*/ 18 w 24"/>
                  <a:gd name="T25" fmla="*/ 3 h 20"/>
                  <a:gd name="T26" fmla="*/ 16 w 24"/>
                  <a:gd name="T27" fmla="*/ 0 h 20"/>
                  <a:gd name="T28" fmla="*/ 13 w 24"/>
                  <a:gd name="T29" fmla="*/ 0 h 20"/>
                  <a:gd name="T30" fmla="*/ 7 w 24"/>
                  <a:gd name="T31" fmla="*/ 0 h 20"/>
                  <a:gd name="T32" fmla="*/ 7 w 24"/>
                  <a:gd name="T33" fmla="*/ 0 h 20"/>
                  <a:gd name="T34" fmla="*/ 7 w 24"/>
                  <a:gd name="T35" fmla="*/ 0 h 20"/>
                  <a:gd name="T36" fmla="*/ 4 w 24"/>
                  <a:gd name="T37" fmla="*/ 0 h 20"/>
                  <a:gd name="T38" fmla="*/ 2 w 24"/>
                  <a:gd name="T39" fmla="*/ 0 h 20"/>
                  <a:gd name="T40" fmla="*/ 0 w 24"/>
                  <a:gd name="T41" fmla="*/ 0 h 20"/>
                  <a:gd name="T42" fmla="*/ 2 w 24"/>
                  <a:gd name="T43" fmla="*/ 0 h 20"/>
                  <a:gd name="T44" fmla="*/ 0 w 24"/>
                  <a:gd name="T45" fmla="*/ 0 h 20"/>
                  <a:gd name="T46" fmla="*/ 0 w 24"/>
                  <a:gd name="T47" fmla="*/ 3 h 20"/>
                  <a:gd name="T48" fmla="*/ 0 w 24"/>
                  <a:gd name="T49" fmla="*/ 7 h 20"/>
                  <a:gd name="T50" fmla="*/ 0 w 24"/>
                  <a:gd name="T51" fmla="*/ 12 h 20"/>
                  <a:gd name="T52" fmla="*/ 2 w 24"/>
                  <a:gd name="T53" fmla="*/ 14 h 20"/>
                  <a:gd name="T54" fmla="*/ 2 w 24"/>
                  <a:gd name="T55" fmla="*/ 16 h 20"/>
                  <a:gd name="T56" fmla="*/ 7 w 24"/>
                  <a:gd name="T57" fmla="*/ 18 h 20"/>
                  <a:gd name="T58" fmla="*/ 11 w 24"/>
                  <a:gd name="T59" fmla="*/ 18 h 20"/>
                  <a:gd name="T60" fmla="*/ 11 w 24"/>
                  <a:gd name="T61" fmla="*/ 16 h 20"/>
                  <a:gd name="T62" fmla="*/ 9 w 24"/>
                  <a:gd name="T63" fmla="*/ 16 h 20"/>
                  <a:gd name="T64" fmla="*/ 7 w 24"/>
                  <a:gd name="T65" fmla="*/ 16 h 20"/>
                  <a:gd name="T66" fmla="*/ 7 w 24"/>
                  <a:gd name="T67" fmla="*/ 14 h 20"/>
                  <a:gd name="T68" fmla="*/ 4 w 24"/>
                  <a:gd name="T69" fmla="*/ 14 h 20"/>
                  <a:gd name="T70" fmla="*/ 7 w 24"/>
                  <a:gd name="T71" fmla="*/ 14 h 20"/>
                  <a:gd name="T72" fmla="*/ 4 w 24"/>
                  <a:gd name="T73" fmla="*/ 12 h 20"/>
                  <a:gd name="T74" fmla="*/ 2 w 24"/>
                  <a:gd name="T75" fmla="*/ 7 h 20"/>
                  <a:gd name="T76" fmla="*/ 2 w 24"/>
                  <a:gd name="T77" fmla="*/ 3 h 20"/>
                  <a:gd name="T78" fmla="*/ 7 w 24"/>
                  <a:gd name="T79" fmla="*/ 3 h 20"/>
                  <a:gd name="T80" fmla="*/ 7 w 24"/>
                  <a:gd name="T81" fmla="*/ 0 h 20"/>
                  <a:gd name="T82" fmla="*/ 11 w 24"/>
                  <a:gd name="T83" fmla="*/ 0 h 20"/>
                  <a:gd name="T84" fmla="*/ 13 w 24"/>
                  <a:gd name="T85" fmla="*/ 3 h 20"/>
                  <a:gd name="T86" fmla="*/ 16 w 24"/>
                  <a:gd name="T87" fmla="*/ 3 h 20"/>
                  <a:gd name="T88" fmla="*/ 18 w 24"/>
                  <a:gd name="T89" fmla="*/ 7 h 20"/>
                  <a:gd name="T90" fmla="*/ 18 w 24"/>
                  <a:gd name="T91" fmla="*/ 7 h 20"/>
                  <a:gd name="T92" fmla="*/ 18 w 24"/>
                  <a:gd name="T93" fmla="*/ 12 h 20"/>
                  <a:gd name="T94" fmla="*/ 20 w 24"/>
                  <a:gd name="T95" fmla="*/ 14 h 20"/>
                  <a:gd name="T96" fmla="*/ 18 w 24"/>
                  <a:gd name="T97" fmla="*/ 12 h 20"/>
                  <a:gd name="T98" fmla="*/ 18 w 24"/>
                  <a:gd name="T99" fmla="*/ 14 h 20"/>
                  <a:gd name="T100" fmla="*/ 18 w 24"/>
                  <a:gd name="T101" fmla="*/ 16 h 20"/>
                  <a:gd name="T102" fmla="*/ 16 w 24"/>
                  <a:gd name="T103" fmla="*/ 16 h 20"/>
                  <a:gd name="T104" fmla="*/ 16 w 24"/>
                  <a:gd name="T105" fmla="*/ 18 h 20"/>
                  <a:gd name="T106" fmla="*/ 13 w 24"/>
                  <a:gd name="T107" fmla="*/ 18 h 20"/>
                  <a:gd name="T108" fmla="*/ 13 w 24"/>
                  <a:gd name="T109" fmla="*/ 16 h 20"/>
                  <a:gd name="T110" fmla="*/ 11 w 24"/>
                  <a:gd name="T111" fmla="*/ 16 h 20"/>
                  <a:gd name="T112" fmla="*/ 11 w 24"/>
                  <a:gd name="T1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" h="20">
                    <a:moveTo>
                      <a:pt x="11" y="18"/>
                    </a:moveTo>
                    <a:lnTo>
                      <a:pt x="16" y="20"/>
                    </a:lnTo>
                    <a:lnTo>
                      <a:pt x="18" y="18"/>
                    </a:lnTo>
                    <a:lnTo>
                      <a:pt x="20" y="18"/>
                    </a:lnTo>
                    <a:lnTo>
                      <a:pt x="22" y="18"/>
                    </a:lnTo>
                    <a:lnTo>
                      <a:pt x="22" y="16"/>
                    </a:lnTo>
                    <a:lnTo>
                      <a:pt x="24" y="16"/>
                    </a:lnTo>
                    <a:lnTo>
                      <a:pt x="22" y="14"/>
                    </a:lnTo>
                    <a:lnTo>
                      <a:pt x="24" y="14"/>
                    </a:lnTo>
                    <a:lnTo>
                      <a:pt x="22" y="7"/>
                    </a:lnTo>
                    <a:lnTo>
                      <a:pt x="20" y="7"/>
                    </a:lnTo>
                    <a:lnTo>
                      <a:pt x="20" y="5"/>
                    </a:lnTo>
                    <a:lnTo>
                      <a:pt x="18" y="3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7" y="18"/>
                    </a:lnTo>
                    <a:lnTo>
                      <a:pt x="11" y="18"/>
                    </a:lnTo>
                    <a:lnTo>
                      <a:pt x="11" y="16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7" y="14"/>
                    </a:lnTo>
                    <a:lnTo>
                      <a:pt x="4" y="14"/>
                    </a:lnTo>
                    <a:lnTo>
                      <a:pt x="7" y="14"/>
                    </a:lnTo>
                    <a:lnTo>
                      <a:pt x="4" y="12"/>
                    </a:lnTo>
                    <a:lnTo>
                      <a:pt x="2" y="7"/>
                    </a:lnTo>
                    <a:lnTo>
                      <a:pt x="2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3" y="3"/>
                    </a:lnTo>
                    <a:lnTo>
                      <a:pt x="16" y="3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8" y="12"/>
                    </a:lnTo>
                    <a:lnTo>
                      <a:pt x="20" y="14"/>
                    </a:lnTo>
                    <a:lnTo>
                      <a:pt x="18" y="12"/>
                    </a:lnTo>
                    <a:lnTo>
                      <a:pt x="18" y="14"/>
                    </a:lnTo>
                    <a:lnTo>
                      <a:pt x="18" y="16"/>
                    </a:lnTo>
                    <a:lnTo>
                      <a:pt x="16" y="16"/>
                    </a:lnTo>
                    <a:lnTo>
                      <a:pt x="16" y="18"/>
                    </a:lnTo>
                    <a:lnTo>
                      <a:pt x="13" y="18"/>
                    </a:lnTo>
                    <a:lnTo>
                      <a:pt x="13" y="16"/>
                    </a:lnTo>
                    <a:lnTo>
                      <a:pt x="11" y="16"/>
                    </a:lnTo>
                    <a:lnTo>
                      <a:pt x="11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191" name="Freeform 782"/>
              <p:cNvSpPr>
                <a:spLocks/>
              </p:cNvSpPr>
              <p:nvPr/>
            </p:nvSpPr>
            <p:spPr bwMode="auto">
              <a:xfrm>
                <a:off x="3622" y="846"/>
                <a:ext cx="25" cy="20"/>
              </a:xfrm>
              <a:custGeom>
                <a:avLst/>
                <a:gdLst>
                  <a:gd name="T0" fmla="*/ 25 w 25"/>
                  <a:gd name="T1" fmla="*/ 16 h 20"/>
                  <a:gd name="T2" fmla="*/ 0 w 25"/>
                  <a:gd name="T3" fmla="*/ 0 h 20"/>
                  <a:gd name="T4" fmla="*/ 0 w 25"/>
                  <a:gd name="T5" fmla="*/ 7 h 20"/>
                  <a:gd name="T6" fmla="*/ 22 w 25"/>
                  <a:gd name="T7" fmla="*/ 20 h 20"/>
                  <a:gd name="T8" fmla="*/ 25 w 25"/>
                  <a:gd name="T9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25" y="16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22" y="20"/>
                    </a:lnTo>
                    <a:lnTo>
                      <a:pt x="25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192" name="Freeform 783"/>
              <p:cNvSpPr>
                <a:spLocks/>
              </p:cNvSpPr>
              <p:nvPr/>
            </p:nvSpPr>
            <p:spPr bwMode="auto">
              <a:xfrm>
                <a:off x="3624" y="838"/>
                <a:ext cx="25" cy="24"/>
              </a:xfrm>
              <a:custGeom>
                <a:avLst/>
                <a:gdLst>
                  <a:gd name="T0" fmla="*/ 0 w 25"/>
                  <a:gd name="T1" fmla="*/ 5 h 23"/>
                  <a:gd name="T2" fmla="*/ 23 w 25"/>
                  <a:gd name="T3" fmla="*/ 23 h 23"/>
                  <a:gd name="T4" fmla="*/ 25 w 25"/>
                  <a:gd name="T5" fmla="*/ 16 h 23"/>
                  <a:gd name="T6" fmla="*/ 0 w 25"/>
                  <a:gd name="T7" fmla="*/ 0 h 23"/>
                  <a:gd name="T8" fmla="*/ 0 w 25"/>
                  <a:gd name="T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3">
                    <a:moveTo>
                      <a:pt x="0" y="5"/>
                    </a:moveTo>
                    <a:lnTo>
                      <a:pt x="23" y="23"/>
                    </a:lnTo>
                    <a:lnTo>
                      <a:pt x="25" y="16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193" name="Freeform 784"/>
              <p:cNvSpPr>
                <a:spLocks/>
              </p:cNvSpPr>
              <p:nvPr/>
            </p:nvSpPr>
            <p:spPr bwMode="auto">
              <a:xfrm>
                <a:off x="3589" y="826"/>
                <a:ext cx="44" cy="36"/>
              </a:xfrm>
              <a:custGeom>
                <a:avLst/>
                <a:gdLst>
                  <a:gd name="T0" fmla="*/ 29 w 44"/>
                  <a:gd name="T1" fmla="*/ 0 h 34"/>
                  <a:gd name="T2" fmla="*/ 0 w 44"/>
                  <a:gd name="T3" fmla="*/ 9 h 34"/>
                  <a:gd name="T4" fmla="*/ 15 w 44"/>
                  <a:gd name="T5" fmla="*/ 34 h 34"/>
                  <a:gd name="T6" fmla="*/ 44 w 44"/>
                  <a:gd name="T7" fmla="*/ 23 h 34"/>
                  <a:gd name="T8" fmla="*/ 29 w 4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29" y="0"/>
                    </a:moveTo>
                    <a:lnTo>
                      <a:pt x="0" y="9"/>
                    </a:lnTo>
                    <a:lnTo>
                      <a:pt x="15" y="34"/>
                    </a:lnTo>
                    <a:lnTo>
                      <a:pt x="44" y="2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194" name="Freeform 785"/>
              <p:cNvSpPr>
                <a:spLocks/>
              </p:cNvSpPr>
              <p:nvPr/>
            </p:nvSpPr>
            <p:spPr bwMode="auto">
              <a:xfrm>
                <a:off x="3588" y="826"/>
                <a:ext cx="49" cy="36"/>
              </a:xfrm>
              <a:custGeom>
                <a:avLst/>
                <a:gdLst>
                  <a:gd name="T0" fmla="*/ 31 w 46"/>
                  <a:gd name="T1" fmla="*/ 0 h 34"/>
                  <a:gd name="T2" fmla="*/ 31 w 46"/>
                  <a:gd name="T3" fmla="*/ 0 h 34"/>
                  <a:gd name="T4" fmla="*/ 0 w 46"/>
                  <a:gd name="T5" fmla="*/ 9 h 34"/>
                  <a:gd name="T6" fmla="*/ 0 w 46"/>
                  <a:gd name="T7" fmla="*/ 9 h 34"/>
                  <a:gd name="T8" fmla="*/ 13 w 46"/>
                  <a:gd name="T9" fmla="*/ 34 h 34"/>
                  <a:gd name="T10" fmla="*/ 15 w 46"/>
                  <a:gd name="T11" fmla="*/ 34 h 34"/>
                  <a:gd name="T12" fmla="*/ 46 w 46"/>
                  <a:gd name="T13" fmla="*/ 23 h 34"/>
                  <a:gd name="T14" fmla="*/ 31 w 46"/>
                  <a:gd name="T15" fmla="*/ 0 h 34"/>
                  <a:gd name="T16" fmla="*/ 31 w 46"/>
                  <a:gd name="T17" fmla="*/ 2 h 34"/>
                  <a:gd name="T18" fmla="*/ 44 w 46"/>
                  <a:gd name="T19" fmla="*/ 23 h 34"/>
                  <a:gd name="T20" fmla="*/ 13 w 46"/>
                  <a:gd name="T21" fmla="*/ 31 h 34"/>
                  <a:gd name="T22" fmla="*/ 15 w 46"/>
                  <a:gd name="T23" fmla="*/ 34 h 34"/>
                  <a:gd name="T24" fmla="*/ 2 w 46"/>
                  <a:gd name="T25" fmla="*/ 9 h 34"/>
                  <a:gd name="T26" fmla="*/ 2 w 46"/>
                  <a:gd name="T27" fmla="*/ 11 h 34"/>
                  <a:gd name="T28" fmla="*/ 31 w 46"/>
                  <a:gd name="T29" fmla="*/ 2 h 34"/>
                  <a:gd name="T30" fmla="*/ 31 w 46"/>
                  <a:gd name="T3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6" h="34">
                    <a:moveTo>
                      <a:pt x="31" y="0"/>
                    </a:moveTo>
                    <a:lnTo>
                      <a:pt x="31" y="0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13" y="34"/>
                    </a:lnTo>
                    <a:lnTo>
                      <a:pt x="15" y="34"/>
                    </a:lnTo>
                    <a:lnTo>
                      <a:pt x="46" y="23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44" y="23"/>
                    </a:lnTo>
                    <a:lnTo>
                      <a:pt x="13" y="31"/>
                    </a:lnTo>
                    <a:lnTo>
                      <a:pt x="15" y="34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31" y="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195" name="Freeform 786"/>
              <p:cNvSpPr>
                <a:spLocks/>
              </p:cNvSpPr>
              <p:nvPr/>
            </p:nvSpPr>
            <p:spPr bwMode="auto">
              <a:xfrm>
                <a:off x="3618" y="828"/>
                <a:ext cx="24" cy="29"/>
              </a:xfrm>
              <a:custGeom>
                <a:avLst/>
                <a:gdLst>
                  <a:gd name="T0" fmla="*/ 6 w 24"/>
                  <a:gd name="T1" fmla="*/ 7 h 29"/>
                  <a:gd name="T2" fmla="*/ 0 w 24"/>
                  <a:gd name="T3" fmla="*/ 0 h 29"/>
                  <a:gd name="T4" fmla="*/ 15 w 24"/>
                  <a:gd name="T5" fmla="*/ 21 h 29"/>
                  <a:gd name="T6" fmla="*/ 24 w 24"/>
                  <a:gd name="T7" fmla="*/ 29 h 29"/>
                  <a:gd name="T8" fmla="*/ 6 w 24"/>
                  <a:gd name="T9" fmla="*/ 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9">
                    <a:moveTo>
                      <a:pt x="6" y="7"/>
                    </a:moveTo>
                    <a:lnTo>
                      <a:pt x="0" y="0"/>
                    </a:lnTo>
                    <a:lnTo>
                      <a:pt x="15" y="21"/>
                    </a:lnTo>
                    <a:lnTo>
                      <a:pt x="24" y="29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196" name="Freeform 787"/>
              <p:cNvSpPr>
                <a:spLocks/>
              </p:cNvSpPr>
              <p:nvPr/>
            </p:nvSpPr>
            <p:spPr bwMode="auto">
              <a:xfrm>
                <a:off x="3618" y="826"/>
                <a:ext cx="24" cy="30"/>
              </a:xfrm>
              <a:custGeom>
                <a:avLst/>
                <a:gdLst>
                  <a:gd name="T0" fmla="*/ 6 w 24"/>
                  <a:gd name="T1" fmla="*/ 7 h 29"/>
                  <a:gd name="T2" fmla="*/ 6 w 24"/>
                  <a:gd name="T3" fmla="*/ 7 h 29"/>
                  <a:gd name="T4" fmla="*/ 0 w 24"/>
                  <a:gd name="T5" fmla="*/ 0 h 29"/>
                  <a:gd name="T6" fmla="*/ 15 w 24"/>
                  <a:gd name="T7" fmla="*/ 23 h 29"/>
                  <a:gd name="T8" fmla="*/ 22 w 24"/>
                  <a:gd name="T9" fmla="*/ 29 h 29"/>
                  <a:gd name="T10" fmla="*/ 24 w 24"/>
                  <a:gd name="T11" fmla="*/ 29 h 29"/>
                  <a:gd name="T12" fmla="*/ 6 w 24"/>
                  <a:gd name="T13" fmla="*/ 7 h 29"/>
                  <a:gd name="T14" fmla="*/ 22 w 24"/>
                  <a:gd name="T15" fmla="*/ 29 h 29"/>
                  <a:gd name="T16" fmla="*/ 24 w 24"/>
                  <a:gd name="T17" fmla="*/ 29 h 29"/>
                  <a:gd name="T18" fmla="*/ 18 w 24"/>
                  <a:gd name="T19" fmla="*/ 23 h 29"/>
                  <a:gd name="T20" fmla="*/ 0 w 24"/>
                  <a:gd name="T21" fmla="*/ 0 h 29"/>
                  <a:gd name="T22" fmla="*/ 0 w 24"/>
                  <a:gd name="T23" fmla="*/ 0 h 29"/>
                  <a:gd name="T24" fmla="*/ 6 w 24"/>
                  <a:gd name="T25" fmla="*/ 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9">
                    <a:moveTo>
                      <a:pt x="6" y="7"/>
                    </a:moveTo>
                    <a:lnTo>
                      <a:pt x="6" y="7"/>
                    </a:lnTo>
                    <a:lnTo>
                      <a:pt x="0" y="0"/>
                    </a:lnTo>
                    <a:lnTo>
                      <a:pt x="15" y="23"/>
                    </a:lnTo>
                    <a:lnTo>
                      <a:pt x="22" y="29"/>
                    </a:lnTo>
                    <a:lnTo>
                      <a:pt x="24" y="29"/>
                    </a:lnTo>
                    <a:lnTo>
                      <a:pt x="6" y="7"/>
                    </a:lnTo>
                    <a:lnTo>
                      <a:pt x="22" y="29"/>
                    </a:lnTo>
                    <a:lnTo>
                      <a:pt x="24" y="29"/>
                    </a:lnTo>
                    <a:lnTo>
                      <a:pt x="18" y="2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197" name="Freeform 788"/>
              <p:cNvSpPr>
                <a:spLocks/>
              </p:cNvSpPr>
              <p:nvPr/>
            </p:nvSpPr>
            <p:spPr bwMode="auto">
              <a:xfrm>
                <a:off x="3604" y="849"/>
                <a:ext cx="36" cy="19"/>
              </a:xfrm>
              <a:custGeom>
                <a:avLst/>
                <a:gdLst>
                  <a:gd name="T0" fmla="*/ 29 w 36"/>
                  <a:gd name="T1" fmla="*/ 0 h 20"/>
                  <a:gd name="T2" fmla="*/ 0 w 36"/>
                  <a:gd name="T3" fmla="*/ 11 h 20"/>
                  <a:gd name="T4" fmla="*/ 7 w 36"/>
                  <a:gd name="T5" fmla="*/ 20 h 20"/>
                  <a:gd name="T6" fmla="*/ 36 w 36"/>
                  <a:gd name="T7" fmla="*/ 8 h 20"/>
                  <a:gd name="T8" fmla="*/ 29 w 36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0">
                    <a:moveTo>
                      <a:pt x="29" y="0"/>
                    </a:moveTo>
                    <a:lnTo>
                      <a:pt x="0" y="11"/>
                    </a:lnTo>
                    <a:lnTo>
                      <a:pt x="7" y="20"/>
                    </a:lnTo>
                    <a:lnTo>
                      <a:pt x="36" y="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198" name="Freeform 789"/>
              <p:cNvSpPr>
                <a:spLocks/>
              </p:cNvSpPr>
              <p:nvPr/>
            </p:nvSpPr>
            <p:spPr bwMode="auto">
              <a:xfrm>
                <a:off x="3604" y="846"/>
                <a:ext cx="36" cy="20"/>
              </a:xfrm>
              <a:custGeom>
                <a:avLst/>
                <a:gdLst>
                  <a:gd name="T0" fmla="*/ 29 w 36"/>
                  <a:gd name="T1" fmla="*/ 3 h 20"/>
                  <a:gd name="T2" fmla="*/ 29 w 36"/>
                  <a:gd name="T3" fmla="*/ 0 h 20"/>
                  <a:gd name="T4" fmla="*/ 0 w 36"/>
                  <a:gd name="T5" fmla="*/ 11 h 20"/>
                  <a:gd name="T6" fmla="*/ 0 w 36"/>
                  <a:gd name="T7" fmla="*/ 11 h 20"/>
                  <a:gd name="T8" fmla="*/ 7 w 36"/>
                  <a:gd name="T9" fmla="*/ 20 h 20"/>
                  <a:gd name="T10" fmla="*/ 9 w 36"/>
                  <a:gd name="T11" fmla="*/ 20 h 20"/>
                  <a:gd name="T12" fmla="*/ 36 w 36"/>
                  <a:gd name="T13" fmla="*/ 11 h 20"/>
                  <a:gd name="T14" fmla="*/ 36 w 36"/>
                  <a:gd name="T15" fmla="*/ 9 h 20"/>
                  <a:gd name="T16" fmla="*/ 29 w 36"/>
                  <a:gd name="T17" fmla="*/ 3 h 20"/>
                  <a:gd name="T18" fmla="*/ 27 w 36"/>
                  <a:gd name="T19" fmla="*/ 3 h 20"/>
                  <a:gd name="T20" fmla="*/ 34 w 36"/>
                  <a:gd name="T21" fmla="*/ 9 h 20"/>
                  <a:gd name="T22" fmla="*/ 7 w 36"/>
                  <a:gd name="T23" fmla="*/ 20 h 20"/>
                  <a:gd name="T24" fmla="*/ 9 w 36"/>
                  <a:gd name="T25" fmla="*/ 20 h 20"/>
                  <a:gd name="T26" fmla="*/ 0 w 36"/>
                  <a:gd name="T27" fmla="*/ 11 h 20"/>
                  <a:gd name="T28" fmla="*/ 0 w 36"/>
                  <a:gd name="T29" fmla="*/ 14 h 20"/>
                  <a:gd name="T30" fmla="*/ 29 w 36"/>
                  <a:gd name="T31" fmla="*/ 3 h 20"/>
                  <a:gd name="T32" fmla="*/ 27 w 36"/>
                  <a:gd name="T33" fmla="*/ 3 h 20"/>
                  <a:gd name="T34" fmla="*/ 29 w 36"/>
                  <a:gd name="T35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20">
                    <a:moveTo>
                      <a:pt x="29" y="3"/>
                    </a:moveTo>
                    <a:lnTo>
                      <a:pt x="29" y="0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7" y="20"/>
                    </a:lnTo>
                    <a:lnTo>
                      <a:pt x="9" y="20"/>
                    </a:lnTo>
                    <a:lnTo>
                      <a:pt x="36" y="11"/>
                    </a:lnTo>
                    <a:lnTo>
                      <a:pt x="36" y="9"/>
                    </a:lnTo>
                    <a:lnTo>
                      <a:pt x="29" y="3"/>
                    </a:lnTo>
                    <a:lnTo>
                      <a:pt x="27" y="3"/>
                    </a:lnTo>
                    <a:lnTo>
                      <a:pt x="34" y="9"/>
                    </a:lnTo>
                    <a:lnTo>
                      <a:pt x="7" y="20"/>
                    </a:lnTo>
                    <a:lnTo>
                      <a:pt x="9" y="20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29" y="3"/>
                    </a:lnTo>
                    <a:lnTo>
                      <a:pt x="27" y="3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199" name="Freeform 790"/>
              <p:cNvSpPr>
                <a:spLocks/>
              </p:cNvSpPr>
              <p:nvPr/>
            </p:nvSpPr>
            <p:spPr bwMode="auto">
              <a:xfrm>
                <a:off x="3544" y="886"/>
                <a:ext cx="26" cy="19"/>
              </a:xfrm>
              <a:custGeom>
                <a:avLst/>
                <a:gdLst>
                  <a:gd name="T0" fmla="*/ 22 w 27"/>
                  <a:gd name="T1" fmla="*/ 16 h 20"/>
                  <a:gd name="T2" fmla="*/ 25 w 27"/>
                  <a:gd name="T3" fmla="*/ 14 h 20"/>
                  <a:gd name="T4" fmla="*/ 27 w 27"/>
                  <a:gd name="T5" fmla="*/ 7 h 20"/>
                  <a:gd name="T6" fmla="*/ 25 w 27"/>
                  <a:gd name="T7" fmla="*/ 5 h 20"/>
                  <a:gd name="T8" fmla="*/ 25 w 27"/>
                  <a:gd name="T9" fmla="*/ 3 h 20"/>
                  <a:gd name="T10" fmla="*/ 25 w 27"/>
                  <a:gd name="T11" fmla="*/ 0 h 20"/>
                  <a:gd name="T12" fmla="*/ 18 w 27"/>
                  <a:gd name="T13" fmla="*/ 0 h 20"/>
                  <a:gd name="T14" fmla="*/ 14 w 27"/>
                  <a:gd name="T15" fmla="*/ 0 h 20"/>
                  <a:gd name="T16" fmla="*/ 9 w 27"/>
                  <a:gd name="T17" fmla="*/ 0 h 20"/>
                  <a:gd name="T18" fmla="*/ 5 w 27"/>
                  <a:gd name="T19" fmla="*/ 3 h 20"/>
                  <a:gd name="T20" fmla="*/ 0 w 27"/>
                  <a:gd name="T21" fmla="*/ 5 h 20"/>
                  <a:gd name="T22" fmla="*/ 0 w 27"/>
                  <a:gd name="T23" fmla="*/ 9 h 20"/>
                  <a:gd name="T24" fmla="*/ 0 w 27"/>
                  <a:gd name="T25" fmla="*/ 14 h 20"/>
                  <a:gd name="T26" fmla="*/ 0 w 27"/>
                  <a:gd name="T27" fmla="*/ 14 h 20"/>
                  <a:gd name="T28" fmla="*/ 2 w 27"/>
                  <a:gd name="T29" fmla="*/ 18 h 20"/>
                  <a:gd name="T30" fmla="*/ 9 w 27"/>
                  <a:gd name="T31" fmla="*/ 18 h 20"/>
                  <a:gd name="T32" fmla="*/ 14 w 27"/>
                  <a:gd name="T33" fmla="*/ 20 h 20"/>
                  <a:gd name="T34" fmla="*/ 18 w 27"/>
                  <a:gd name="T35" fmla="*/ 18 h 20"/>
                  <a:gd name="T36" fmla="*/ 22 w 27"/>
                  <a:gd name="T3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20">
                    <a:moveTo>
                      <a:pt x="22" y="16"/>
                    </a:moveTo>
                    <a:lnTo>
                      <a:pt x="25" y="14"/>
                    </a:lnTo>
                    <a:lnTo>
                      <a:pt x="27" y="7"/>
                    </a:lnTo>
                    <a:lnTo>
                      <a:pt x="25" y="5"/>
                    </a:lnTo>
                    <a:lnTo>
                      <a:pt x="25" y="3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5" y="3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9" y="18"/>
                    </a:lnTo>
                    <a:lnTo>
                      <a:pt x="14" y="20"/>
                    </a:lnTo>
                    <a:lnTo>
                      <a:pt x="18" y="18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200" name="Freeform 791"/>
              <p:cNvSpPr>
                <a:spLocks/>
              </p:cNvSpPr>
              <p:nvPr/>
            </p:nvSpPr>
            <p:spPr bwMode="auto">
              <a:xfrm>
                <a:off x="3544" y="884"/>
                <a:ext cx="26" cy="21"/>
              </a:xfrm>
              <a:custGeom>
                <a:avLst/>
                <a:gdLst>
                  <a:gd name="T0" fmla="*/ 25 w 29"/>
                  <a:gd name="T1" fmla="*/ 20 h 22"/>
                  <a:gd name="T2" fmla="*/ 25 w 29"/>
                  <a:gd name="T3" fmla="*/ 16 h 22"/>
                  <a:gd name="T4" fmla="*/ 27 w 29"/>
                  <a:gd name="T5" fmla="*/ 13 h 22"/>
                  <a:gd name="T6" fmla="*/ 29 w 29"/>
                  <a:gd name="T7" fmla="*/ 11 h 22"/>
                  <a:gd name="T8" fmla="*/ 27 w 29"/>
                  <a:gd name="T9" fmla="*/ 9 h 22"/>
                  <a:gd name="T10" fmla="*/ 25 w 29"/>
                  <a:gd name="T11" fmla="*/ 7 h 22"/>
                  <a:gd name="T12" fmla="*/ 22 w 29"/>
                  <a:gd name="T13" fmla="*/ 2 h 22"/>
                  <a:gd name="T14" fmla="*/ 20 w 29"/>
                  <a:gd name="T15" fmla="*/ 2 h 22"/>
                  <a:gd name="T16" fmla="*/ 14 w 29"/>
                  <a:gd name="T17" fmla="*/ 0 h 22"/>
                  <a:gd name="T18" fmla="*/ 11 w 29"/>
                  <a:gd name="T19" fmla="*/ 0 h 22"/>
                  <a:gd name="T20" fmla="*/ 7 w 29"/>
                  <a:gd name="T21" fmla="*/ 0 h 22"/>
                  <a:gd name="T22" fmla="*/ 7 w 29"/>
                  <a:gd name="T23" fmla="*/ 2 h 22"/>
                  <a:gd name="T24" fmla="*/ 2 w 29"/>
                  <a:gd name="T25" fmla="*/ 2 h 22"/>
                  <a:gd name="T26" fmla="*/ 0 w 29"/>
                  <a:gd name="T27" fmla="*/ 5 h 22"/>
                  <a:gd name="T28" fmla="*/ 0 w 29"/>
                  <a:gd name="T29" fmla="*/ 7 h 22"/>
                  <a:gd name="T30" fmla="*/ 0 w 29"/>
                  <a:gd name="T31" fmla="*/ 9 h 22"/>
                  <a:gd name="T32" fmla="*/ 0 w 29"/>
                  <a:gd name="T33" fmla="*/ 11 h 22"/>
                  <a:gd name="T34" fmla="*/ 0 w 29"/>
                  <a:gd name="T35" fmla="*/ 16 h 22"/>
                  <a:gd name="T36" fmla="*/ 0 w 29"/>
                  <a:gd name="T37" fmla="*/ 16 h 22"/>
                  <a:gd name="T38" fmla="*/ 5 w 29"/>
                  <a:gd name="T39" fmla="*/ 20 h 22"/>
                  <a:gd name="T40" fmla="*/ 7 w 29"/>
                  <a:gd name="T41" fmla="*/ 20 h 22"/>
                  <a:gd name="T42" fmla="*/ 14 w 29"/>
                  <a:gd name="T43" fmla="*/ 22 h 22"/>
                  <a:gd name="T44" fmla="*/ 16 w 29"/>
                  <a:gd name="T45" fmla="*/ 22 h 22"/>
                  <a:gd name="T46" fmla="*/ 18 w 29"/>
                  <a:gd name="T47" fmla="*/ 22 h 22"/>
                  <a:gd name="T48" fmla="*/ 22 w 29"/>
                  <a:gd name="T49" fmla="*/ 20 h 22"/>
                  <a:gd name="T50" fmla="*/ 22 w 29"/>
                  <a:gd name="T51" fmla="*/ 16 h 22"/>
                  <a:gd name="T52" fmla="*/ 20 w 29"/>
                  <a:gd name="T53" fmla="*/ 18 h 22"/>
                  <a:gd name="T54" fmla="*/ 18 w 29"/>
                  <a:gd name="T55" fmla="*/ 20 h 22"/>
                  <a:gd name="T56" fmla="*/ 14 w 29"/>
                  <a:gd name="T57" fmla="*/ 20 h 22"/>
                  <a:gd name="T58" fmla="*/ 11 w 29"/>
                  <a:gd name="T59" fmla="*/ 20 h 22"/>
                  <a:gd name="T60" fmla="*/ 7 w 29"/>
                  <a:gd name="T61" fmla="*/ 20 h 22"/>
                  <a:gd name="T62" fmla="*/ 5 w 29"/>
                  <a:gd name="T63" fmla="*/ 16 h 22"/>
                  <a:gd name="T64" fmla="*/ 2 w 29"/>
                  <a:gd name="T65" fmla="*/ 16 h 22"/>
                  <a:gd name="T66" fmla="*/ 0 w 29"/>
                  <a:gd name="T67" fmla="*/ 11 h 22"/>
                  <a:gd name="T68" fmla="*/ 0 w 29"/>
                  <a:gd name="T69" fmla="*/ 9 h 22"/>
                  <a:gd name="T70" fmla="*/ 0 w 29"/>
                  <a:gd name="T71" fmla="*/ 7 h 22"/>
                  <a:gd name="T72" fmla="*/ 2 w 29"/>
                  <a:gd name="T73" fmla="*/ 5 h 22"/>
                  <a:gd name="T74" fmla="*/ 5 w 29"/>
                  <a:gd name="T75" fmla="*/ 5 h 22"/>
                  <a:gd name="T76" fmla="*/ 7 w 29"/>
                  <a:gd name="T77" fmla="*/ 2 h 22"/>
                  <a:gd name="T78" fmla="*/ 14 w 29"/>
                  <a:gd name="T79" fmla="*/ 2 h 22"/>
                  <a:gd name="T80" fmla="*/ 18 w 29"/>
                  <a:gd name="T81" fmla="*/ 2 h 22"/>
                  <a:gd name="T82" fmla="*/ 20 w 29"/>
                  <a:gd name="T83" fmla="*/ 5 h 22"/>
                  <a:gd name="T84" fmla="*/ 22 w 29"/>
                  <a:gd name="T85" fmla="*/ 5 h 22"/>
                  <a:gd name="T86" fmla="*/ 25 w 29"/>
                  <a:gd name="T87" fmla="*/ 9 h 22"/>
                  <a:gd name="T88" fmla="*/ 25 w 29"/>
                  <a:gd name="T89" fmla="*/ 13 h 22"/>
                  <a:gd name="T90" fmla="*/ 22 w 29"/>
                  <a:gd name="T91" fmla="*/ 16 h 22"/>
                  <a:gd name="T92" fmla="*/ 22 w 29"/>
                  <a:gd name="T93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" h="22">
                    <a:moveTo>
                      <a:pt x="22" y="20"/>
                    </a:moveTo>
                    <a:lnTo>
                      <a:pt x="25" y="20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7" y="16"/>
                    </a:lnTo>
                    <a:lnTo>
                      <a:pt x="27" y="13"/>
                    </a:lnTo>
                    <a:lnTo>
                      <a:pt x="27" y="11"/>
                    </a:lnTo>
                    <a:lnTo>
                      <a:pt x="29" y="11"/>
                    </a:lnTo>
                    <a:lnTo>
                      <a:pt x="29" y="9"/>
                    </a:lnTo>
                    <a:lnTo>
                      <a:pt x="27" y="9"/>
                    </a:lnTo>
                    <a:lnTo>
                      <a:pt x="27" y="7"/>
                    </a:lnTo>
                    <a:lnTo>
                      <a:pt x="25" y="7"/>
                    </a:lnTo>
                    <a:lnTo>
                      <a:pt x="22" y="5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5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11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6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0" y="22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2" y="16"/>
                    </a:lnTo>
                    <a:lnTo>
                      <a:pt x="20" y="16"/>
                    </a:lnTo>
                    <a:lnTo>
                      <a:pt x="20" y="18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6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1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5" y="18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2" y="16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11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0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5" y="7"/>
                    </a:lnTo>
                    <a:lnTo>
                      <a:pt x="25" y="9"/>
                    </a:lnTo>
                    <a:lnTo>
                      <a:pt x="25" y="11"/>
                    </a:lnTo>
                    <a:lnTo>
                      <a:pt x="25" y="13"/>
                    </a:lnTo>
                    <a:lnTo>
                      <a:pt x="25" y="16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201" name="Freeform 792"/>
              <p:cNvSpPr>
                <a:spLocks/>
              </p:cNvSpPr>
              <p:nvPr/>
            </p:nvSpPr>
            <p:spPr bwMode="auto">
              <a:xfrm>
                <a:off x="3542" y="884"/>
                <a:ext cx="27" cy="21"/>
              </a:xfrm>
              <a:custGeom>
                <a:avLst/>
                <a:gdLst>
                  <a:gd name="T0" fmla="*/ 22 w 27"/>
                  <a:gd name="T1" fmla="*/ 18 h 22"/>
                  <a:gd name="T2" fmla="*/ 27 w 27"/>
                  <a:gd name="T3" fmla="*/ 13 h 22"/>
                  <a:gd name="T4" fmla="*/ 27 w 27"/>
                  <a:gd name="T5" fmla="*/ 11 h 22"/>
                  <a:gd name="T6" fmla="*/ 27 w 27"/>
                  <a:gd name="T7" fmla="*/ 7 h 22"/>
                  <a:gd name="T8" fmla="*/ 24 w 27"/>
                  <a:gd name="T9" fmla="*/ 5 h 22"/>
                  <a:gd name="T10" fmla="*/ 22 w 27"/>
                  <a:gd name="T11" fmla="*/ 2 h 22"/>
                  <a:gd name="T12" fmla="*/ 22 w 27"/>
                  <a:gd name="T13" fmla="*/ 2 h 22"/>
                  <a:gd name="T14" fmla="*/ 20 w 27"/>
                  <a:gd name="T15" fmla="*/ 2 h 22"/>
                  <a:gd name="T16" fmla="*/ 16 w 27"/>
                  <a:gd name="T17" fmla="*/ 0 h 22"/>
                  <a:gd name="T18" fmla="*/ 11 w 27"/>
                  <a:gd name="T19" fmla="*/ 2 h 22"/>
                  <a:gd name="T20" fmla="*/ 7 w 27"/>
                  <a:gd name="T21" fmla="*/ 2 h 22"/>
                  <a:gd name="T22" fmla="*/ 2 w 27"/>
                  <a:gd name="T23" fmla="*/ 7 h 22"/>
                  <a:gd name="T24" fmla="*/ 0 w 27"/>
                  <a:gd name="T25" fmla="*/ 11 h 22"/>
                  <a:gd name="T26" fmla="*/ 2 w 27"/>
                  <a:gd name="T27" fmla="*/ 13 h 22"/>
                  <a:gd name="T28" fmla="*/ 2 w 27"/>
                  <a:gd name="T29" fmla="*/ 16 h 22"/>
                  <a:gd name="T30" fmla="*/ 2 w 27"/>
                  <a:gd name="T31" fmla="*/ 16 h 22"/>
                  <a:gd name="T32" fmla="*/ 9 w 27"/>
                  <a:gd name="T33" fmla="*/ 22 h 22"/>
                  <a:gd name="T34" fmla="*/ 13 w 27"/>
                  <a:gd name="T35" fmla="*/ 22 h 22"/>
                  <a:gd name="T36" fmla="*/ 18 w 27"/>
                  <a:gd name="T37" fmla="*/ 20 h 22"/>
                  <a:gd name="T38" fmla="*/ 22 w 27"/>
                  <a:gd name="T3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" h="22">
                    <a:moveTo>
                      <a:pt x="22" y="18"/>
                    </a:moveTo>
                    <a:lnTo>
                      <a:pt x="27" y="13"/>
                    </a:lnTo>
                    <a:lnTo>
                      <a:pt x="27" y="11"/>
                    </a:lnTo>
                    <a:lnTo>
                      <a:pt x="27" y="7"/>
                    </a:lnTo>
                    <a:lnTo>
                      <a:pt x="24" y="5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11" y="2"/>
                    </a:lnTo>
                    <a:lnTo>
                      <a:pt x="7" y="2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9" y="22"/>
                    </a:lnTo>
                    <a:lnTo>
                      <a:pt x="13" y="22"/>
                    </a:lnTo>
                    <a:lnTo>
                      <a:pt x="18" y="20"/>
                    </a:lnTo>
                    <a:lnTo>
                      <a:pt x="22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sp>
            <p:nvSpPr>
              <p:cNvPr id="202" name="Freeform 793"/>
              <p:cNvSpPr>
                <a:spLocks/>
              </p:cNvSpPr>
              <p:nvPr/>
            </p:nvSpPr>
            <p:spPr bwMode="auto">
              <a:xfrm>
                <a:off x="3542" y="884"/>
                <a:ext cx="28" cy="20"/>
              </a:xfrm>
              <a:custGeom>
                <a:avLst/>
                <a:gdLst>
                  <a:gd name="T0" fmla="*/ 24 w 29"/>
                  <a:gd name="T1" fmla="*/ 16 h 20"/>
                  <a:gd name="T2" fmla="*/ 27 w 29"/>
                  <a:gd name="T3" fmla="*/ 16 h 20"/>
                  <a:gd name="T4" fmla="*/ 27 w 29"/>
                  <a:gd name="T5" fmla="*/ 13 h 20"/>
                  <a:gd name="T6" fmla="*/ 29 w 29"/>
                  <a:gd name="T7" fmla="*/ 9 h 20"/>
                  <a:gd name="T8" fmla="*/ 27 w 29"/>
                  <a:gd name="T9" fmla="*/ 7 h 20"/>
                  <a:gd name="T10" fmla="*/ 22 w 29"/>
                  <a:gd name="T11" fmla="*/ 2 h 20"/>
                  <a:gd name="T12" fmla="*/ 20 w 29"/>
                  <a:gd name="T13" fmla="*/ 0 h 20"/>
                  <a:gd name="T14" fmla="*/ 13 w 29"/>
                  <a:gd name="T15" fmla="*/ 0 h 20"/>
                  <a:gd name="T16" fmla="*/ 11 w 29"/>
                  <a:gd name="T17" fmla="*/ 0 h 20"/>
                  <a:gd name="T18" fmla="*/ 7 w 29"/>
                  <a:gd name="T19" fmla="*/ 0 h 20"/>
                  <a:gd name="T20" fmla="*/ 7 w 29"/>
                  <a:gd name="T21" fmla="*/ 2 h 20"/>
                  <a:gd name="T22" fmla="*/ 2 w 29"/>
                  <a:gd name="T23" fmla="*/ 5 h 20"/>
                  <a:gd name="T24" fmla="*/ 0 w 29"/>
                  <a:gd name="T25" fmla="*/ 7 h 20"/>
                  <a:gd name="T26" fmla="*/ 0 w 29"/>
                  <a:gd name="T27" fmla="*/ 9 h 20"/>
                  <a:gd name="T28" fmla="*/ 0 w 29"/>
                  <a:gd name="T29" fmla="*/ 13 h 20"/>
                  <a:gd name="T30" fmla="*/ 0 w 29"/>
                  <a:gd name="T31" fmla="*/ 13 h 20"/>
                  <a:gd name="T32" fmla="*/ 2 w 29"/>
                  <a:gd name="T33" fmla="*/ 16 h 20"/>
                  <a:gd name="T34" fmla="*/ 2 w 29"/>
                  <a:gd name="T35" fmla="*/ 16 h 20"/>
                  <a:gd name="T36" fmla="*/ 7 w 29"/>
                  <a:gd name="T37" fmla="*/ 18 h 20"/>
                  <a:gd name="T38" fmla="*/ 11 w 29"/>
                  <a:gd name="T39" fmla="*/ 20 h 20"/>
                  <a:gd name="T40" fmla="*/ 16 w 29"/>
                  <a:gd name="T41" fmla="*/ 20 h 20"/>
                  <a:gd name="T42" fmla="*/ 18 w 29"/>
                  <a:gd name="T43" fmla="*/ 20 h 20"/>
                  <a:gd name="T44" fmla="*/ 22 w 29"/>
                  <a:gd name="T45" fmla="*/ 16 h 20"/>
                  <a:gd name="T46" fmla="*/ 18 w 29"/>
                  <a:gd name="T47" fmla="*/ 18 h 20"/>
                  <a:gd name="T48" fmla="*/ 16 w 29"/>
                  <a:gd name="T49" fmla="*/ 18 h 20"/>
                  <a:gd name="T50" fmla="*/ 11 w 29"/>
                  <a:gd name="T51" fmla="*/ 18 h 20"/>
                  <a:gd name="T52" fmla="*/ 9 w 29"/>
                  <a:gd name="T53" fmla="*/ 18 h 20"/>
                  <a:gd name="T54" fmla="*/ 7 w 29"/>
                  <a:gd name="T55" fmla="*/ 16 h 20"/>
                  <a:gd name="T56" fmla="*/ 7 w 29"/>
                  <a:gd name="T57" fmla="*/ 16 h 20"/>
                  <a:gd name="T58" fmla="*/ 2 w 29"/>
                  <a:gd name="T59" fmla="*/ 13 h 20"/>
                  <a:gd name="T60" fmla="*/ 2 w 29"/>
                  <a:gd name="T61" fmla="*/ 11 h 20"/>
                  <a:gd name="T62" fmla="*/ 2 w 29"/>
                  <a:gd name="T63" fmla="*/ 7 h 20"/>
                  <a:gd name="T64" fmla="*/ 2 w 29"/>
                  <a:gd name="T65" fmla="*/ 7 h 20"/>
                  <a:gd name="T66" fmla="*/ 7 w 29"/>
                  <a:gd name="T67" fmla="*/ 5 h 20"/>
                  <a:gd name="T68" fmla="*/ 7 w 29"/>
                  <a:gd name="T69" fmla="*/ 2 h 20"/>
                  <a:gd name="T70" fmla="*/ 7 w 29"/>
                  <a:gd name="T71" fmla="*/ 2 h 20"/>
                  <a:gd name="T72" fmla="*/ 11 w 29"/>
                  <a:gd name="T73" fmla="*/ 2 h 20"/>
                  <a:gd name="T74" fmla="*/ 11 w 29"/>
                  <a:gd name="T75" fmla="*/ 0 h 20"/>
                  <a:gd name="T76" fmla="*/ 16 w 29"/>
                  <a:gd name="T77" fmla="*/ 2 h 20"/>
                  <a:gd name="T78" fmla="*/ 16 w 29"/>
                  <a:gd name="T79" fmla="*/ 2 h 20"/>
                  <a:gd name="T80" fmla="*/ 20 w 29"/>
                  <a:gd name="T81" fmla="*/ 2 h 20"/>
                  <a:gd name="T82" fmla="*/ 22 w 29"/>
                  <a:gd name="T83" fmla="*/ 2 h 20"/>
                  <a:gd name="T84" fmla="*/ 27 w 29"/>
                  <a:gd name="T85" fmla="*/ 7 h 20"/>
                  <a:gd name="T86" fmla="*/ 27 w 29"/>
                  <a:gd name="T87" fmla="*/ 7 h 20"/>
                  <a:gd name="T88" fmla="*/ 27 w 29"/>
                  <a:gd name="T89" fmla="*/ 9 h 20"/>
                  <a:gd name="T90" fmla="*/ 27 w 29"/>
                  <a:gd name="T91" fmla="*/ 11 h 20"/>
                  <a:gd name="T92" fmla="*/ 27 w 29"/>
                  <a:gd name="T93" fmla="*/ 13 h 20"/>
                  <a:gd name="T94" fmla="*/ 22 w 29"/>
                  <a:gd name="T95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9" h="20">
                    <a:moveTo>
                      <a:pt x="22" y="16"/>
                    </a:moveTo>
                    <a:lnTo>
                      <a:pt x="24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1"/>
                    </a:lnTo>
                    <a:lnTo>
                      <a:pt x="29" y="9"/>
                    </a:lnTo>
                    <a:lnTo>
                      <a:pt x="27" y="9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20"/>
                    </a:lnTo>
                    <a:lnTo>
                      <a:pt x="11" y="20"/>
                    </a:lnTo>
                    <a:lnTo>
                      <a:pt x="13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8" y="20"/>
                    </a:lnTo>
                    <a:lnTo>
                      <a:pt x="20" y="20"/>
                    </a:lnTo>
                    <a:lnTo>
                      <a:pt x="22" y="16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3" y="18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9" y="18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2" y="16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2" y="5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4" y="13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latin typeface="Arial" charset="0"/>
                </a:endParaRPr>
              </a:p>
            </p:txBody>
          </p:sp>
          <p:grpSp>
            <p:nvGrpSpPr>
              <p:cNvPr id="203" name="Group 794"/>
              <p:cNvGrpSpPr>
                <a:grpSpLocks/>
              </p:cNvGrpSpPr>
              <p:nvPr/>
            </p:nvGrpSpPr>
            <p:grpSpPr bwMode="auto">
              <a:xfrm>
                <a:off x="3379" y="544"/>
                <a:ext cx="506" cy="716"/>
                <a:chOff x="3379" y="544"/>
                <a:chExt cx="506" cy="716"/>
              </a:xfrm>
            </p:grpSpPr>
            <p:sp>
              <p:nvSpPr>
                <p:cNvPr id="204" name="Freeform 795"/>
                <p:cNvSpPr>
                  <a:spLocks/>
                </p:cNvSpPr>
                <p:nvPr/>
              </p:nvSpPr>
              <p:spPr bwMode="auto">
                <a:xfrm>
                  <a:off x="3531" y="886"/>
                  <a:ext cx="27" cy="19"/>
                </a:xfrm>
                <a:custGeom>
                  <a:avLst/>
                  <a:gdLst>
                    <a:gd name="T0" fmla="*/ 13 w 27"/>
                    <a:gd name="T1" fmla="*/ 20 h 20"/>
                    <a:gd name="T2" fmla="*/ 20 w 27"/>
                    <a:gd name="T3" fmla="*/ 20 h 20"/>
                    <a:gd name="T4" fmla="*/ 24 w 27"/>
                    <a:gd name="T5" fmla="*/ 20 h 20"/>
                    <a:gd name="T6" fmla="*/ 27 w 27"/>
                    <a:gd name="T7" fmla="*/ 16 h 20"/>
                    <a:gd name="T8" fmla="*/ 27 w 27"/>
                    <a:gd name="T9" fmla="*/ 11 h 20"/>
                    <a:gd name="T10" fmla="*/ 27 w 27"/>
                    <a:gd name="T11" fmla="*/ 9 h 20"/>
                    <a:gd name="T12" fmla="*/ 22 w 27"/>
                    <a:gd name="T13" fmla="*/ 5 h 20"/>
                    <a:gd name="T14" fmla="*/ 18 w 27"/>
                    <a:gd name="T15" fmla="*/ 0 h 20"/>
                    <a:gd name="T16" fmla="*/ 11 w 27"/>
                    <a:gd name="T17" fmla="*/ 0 h 20"/>
                    <a:gd name="T18" fmla="*/ 7 w 27"/>
                    <a:gd name="T19" fmla="*/ 0 h 20"/>
                    <a:gd name="T20" fmla="*/ 2 w 27"/>
                    <a:gd name="T21" fmla="*/ 0 h 20"/>
                    <a:gd name="T22" fmla="*/ 0 w 27"/>
                    <a:gd name="T23" fmla="*/ 3 h 20"/>
                    <a:gd name="T24" fmla="*/ 0 w 27"/>
                    <a:gd name="T25" fmla="*/ 7 h 20"/>
                    <a:gd name="T26" fmla="*/ 2 w 27"/>
                    <a:gd name="T27" fmla="*/ 11 h 20"/>
                    <a:gd name="T28" fmla="*/ 4 w 27"/>
                    <a:gd name="T29" fmla="*/ 16 h 20"/>
                    <a:gd name="T30" fmla="*/ 9 w 27"/>
                    <a:gd name="T31" fmla="*/ 18 h 20"/>
                    <a:gd name="T32" fmla="*/ 13 w 27"/>
                    <a:gd name="T33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7" h="20">
                      <a:moveTo>
                        <a:pt x="13" y="20"/>
                      </a:moveTo>
                      <a:lnTo>
                        <a:pt x="20" y="20"/>
                      </a:lnTo>
                      <a:lnTo>
                        <a:pt x="24" y="20"/>
                      </a:lnTo>
                      <a:lnTo>
                        <a:pt x="27" y="16"/>
                      </a:lnTo>
                      <a:lnTo>
                        <a:pt x="27" y="11"/>
                      </a:lnTo>
                      <a:lnTo>
                        <a:pt x="27" y="9"/>
                      </a:lnTo>
                      <a:lnTo>
                        <a:pt x="22" y="5"/>
                      </a:lnTo>
                      <a:lnTo>
                        <a:pt x="18" y="0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0" y="7"/>
                      </a:lnTo>
                      <a:lnTo>
                        <a:pt x="2" y="11"/>
                      </a:lnTo>
                      <a:lnTo>
                        <a:pt x="4" y="16"/>
                      </a:lnTo>
                      <a:lnTo>
                        <a:pt x="9" y="18"/>
                      </a:lnTo>
                      <a:lnTo>
                        <a:pt x="13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05" name="Freeform 796"/>
                <p:cNvSpPr>
                  <a:spLocks/>
                </p:cNvSpPr>
                <p:nvPr/>
              </p:nvSpPr>
              <p:spPr bwMode="auto">
                <a:xfrm>
                  <a:off x="3531" y="884"/>
                  <a:ext cx="27" cy="20"/>
                </a:xfrm>
                <a:custGeom>
                  <a:avLst/>
                  <a:gdLst>
                    <a:gd name="T0" fmla="*/ 20 w 27"/>
                    <a:gd name="T1" fmla="*/ 20 h 20"/>
                    <a:gd name="T2" fmla="*/ 24 w 27"/>
                    <a:gd name="T3" fmla="*/ 20 h 20"/>
                    <a:gd name="T4" fmla="*/ 27 w 27"/>
                    <a:gd name="T5" fmla="*/ 16 h 20"/>
                    <a:gd name="T6" fmla="*/ 27 w 27"/>
                    <a:gd name="T7" fmla="*/ 9 h 20"/>
                    <a:gd name="T8" fmla="*/ 24 w 27"/>
                    <a:gd name="T9" fmla="*/ 7 h 20"/>
                    <a:gd name="T10" fmla="*/ 20 w 27"/>
                    <a:gd name="T11" fmla="*/ 2 h 20"/>
                    <a:gd name="T12" fmla="*/ 11 w 27"/>
                    <a:gd name="T13" fmla="*/ 0 h 20"/>
                    <a:gd name="T14" fmla="*/ 7 w 27"/>
                    <a:gd name="T15" fmla="*/ 0 h 20"/>
                    <a:gd name="T16" fmla="*/ 2 w 27"/>
                    <a:gd name="T17" fmla="*/ 0 h 20"/>
                    <a:gd name="T18" fmla="*/ 2 w 27"/>
                    <a:gd name="T19" fmla="*/ 5 h 20"/>
                    <a:gd name="T20" fmla="*/ 0 w 27"/>
                    <a:gd name="T21" fmla="*/ 7 h 20"/>
                    <a:gd name="T22" fmla="*/ 2 w 27"/>
                    <a:gd name="T23" fmla="*/ 11 h 20"/>
                    <a:gd name="T24" fmla="*/ 4 w 27"/>
                    <a:gd name="T25" fmla="*/ 16 h 20"/>
                    <a:gd name="T26" fmla="*/ 9 w 27"/>
                    <a:gd name="T27" fmla="*/ 18 h 20"/>
                    <a:gd name="T28" fmla="*/ 13 w 27"/>
                    <a:gd name="T29" fmla="*/ 20 h 20"/>
                    <a:gd name="T30" fmla="*/ 18 w 27"/>
                    <a:gd name="T31" fmla="*/ 16 h 20"/>
                    <a:gd name="T32" fmla="*/ 11 w 27"/>
                    <a:gd name="T33" fmla="*/ 16 h 20"/>
                    <a:gd name="T34" fmla="*/ 7 w 27"/>
                    <a:gd name="T35" fmla="*/ 16 h 20"/>
                    <a:gd name="T36" fmla="*/ 4 w 27"/>
                    <a:gd name="T37" fmla="*/ 11 h 20"/>
                    <a:gd name="T38" fmla="*/ 4 w 27"/>
                    <a:gd name="T39" fmla="*/ 9 h 20"/>
                    <a:gd name="T40" fmla="*/ 4 w 27"/>
                    <a:gd name="T41" fmla="*/ 7 h 20"/>
                    <a:gd name="T42" fmla="*/ 4 w 27"/>
                    <a:gd name="T43" fmla="*/ 7 h 20"/>
                    <a:gd name="T44" fmla="*/ 4 w 27"/>
                    <a:gd name="T45" fmla="*/ 2 h 20"/>
                    <a:gd name="T46" fmla="*/ 9 w 27"/>
                    <a:gd name="T47" fmla="*/ 2 h 20"/>
                    <a:gd name="T48" fmla="*/ 13 w 27"/>
                    <a:gd name="T49" fmla="*/ 2 h 20"/>
                    <a:gd name="T50" fmla="*/ 20 w 27"/>
                    <a:gd name="T51" fmla="*/ 7 h 20"/>
                    <a:gd name="T52" fmla="*/ 22 w 27"/>
                    <a:gd name="T53" fmla="*/ 7 h 20"/>
                    <a:gd name="T54" fmla="*/ 24 w 27"/>
                    <a:gd name="T55" fmla="*/ 9 h 20"/>
                    <a:gd name="T56" fmla="*/ 27 w 27"/>
                    <a:gd name="T57" fmla="*/ 11 h 20"/>
                    <a:gd name="T58" fmla="*/ 24 w 27"/>
                    <a:gd name="T59" fmla="*/ 13 h 20"/>
                    <a:gd name="T60" fmla="*/ 22 w 27"/>
                    <a:gd name="T61" fmla="*/ 13 h 20"/>
                    <a:gd name="T62" fmla="*/ 22 w 27"/>
                    <a:gd name="T63" fmla="*/ 16 h 20"/>
                    <a:gd name="T64" fmla="*/ 20 w 27"/>
                    <a:gd name="T65" fmla="*/ 16 h 20"/>
                    <a:gd name="T66" fmla="*/ 18 w 27"/>
                    <a:gd name="T67" fmla="*/ 1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7" h="20">
                      <a:moveTo>
                        <a:pt x="18" y="20"/>
                      </a:moveTo>
                      <a:lnTo>
                        <a:pt x="20" y="20"/>
                      </a:lnTo>
                      <a:lnTo>
                        <a:pt x="22" y="20"/>
                      </a:lnTo>
                      <a:lnTo>
                        <a:pt x="24" y="20"/>
                      </a:lnTo>
                      <a:lnTo>
                        <a:pt x="27" y="18"/>
                      </a:lnTo>
                      <a:lnTo>
                        <a:pt x="27" y="16"/>
                      </a:lnTo>
                      <a:lnTo>
                        <a:pt x="27" y="11"/>
                      </a:lnTo>
                      <a:lnTo>
                        <a:pt x="27" y="9"/>
                      </a:lnTo>
                      <a:lnTo>
                        <a:pt x="27" y="7"/>
                      </a:lnTo>
                      <a:lnTo>
                        <a:pt x="24" y="7"/>
                      </a:lnTo>
                      <a:lnTo>
                        <a:pt x="22" y="2"/>
                      </a:lnTo>
                      <a:lnTo>
                        <a:pt x="20" y="2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5"/>
                      </a:lnTo>
                      <a:lnTo>
                        <a:pt x="2" y="2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2" y="13"/>
                      </a:lnTo>
                      <a:lnTo>
                        <a:pt x="4" y="16"/>
                      </a:lnTo>
                      <a:lnTo>
                        <a:pt x="7" y="16"/>
                      </a:lnTo>
                      <a:lnTo>
                        <a:pt x="9" y="18"/>
                      </a:lnTo>
                      <a:lnTo>
                        <a:pt x="9" y="20"/>
                      </a:lnTo>
                      <a:lnTo>
                        <a:pt x="13" y="20"/>
                      </a:lnTo>
                      <a:lnTo>
                        <a:pt x="18" y="20"/>
                      </a:lnTo>
                      <a:lnTo>
                        <a:pt x="18" y="16"/>
                      </a:lnTo>
                      <a:lnTo>
                        <a:pt x="13" y="16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7" y="13"/>
                      </a:lnTo>
                      <a:lnTo>
                        <a:pt x="4" y="11"/>
                      </a:lnTo>
                      <a:lnTo>
                        <a:pt x="2" y="11"/>
                      </a:lnTo>
                      <a:lnTo>
                        <a:pt x="4" y="9"/>
                      </a:lnTo>
                      <a:lnTo>
                        <a:pt x="2" y="7"/>
                      </a:lnTo>
                      <a:lnTo>
                        <a:pt x="4" y="7"/>
                      </a:lnTo>
                      <a:lnTo>
                        <a:pt x="2" y="7"/>
                      </a:lnTo>
                      <a:lnTo>
                        <a:pt x="4" y="7"/>
                      </a:lnTo>
                      <a:lnTo>
                        <a:pt x="4" y="5"/>
                      </a:lnTo>
                      <a:lnTo>
                        <a:pt x="4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3" y="2"/>
                      </a:lnTo>
                      <a:lnTo>
                        <a:pt x="18" y="2"/>
                      </a:lnTo>
                      <a:lnTo>
                        <a:pt x="20" y="7"/>
                      </a:lnTo>
                      <a:lnTo>
                        <a:pt x="22" y="7"/>
                      </a:lnTo>
                      <a:lnTo>
                        <a:pt x="22" y="7"/>
                      </a:lnTo>
                      <a:lnTo>
                        <a:pt x="24" y="7"/>
                      </a:lnTo>
                      <a:lnTo>
                        <a:pt x="24" y="9"/>
                      </a:lnTo>
                      <a:lnTo>
                        <a:pt x="24" y="11"/>
                      </a:lnTo>
                      <a:lnTo>
                        <a:pt x="27" y="11"/>
                      </a:lnTo>
                      <a:lnTo>
                        <a:pt x="27" y="13"/>
                      </a:lnTo>
                      <a:lnTo>
                        <a:pt x="24" y="13"/>
                      </a:lnTo>
                      <a:lnTo>
                        <a:pt x="24" y="13"/>
                      </a:lnTo>
                      <a:lnTo>
                        <a:pt x="22" y="13"/>
                      </a:lnTo>
                      <a:lnTo>
                        <a:pt x="24" y="16"/>
                      </a:lnTo>
                      <a:lnTo>
                        <a:pt x="22" y="16"/>
                      </a:lnTo>
                      <a:lnTo>
                        <a:pt x="22" y="18"/>
                      </a:lnTo>
                      <a:lnTo>
                        <a:pt x="20" y="16"/>
                      </a:lnTo>
                      <a:lnTo>
                        <a:pt x="18" y="18"/>
                      </a:lnTo>
                      <a:lnTo>
                        <a:pt x="18" y="16"/>
                      </a:lnTo>
                      <a:lnTo>
                        <a:pt x="18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06" name="Freeform 797"/>
                <p:cNvSpPr>
                  <a:spLocks/>
                </p:cNvSpPr>
                <p:nvPr/>
              </p:nvSpPr>
              <p:spPr bwMode="auto">
                <a:xfrm>
                  <a:off x="3531" y="884"/>
                  <a:ext cx="27" cy="20"/>
                </a:xfrm>
                <a:custGeom>
                  <a:avLst/>
                  <a:gdLst>
                    <a:gd name="T0" fmla="*/ 13 w 27"/>
                    <a:gd name="T1" fmla="*/ 20 h 20"/>
                    <a:gd name="T2" fmla="*/ 20 w 27"/>
                    <a:gd name="T3" fmla="*/ 20 h 20"/>
                    <a:gd name="T4" fmla="*/ 27 w 27"/>
                    <a:gd name="T5" fmla="*/ 20 h 20"/>
                    <a:gd name="T6" fmla="*/ 27 w 27"/>
                    <a:gd name="T7" fmla="*/ 16 h 20"/>
                    <a:gd name="T8" fmla="*/ 27 w 27"/>
                    <a:gd name="T9" fmla="*/ 13 h 20"/>
                    <a:gd name="T10" fmla="*/ 27 w 27"/>
                    <a:gd name="T11" fmla="*/ 7 h 20"/>
                    <a:gd name="T12" fmla="*/ 22 w 27"/>
                    <a:gd name="T13" fmla="*/ 5 h 20"/>
                    <a:gd name="T14" fmla="*/ 18 w 27"/>
                    <a:gd name="T15" fmla="*/ 2 h 20"/>
                    <a:gd name="T16" fmla="*/ 11 w 27"/>
                    <a:gd name="T17" fmla="*/ 0 h 20"/>
                    <a:gd name="T18" fmla="*/ 7 w 27"/>
                    <a:gd name="T19" fmla="*/ 0 h 20"/>
                    <a:gd name="T20" fmla="*/ 2 w 27"/>
                    <a:gd name="T21" fmla="*/ 2 h 20"/>
                    <a:gd name="T22" fmla="*/ 2 w 27"/>
                    <a:gd name="T23" fmla="*/ 5 h 20"/>
                    <a:gd name="T24" fmla="*/ 0 w 27"/>
                    <a:gd name="T25" fmla="*/ 7 h 20"/>
                    <a:gd name="T26" fmla="*/ 2 w 27"/>
                    <a:gd name="T27" fmla="*/ 11 h 20"/>
                    <a:gd name="T28" fmla="*/ 4 w 27"/>
                    <a:gd name="T29" fmla="*/ 16 h 20"/>
                    <a:gd name="T30" fmla="*/ 9 w 27"/>
                    <a:gd name="T31" fmla="*/ 18 h 20"/>
                    <a:gd name="T32" fmla="*/ 13 w 27"/>
                    <a:gd name="T33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7" h="20">
                      <a:moveTo>
                        <a:pt x="13" y="20"/>
                      </a:moveTo>
                      <a:lnTo>
                        <a:pt x="20" y="20"/>
                      </a:lnTo>
                      <a:lnTo>
                        <a:pt x="27" y="20"/>
                      </a:lnTo>
                      <a:lnTo>
                        <a:pt x="27" y="16"/>
                      </a:lnTo>
                      <a:lnTo>
                        <a:pt x="27" y="13"/>
                      </a:lnTo>
                      <a:lnTo>
                        <a:pt x="27" y="7"/>
                      </a:lnTo>
                      <a:lnTo>
                        <a:pt x="22" y="5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2" y="2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2" y="11"/>
                      </a:lnTo>
                      <a:lnTo>
                        <a:pt x="4" y="16"/>
                      </a:lnTo>
                      <a:lnTo>
                        <a:pt x="9" y="18"/>
                      </a:lnTo>
                      <a:lnTo>
                        <a:pt x="13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07" name="Freeform 798"/>
                <p:cNvSpPr>
                  <a:spLocks/>
                </p:cNvSpPr>
                <p:nvPr/>
              </p:nvSpPr>
              <p:spPr bwMode="auto">
                <a:xfrm>
                  <a:off x="3531" y="875"/>
                  <a:ext cx="27" cy="20"/>
                </a:xfrm>
                <a:custGeom>
                  <a:avLst/>
                  <a:gdLst>
                    <a:gd name="T0" fmla="*/ 27 w 27"/>
                    <a:gd name="T1" fmla="*/ 20 h 20"/>
                    <a:gd name="T2" fmla="*/ 13 w 27"/>
                    <a:gd name="T3" fmla="*/ 2 h 20"/>
                    <a:gd name="T4" fmla="*/ 0 w 27"/>
                    <a:gd name="T5" fmla="*/ 0 h 20"/>
                    <a:gd name="T6" fmla="*/ 20 w 27"/>
                    <a:gd name="T7" fmla="*/ 20 h 20"/>
                    <a:gd name="T8" fmla="*/ 27 w 27"/>
                    <a:gd name="T9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20">
                      <a:moveTo>
                        <a:pt x="27" y="20"/>
                      </a:moveTo>
                      <a:lnTo>
                        <a:pt x="13" y="2"/>
                      </a:lnTo>
                      <a:lnTo>
                        <a:pt x="0" y="0"/>
                      </a:lnTo>
                      <a:lnTo>
                        <a:pt x="20" y="20"/>
                      </a:lnTo>
                      <a:lnTo>
                        <a:pt x="27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08" name="Freeform 799"/>
                <p:cNvSpPr>
                  <a:spLocks/>
                </p:cNvSpPr>
                <p:nvPr/>
              </p:nvSpPr>
              <p:spPr bwMode="auto">
                <a:xfrm>
                  <a:off x="3542" y="881"/>
                  <a:ext cx="27" cy="19"/>
                </a:xfrm>
                <a:custGeom>
                  <a:avLst/>
                  <a:gdLst>
                    <a:gd name="T0" fmla="*/ 27 w 27"/>
                    <a:gd name="T1" fmla="*/ 20 h 20"/>
                    <a:gd name="T2" fmla="*/ 11 w 27"/>
                    <a:gd name="T3" fmla="*/ 0 h 20"/>
                    <a:gd name="T4" fmla="*/ 0 w 27"/>
                    <a:gd name="T5" fmla="*/ 0 h 20"/>
                    <a:gd name="T6" fmla="*/ 13 w 27"/>
                    <a:gd name="T7" fmla="*/ 20 h 20"/>
                    <a:gd name="T8" fmla="*/ 27 w 27"/>
                    <a:gd name="T9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20">
                      <a:moveTo>
                        <a:pt x="27" y="20"/>
                      </a:move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13" y="20"/>
                      </a:lnTo>
                      <a:lnTo>
                        <a:pt x="27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09" name="Freeform 800"/>
                <p:cNvSpPr>
                  <a:spLocks/>
                </p:cNvSpPr>
                <p:nvPr/>
              </p:nvSpPr>
              <p:spPr bwMode="auto">
                <a:xfrm>
                  <a:off x="3393" y="586"/>
                  <a:ext cx="60" cy="36"/>
                </a:xfrm>
                <a:custGeom>
                  <a:avLst/>
                  <a:gdLst>
                    <a:gd name="T0" fmla="*/ 33 w 60"/>
                    <a:gd name="T1" fmla="*/ 36 h 36"/>
                    <a:gd name="T2" fmla="*/ 38 w 60"/>
                    <a:gd name="T3" fmla="*/ 33 h 36"/>
                    <a:gd name="T4" fmla="*/ 44 w 60"/>
                    <a:gd name="T5" fmla="*/ 33 h 36"/>
                    <a:gd name="T6" fmla="*/ 49 w 60"/>
                    <a:gd name="T7" fmla="*/ 31 h 36"/>
                    <a:gd name="T8" fmla="*/ 53 w 60"/>
                    <a:gd name="T9" fmla="*/ 29 h 36"/>
                    <a:gd name="T10" fmla="*/ 58 w 60"/>
                    <a:gd name="T11" fmla="*/ 29 h 36"/>
                    <a:gd name="T12" fmla="*/ 58 w 60"/>
                    <a:gd name="T13" fmla="*/ 24 h 36"/>
                    <a:gd name="T14" fmla="*/ 60 w 60"/>
                    <a:gd name="T15" fmla="*/ 20 h 36"/>
                    <a:gd name="T16" fmla="*/ 60 w 60"/>
                    <a:gd name="T17" fmla="*/ 16 h 36"/>
                    <a:gd name="T18" fmla="*/ 58 w 60"/>
                    <a:gd name="T19" fmla="*/ 13 h 36"/>
                    <a:gd name="T20" fmla="*/ 58 w 60"/>
                    <a:gd name="T21" fmla="*/ 11 h 36"/>
                    <a:gd name="T22" fmla="*/ 53 w 60"/>
                    <a:gd name="T23" fmla="*/ 4 h 36"/>
                    <a:gd name="T24" fmla="*/ 49 w 60"/>
                    <a:gd name="T25" fmla="*/ 4 h 36"/>
                    <a:gd name="T26" fmla="*/ 44 w 60"/>
                    <a:gd name="T27" fmla="*/ 2 h 36"/>
                    <a:gd name="T28" fmla="*/ 38 w 60"/>
                    <a:gd name="T29" fmla="*/ 0 h 36"/>
                    <a:gd name="T30" fmla="*/ 33 w 60"/>
                    <a:gd name="T31" fmla="*/ 0 h 36"/>
                    <a:gd name="T32" fmla="*/ 26 w 60"/>
                    <a:gd name="T33" fmla="*/ 0 h 36"/>
                    <a:gd name="T34" fmla="*/ 20 w 60"/>
                    <a:gd name="T35" fmla="*/ 0 h 36"/>
                    <a:gd name="T36" fmla="*/ 13 w 60"/>
                    <a:gd name="T37" fmla="*/ 0 h 36"/>
                    <a:gd name="T38" fmla="*/ 9 w 60"/>
                    <a:gd name="T39" fmla="*/ 2 h 36"/>
                    <a:gd name="T40" fmla="*/ 6 w 60"/>
                    <a:gd name="T41" fmla="*/ 4 h 36"/>
                    <a:gd name="T42" fmla="*/ 2 w 60"/>
                    <a:gd name="T43" fmla="*/ 7 h 36"/>
                    <a:gd name="T44" fmla="*/ 0 w 60"/>
                    <a:gd name="T45" fmla="*/ 11 h 36"/>
                    <a:gd name="T46" fmla="*/ 0 w 60"/>
                    <a:gd name="T47" fmla="*/ 13 h 36"/>
                    <a:gd name="T48" fmla="*/ 0 w 60"/>
                    <a:gd name="T49" fmla="*/ 20 h 36"/>
                    <a:gd name="T50" fmla="*/ 0 w 60"/>
                    <a:gd name="T51" fmla="*/ 22 h 36"/>
                    <a:gd name="T52" fmla="*/ 2 w 60"/>
                    <a:gd name="T53" fmla="*/ 24 h 36"/>
                    <a:gd name="T54" fmla="*/ 6 w 60"/>
                    <a:gd name="T55" fmla="*/ 29 h 36"/>
                    <a:gd name="T56" fmla="*/ 9 w 60"/>
                    <a:gd name="T57" fmla="*/ 31 h 36"/>
                    <a:gd name="T58" fmla="*/ 13 w 60"/>
                    <a:gd name="T59" fmla="*/ 33 h 36"/>
                    <a:gd name="T60" fmla="*/ 20 w 60"/>
                    <a:gd name="T61" fmla="*/ 33 h 36"/>
                    <a:gd name="T62" fmla="*/ 26 w 60"/>
                    <a:gd name="T63" fmla="*/ 36 h 36"/>
                    <a:gd name="T64" fmla="*/ 33 w 60"/>
                    <a:gd name="T65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0" h="36">
                      <a:moveTo>
                        <a:pt x="33" y="36"/>
                      </a:moveTo>
                      <a:lnTo>
                        <a:pt x="38" y="33"/>
                      </a:lnTo>
                      <a:lnTo>
                        <a:pt x="44" y="33"/>
                      </a:lnTo>
                      <a:lnTo>
                        <a:pt x="49" y="31"/>
                      </a:lnTo>
                      <a:lnTo>
                        <a:pt x="53" y="29"/>
                      </a:lnTo>
                      <a:lnTo>
                        <a:pt x="58" y="29"/>
                      </a:lnTo>
                      <a:lnTo>
                        <a:pt x="58" y="24"/>
                      </a:lnTo>
                      <a:lnTo>
                        <a:pt x="60" y="20"/>
                      </a:lnTo>
                      <a:lnTo>
                        <a:pt x="60" y="16"/>
                      </a:lnTo>
                      <a:lnTo>
                        <a:pt x="58" y="13"/>
                      </a:lnTo>
                      <a:lnTo>
                        <a:pt x="58" y="11"/>
                      </a:lnTo>
                      <a:lnTo>
                        <a:pt x="53" y="4"/>
                      </a:lnTo>
                      <a:lnTo>
                        <a:pt x="49" y="4"/>
                      </a:lnTo>
                      <a:lnTo>
                        <a:pt x="44" y="2"/>
                      </a:lnTo>
                      <a:lnTo>
                        <a:pt x="38" y="0"/>
                      </a:lnTo>
                      <a:lnTo>
                        <a:pt x="33" y="0"/>
                      </a:lnTo>
                      <a:lnTo>
                        <a:pt x="26" y="0"/>
                      </a:lnTo>
                      <a:lnTo>
                        <a:pt x="20" y="0"/>
                      </a:ln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6" y="4"/>
                      </a:lnTo>
                      <a:lnTo>
                        <a:pt x="2" y="7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6" y="29"/>
                      </a:lnTo>
                      <a:lnTo>
                        <a:pt x="9" y="31"/>
                      </a:lnTo>
                      <a:lnTo>
                        <a:pt x="13" y="33"/>
                      </a:lnTo>
                      <a:lnTo>
                        <a:pt x="20" y="33"/>
                      </a:lnTo>
                      <a:lnTo>
                        <a:pt x="26" y="36"/>
                      </a:lnTo>
                      <a:lnTo>
                        <a:pt x="33" y="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10" name="Rectangle 801"/>
                <p:cNvSpPr>
                  <a:spLocks noChangeArrowheads="1"/>
                </p:cNvSpPr>
                <p:nvPr/>
              </p:nvSpPr>
              <p:spPr bwMode="auto">
                <a:xfrm>
                  <a:off x="3393" y="586"/>
                  <a:ext cx="60" cy="20"/>
                </a:xfrm>
                <a:prstGeom prst="rect">
                  <a:avLst/>
                </a:prstGeom>
                <a:solidFill>
                  <a:srgbClr val="5E5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11" name="Rectangle 802"/>
                <p:cNvSpPr>
                  <a:spLocks noChangeArrowheads="1"/>
                </p:cNvSpPr>
                <p:nvPr/>
              </p:nvSpPr>
              <p:spPr bwMode="auto">
                <a:xfrm>
                  <a:off x="3393" y="586"/>
                  <a:ext cx="60" cy="23"/>
                </a:xfrm>
                <a:prstGeom prst="rect">
                  <a:avLst/>
                </a:prstGeom>
                <a:solidFill>
                  <a:srgbClr val="6664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12" name="Rectangle 803"/>
                <p:cNvSpPr>
                  <a:spLocks noChangeArrowheads="1"/>
                </p:cNvSpPr>
                <p:nvPr/>
              </p:nvSpPr>
              <p:spPr bwMode="auto">
                <a:xfrm>
                  <a:off x="3393" y="588"/>
                  <a:ext cx="60" cy="20"/>
                </a:xfrm>
                <a:prstGeom prst="rect">
                  <a:avLst/>
                </a:prstGeom>
                <a:solidFill>
                  <a:srgbClr val="6C6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13" name="Rectangle 804"/>
                <p:cNvSpPr>
                  <a:spLocks noChangeArrowheads="1"/>
                </p:cNvSpPr>
                <p:nvPr/>
              </p:nvSpPr>
              <p:spPr bwMode="auto">
                <a:xfrm>
                  <a:off x="3393" y="591"/>
                  <a:ext cx="60" cy="19"/>
                </a:xfrm>
                <a:prstGeom prst="rect">
                  <a:avLst/>
                </a:prstGeom>
                <a:solidFill>
                  <a:srgbClr val="706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14" name="Rectangle 805"/>
                <p:cNvSpPr>
                  <a:spLocks noChangeArrowheads="1"/>
                </p:cNvSpPr>
                <p:nvPr/>
              </p:nvSpPr>
              <p:spPr bwMode="auto">
                <a:xfrm>
                  <a:off x="3393" y="591"/>
                  <a:ext cx="60" cy="24"/>
                </a:xfrm>
                <a:prstGeom prst="rect">
                  <a:avLst/>
                </a:prstGeom>
                <a:solidFill>
                  <a:srgbClr val="7A7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15" name="Rectangle 806"/>
                <p:cNvSpPr>
                  <a:spLocks noChangeArrowheads="1"/>
                </p:cNvSpPr>
                <p:nvPr/>
              </p:nvSpPr>
              <p:spPr bwMode="auto">
                <a:xfrm>
                  <a:off x="3393" y="593"/>
                  <a:ext cx="60" cy="20"/>
                </a:xfrm>
                <a:prstGeom prst="rect">
                  <a:avLst/>
                </a:prstGeom>
                <a:solidFill>
                  <a:srgbClr val="7E7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16" name="Rectangle 807"/>
                <p:cNvSpPr>
                  <a:spLocks noChangeArrowheads="1"/>
                </p:cNvSpPr>
                <p:nvPr/>
              </p:nvSpPr>
              <p:spPr bwMode="auto">
                <a:xfrm>
                  <a:off x="3393" y="593"/>
                  <a:ext cx="60" cy="21"/>
                </a:xfrm>
                <a:prstGeom prst="rect">
                  <a:avLst/>
                </a:prstGeom>
                <a:solidFill>
                  <a:srgbClr val="8884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17" name="Rectangle 808"/>
                <p:cNvSpPr>
                  <a:spLocks noChangeArrowheads="1"/>
                </p:cNvSpPr>
                <p:nvPr/>
              </p:nvSpPr>
              <p:spPr bwMode="auto">
                <a:xfrm>
                  <a:off x="3393" y="595"/>
                  <a:ext cx="60" cy="19"/>
                </a:xfrm>
                <a:prstGeom prst="rect">
                  <a:avLst/>
                </a:prstGeom>
                <a:solidFill>
                  <a:srgbClr val="8E8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18" name="Rectangle 809"/>
                <p:cNvSpPr>
                  <a:spLocks noChangeArrowheads="1"/>
                </p:cNvSpPr>
                <p:nvPr/>
              </p:nvSpPr>
              <p:spPr bwMode="auto">
                <a:xfrm>
                  <a:off x="3393" y="597"/>
                  <a:ext cx="60" cy="20"/>
                </a:xfrm>
                <a:prstGeom prst="rect">
                  <a:avLst/>
                </a:prstGeom>
                <a:solidFill>
                  <a:srgbClr val="928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19" name="Rectangle 810"/>
                <p:cNvSpPr>
                  <a:spLocks noChangeArrowheads="1"/>
                </p:cNvSpPr>
                <p:nvPr/>
              </p:nvSpPr>
              <p:spPr bwMode="auto">
                <a:xfrm>
                  <a:off x="3393" y="597"/>
                  <a:ext cx="60" cy="20"/>
                </a:xfrm>
                <a:prstGeom prst="rect">
                  <a:avLst/>
                </a:prstGeom>
                <a:solidFill>
                  <a:srgbClr val="9C9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20" name="Rectangle 811"/>
                <p:cNvSpPr>
                  <a:spLocks noChangeArrowheads="1"/>
                </p:cNvSpPr>
                <p:nvPr/>
              </p:nvSpPr>
              <p:spPr bwMode="auto">
                <a:xfrm>
                  <a:off x="3393" y="599"/>
                  <a:ext cx="60" cy="20"/>
                </a:xfrm>
                <a:prstGeom prst="rect">
                  <a:avLst/>
                </a:prstGeom>
                <a:solidFill>
                  <a:srgbClr val="A09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21" name="Rectangle 812"/>
                <p:cNvSpPr>
                  <a:spLocks noChangeArrowheads="1"/>
                </p:cNvSpPr>
                <p:nvPr/>
              </p:nvSpPr>
              <p:spPr bwMode="auto">
                <a:xfrm>
                  <a:off x="3393" y="602"/>
                  <a:ext cx="60" cy="19"/>
                </a:xfrm>
                <a:prstGeom prst="rect">
                  <a:avLst/>
                </a:prstGeom>
                <a:solidFill>
                  <a:srgbClr val="AAA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22" name="Rectangle 813"/>
                <p:cNvSpPr>
                  <a:spLocks noChangeArrowheads="1"/>
                </p:cNvSpPr>
                <p:nvPr/>
              </p:nvSpPr>
              <p:spPr bwMode="auto">
                <a:xfrm>
                  <a:off x="3393" y="602"/>
                  <a:ext cx="60" cy="19"/>
                </a:xfrm>
                <a:prstGeom prst="rect">
                  <a:avLst/>
                </a:prstGeom>
                <a:solidFill>
                  <a:srgbClr val="AEA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23" name="Rectangle 814"/>
                <p:cNvSpPr>
                  <a:spLocks noChangeArrowheads="1"/>
                </p:cNvSpPr>
                <p:nvPr/>
              </p:nvSpPr>
              <p:spPr bwMode="auto">
                <a:xfrm>
                  <a:off x="3393" y="604"/>
                  <a:ext cx="60" cy="20"/>
                </a:xfrm>
                <a:prstGeom prst="rect">
                  <a:avLst/>
                </a:prstGeom>
                <a:solidFill>
                  <a:srgbClr val="B4B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24" name="Rectangle 815"/>
                <p:cNvSpPr>
                  <a:spLocks noChangeArrowheads="1"/>
                </p:cNvSpPr>
                <p:nvPr/>
              </p:nvSpPr>
              <p:spPr bwMode="auto">
                <a:xfrm>
                  <a:off x="3393" y="604"/>
                  <a:ext cx="60" cy="24"/>
                </a:xfrm>
                <a:prstGeom prst="rect">
                  <a:avLst/>
                </a:prstGeom>
                <a:solidFill>
                  <a:srgbClr val="BCB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25" name="Rectangle 816"/>
                <p:cNvSpPr>
                  <a:spLocks noChangeArrowheads="1"/>
                </p:cNvSpPr>
                <p:nvPr/>
              </p:nvSpPr>
              <p:spPr bwMode="auto">
                <a:xfrm>
                  <a:off x="3393" y="606"/>
                  <a:ext cx="60" cy="20"/>
                </a:xfrm>
                <a:prstGeom prst="rect">
                  <a:avLst/>
                </a:prstGeom>
                <a:solidFill>
                  <a:srgbClr val="C2B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26" name="Rectangle 817"/>
                <p:cNvSpPr>
                  <a:spLocks noChangeArrowheads="1"/>
                </p:cNvSpPr>
                <p:nvPr/>
              </p:nvSpPr>
              <p:spPr bwMode="auto">
                <a:xfrm>
                  <a:off x="3393" y="606"/>
                  <a:ext cx="60" cy="21"/>
                </a:xfrm>
                <a:prstGeom prst="rect">
                  <a:avLst/>
                </a:prstGeom>
                <a:solidFill>
                  <a:srgbClr val="C6C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27" name="Rectangle 818"/>
                <p:cNvSpPr>
                  <a:spLocks noChangeArrowheads="1"/>
                </p:cNvSpPr>
                <p:nvPr/>
              </p:nvSpPr>
              <p:spPr bwMode="auto">
                <a:xfrm>
                  <a:off x="3393" y="608"/>
                  <a:ext cx="60" cy="19"/>
                </a:xfrm>
                <a:prstGeom prst="rect">
                  <a:avLst/>
                </a:prstGeom>
                <a:solidFill>
                  <a:srgbClr val="D0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28" name="Rectangle 819"/>
                <p:cNvSpPr>
                  <a:spLocks noChangeArrowheads="1"/>
                </p:cNvSpPr>
                <p:nvPr/>
              </p:nvSpPr>
              <p:spPr bwMode="auto">
                <a:xfrm>
                  <a:off x="3393" y="608"/>
                  <a:ext cx="60" cy="19"/>
                </a:xfrm>
                <a:prstGeom prst="rect">
                  <a:avLst/>
                </a:prstGeom>
                <a:solidFill>
                  <a:srgbClr val="D4D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29" name="Rectangle 820"/>
                <p:cNvSpPr>
                  <a:spLocks noChangeArrowheads="1"/>
                </p:cNvSpPr>
                <p:nvPr/>
              </p:nvSpPr>
              <p:spPr bwMode="auto">
                <a:xfrm>
                  <a:off x="3393" y="610"/>
                  <a:ext cx="60" cy="24"/>
                </a:xfrm>
                <a:prstGeom prst="rect">
                  <a:avLst/>
                </a:prstGeom>
                <a:solidFill>
                  <a:srgbClr val="DED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30" name="Rectangle 821"/>
                <p:cNvSpPr>
                  <a:spLocks noChangeArrowheads="1"/>
                </p:cNvSpPr>
                <p:nvPr/>
              </p:nvSpPr>
              <p:spPr bwMode="auto">
                <a:xfrm>
                  <a:off x="3393" y="613"/>
                  <a:ext cx="60" cy="20"/>
                </a:xfrm>
                <a:prstGeom prst="rect">
                  <a:avLst/>
                </a:prstGeom>
                <a:solidFill>
                  <a:srgbClr val="E2D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31" name="Rectangle 822"/>
                <p:cNvSpPr>
                  <a:spLocks noChangeArrowheads="1"/>
                </p:cNvSpPr>
                <p:nvPr/>
              </p:nvSpPr>
              <p:spPr bwMode="auto">
                <a:xfrm>
                  <a:off x="3393" y="613"/>
                  <a:ext cx="60" cy="20"/>
                </a:xfrm>
                <a:prstGeom prst="rect">
                  <a:avLst/>
                </a:prstGeom>
                <a:solidFill>
                  <a:srgbClr val="E8E4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32" name="Rectangle 823"/>
                <p:cNvSpPr>
                  <a:spLocks noChangeArrowheads="1"/>
                </p:cNvSpPr>
                <p:nvPr/>
              </p:nvSpPr>
              <p:spPr bwMode="auto">
                <a:xfrm>
                  <a:off x="3393" y="614"/>
                  <a:ext cx="60" cy="19"/>
                </a:xfrm>
                <a:prstGeom prst="rect">
                  <a:avLst/>
                </a:prstGeom>
                <a:solidFill>
                  <a:srgbClr val="F2E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33" name="Rectangle 824"/>
                <p:cNvSpPr>
                  <a:spLocks noChangeArrowheads="1"/>
                </p:cNvSpPr>
                <p:nvPr/>
              </p:nvSpPr>
              <p:spPr bwMode="auto">
                <a:xfrm>
                  <a:off x="3393" y="614"/>
                  <a:ext cx="60" cy="23"/>
                </a:xfrm>
                <a:prstGeom prst="rect">
                  <a:avLst/>
                </a:prstGeom>
                <a:solidFill>
                  <a:srgbClr val="F6F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34" name="Rectangle 825"/>
                <p:cNvSpPr>
                  <a:spLocks noChangeArrowheads="1"/>
                </p:cNvSpPr>
                <p:nvPr/>
              </p:nvSpPr>
              <p:spPr bwMode="auto">
                <a:xfrm>
                  <a:off x="3393" y="617"/>
                  <a:ext cx="60" cy="2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35" name="Freeform 826"/>
                <p:cNvSpPr>
                  <a:spLocks/>
                </p:cNvSpPr>
                <p:nvPr/>
              </p:nvSpPr>
              <p:spPr bwMode="auto">
                <a:xfrm>
                  <a:off x="3393" y="586"/>
                  <a:ext cx="60" cy="36"/>
                </a:xfrm>
                <a:custGeom>
                  <a:avLst/>
                  <a:gdLst>
                    <a:gd name="T0" fmla="*/ 33 w 60"/>
                    <a:gd name="T1" fmla="*/ 36 h 36"/>
                    <a:gd name="T2" fmla="*/ 38 w 60"/>
                    <a:gd name="T3" fmla="*/ 33 h 36"/>
                    <a:gd name="T4" fmla="*/ 44 w 60"/>
                    <a:gd name="T5" fmla="*/ 33 h 36"/>
                    <a:gd name="T6" fmla="*/ 49 w 60"/>
                    <a:gd name="T7" fmla="*/ 31 h 36"/>
                    <a:gd name="T8" fmla="*/ 53 w 60"/>
                    <a:gd name="T9" fmla="*/ 29 h 36"/>
                    <a:gd name="T10" fmla="*/ 58 w 60"/>
                    <a:gd name="T11" fmla="*/ 29 h 36"/>
                    <a:gd name="T12" fmla="*/ 58 w 60"/>
                    <a:gd name="T13" fmla="*/ 24 h 36"/>
                    <a:gd name="T14" fmla="*/ 60 w 60"/>
                    <a:gd name="T15" fmla="*/ 20 h 36"/>
                    <a:gd name="T16" fmla="*/ 60 w 60"/>
                    <a:gd name="T17" fmla="*/ 16 h 36"/>
                    <a:gd name="T18" fmla="*/ 58 w 60"/>
                    <a:gd name="T19" fmla="*/ 13 h 36"/>
                    <a:gd name="T20" fmla="*/ 58 w 60"/>
                    <a:gd name="T21" fmla="*/ 11 h 36"/>
                    <a:gd name="T22" fmla="*/ 53 w 60"/>
                    <a:gd name="T23" fmla="*/ 4 h 36"/>
                    <a:gd name="T24" fmla="*/ 49 w 60"/>
                    <a:gd name="T25" fmla="*/ 4 h 36"/>
                    <a:gd name="T26" fmla="*/ 44 w 60"/>
                    <a:gd name="T27" fmla="*/ 2 h 36"/>
                    <a:gd name="T28" fmla="*/ 38 w 60"/>
                    <a:gd name="T29" fmla="*/ 0 h 36"/>
                    <a:gd name="T30" fmla="*/ 33 w 60"/>
                    <a:gd name="T31" fmla="*/ 0 h 36"/>
                    <a:gd name="T32" fmla="*/ 26 w 60"/>
                    <a:gd name="T33" fmla="*/ 0 h 36"/>
                    <a:gd name="T34" fmla="*/ 20 w 60"/>
                    <a:gd name="T35" fmla="*/ 0 h 36"/>
                    <a:gd name="T36" fmla="*/ 13 w 60"/>
                    <a:gd name="T37" fmla="*/ 0 h 36"/>
                    <a:gd name="T38" fmla="*/ 9 w 60"/>
                    <a:gd name="T39" fmla="*/ 2 h 36"/>
                    <a:gd name="T40" fmla="*/ 6 w 60"/>
                    <a:gd name="T41" fmla="*/ 4 h 36"/>
                    <a:gd name="T42" fmla="*/ 2 w 60"/>
                    <a:gd name="T43" fmla="*/ 7 h 36"/>
                    <a:gd name="T44" fmla="*/ 0 w 60"/>
                    <a:gd name="T45" fmla="*/ 11 h 36"/>
                    <a:gd name="T46" fmla="*/ 0 w 60"/>
                    <a:gd name="T47" fmla="*/ 13 h 36"/>
                    <a:gd name="T48" fmla="*/ 0 w 60"/>
                    <a:gd name="T49" fmla="*/ 20 h 36"/>
                    <a:gd name="T50" fmla="*/ 0 w 60"/>
                    <a:gd name="T51" fmla="*/ 22 h 36"/>
                    <a:gd name="T52" fmla="*/ 2 w 60"/>
                    <a:gd name="T53" fmla="*/ 24 h 36"/>
                    <a:gd name="T54" fmla="*/ 6 w 60"/>
                    <a:gd name="T55" fmla="*/ 29 h 36"/>
                    <a:gd name="T56" fmla="*/ 9 w 60"/>
                    <a:gd name="T57" fmla="*/ 31 h 36"/>
                    <a:gd name="T58" fmla="*/ 13 w 60"/>
                    <a:gd name="T59" fmla="*/ 33 h 36"/>
                    <a:gd name="T60" fmla="*/ 20 w 60"/>
                    <a:gd name="T61" fmla="*/ 33 h 36"/>
                    <a:gd name="T62" fmla="*/ 26 w 60"/>
                    <a:gd name="T63" fmla="*/ 36 h 36"/>
                    <a:gd name="T64" fmla="*/ 33 w 60"/>
                    <a:gd name="T65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0" h="36">
                      <a:moveTo>
                        <a:pt x="33" y="36"/>
                      </a:moveTo>
                      <a:lnTo>
                        <a:pt x="38" y="33"/>
                      </a:lnTo>
                      <a:lnTo>
                        <a:pt x="44" y="33"/>
                      </a:lnTo>
                      <a:lnTo>
                        <a:pt x="49" y="31"/>
                      </a:lnTo>
                      <a:lnTo>
                        <a:pt x="53" y="29"/>
                      </a:lnTo>
                      <a:lnTo>
                        <a:pt x="58" y="29"/>
                      </a:lnTo>
                      <a:lnTo>
                        <a:pt x="58" y="24"/>
                      </a:lnTo>
                      <a:lnTo>
                        <a:pt x="60" y="20"/>
                      </a:lnTo>
                      <a:lnTo>
                        <a:pt x="60" y="16"/>
                      </a:lnTo>
                      <a:lnTo>
                        <a:pt x="58" y="13"/>
                      </a:lnTo>
                      <a:lnTo>
                        <a:pt x="58" y="11"/>
                      </a:lnTo>
                      <a:lnTo>
                        <a:pt x="53" y="4"/>
                      </a:lnTo>
                      <a:lnTo>
                        <a:pt x="49" y="4"/>
                      </a:lnTo>
                      <a:lnTo>
                        <a:pt x="44" y="2"/>
                      </a:lnTo>
                      <a:lnTo>
                        <a:pt x="38" y="0"/>
                      </a:lnTo>
                      <a:lnTo>
                        <a:pt x="33" y="0"/>
                      </a:lnTo>
                      <a:lnTo>
                        <a:pt x="26" y="0"/>
                      </a:lnTo>
                      <a:lnTo>
                        <a:pt x="20" y="0"/>
                      </a:ln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6" y="4"/>
                      </a:lnTo>
                      <a:lnTo>
                        <a:pt x="2" y="7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6" y="29"/>
                      </a:lnTo>
                      <a:lnTo>
                        <a:pt x="9" y="31"/>
                      </a:lnTo>
                      <a:lnTo>
                        <a:pt x="13" y="33"/>
                      </a:lnTo>
                      <a:lnTo>
                        <a:pt x="20" y="33"/>
                      </a:lnTo>
                      <a:lnTo>
                        <a:pt x="26" y="36"/>
                      </a:lnTo>
                      <a:lnTo>
                        <a:pt x="3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36" name="Rectangle 827"/>
                <p:cNvSpPr>
                  <a:spLocks noChangeArrowheads="1"/>
                </p:cNvSpPr>
                <p:nvPr/>
              </p:nvSpPr>
              <p:spPr bwMode="auto">
                <a:xfrm>
                  <a:off x="3393" y="586"/>
                  <a:ext cx="60" cy="20"/>
                </a:xfrm>
                <a:prstGeom prst="rect">
                  <a:avLst/>
                </a:prstGeom>
                <a:solidFill>
                  <a:srgbClr val="5E5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37" name="Rectangle 828"/>
                <p:cNvSpPr>
                  <a:spLocks noChangeArrowheads="1"/>
                </p:cNvSpPr>
                <p:nvPr/>
              </p:nvSpPr>
              <p:spPr bwMode="auto">
                <a:xfrm>
                  <a:off x="3393" y="586"/>
                  <a:ext cx="60" cy="23"/>
                </a:xfrm>
                <a:prstGeom prst="rect">
                  <a:avLst/>
                </a:prstGeom>
                <a:solidFill>
                  <a:srgbClr val="6664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38" name="Rectangle 829"/>
                <p:cNvSpPr>
                  <a:spLocks noChangeArrowheads="1"/>
                </p:cNvSpPr>
                <p:nvPr/>
              </p:nvSpPr>
              <p:spPr bwMode="auto">
                <a:xfrm>
                  <a:off x="3393" y="588"/>
                  <a:ext cx="60" cy="20"/>
                </a:xfrm>
                <a:prstGeom prst="rect">
                  <a:avLst/>
                </a:prstGeom>
                <a:solidFill>
                  <a:srgbClr val="6C6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39" name="Rectangle 830"/>
                <p:cNvSpPr>
                  <a:spLocks noChangeArrowheads="1"/>
                </p:cNvSpPr>
                <p:nvPr/>
              </p:nvSpPr>
              <p:spPr bwMode="auto">
                <a:xfrm>
                  <a:off x="3393" y="591"/>
                  <a:ext cx="60" cy="19"/>
                </a:xfrm>
                <a:prstGeom prst="rect">
                  <a:avLst/>
                </a:prstGeom>
                <a:solidFill>
                  <a:srgbClr val="706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40" name="Rectangle 831"/>
                <p:cNvSpPr>
                  <a:spLocks noChangeArrowheads="1"/>
                </p:cNvSpPr>
                <p:nvPr/>
              </p:nvSpPr>
              <p:spPr bwMode="auto">
                <a:xfrm>
                  <a:off x="3393" y="591"/>
                  <a:ext cx="60" cy="24"/>
                </a:xfrm>
                <a:prstGeom prst="rect">
                  <a:avLst/>
                </a:prstGeom>
                <a:solidFill>
                  <a:srgbClr val="7A7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41" name="Rectangle 832"/>
                <p:cNvSpPr>
                  <a:spLocks noChangeArrowheads="1"/>
                </p:cNvSpPr>
                <p:nvPr/>
              </p:nvSpPr>
              <p:spPr bwMode="auto">
                <a:xfrm>
                  <a:off x="3393" y="593"/>
                  <a:ext cx="60" cy="20"/>
                </a:xfrm>
                <a:prstGeom prst="rect">
                  <a:avLst/>
                </a:prstGeom>
                <a:solidFill>
                  <a:srgbClr val="7E7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42" name="Rectangle 833"/>
                <p:cNvSpPr>
                  <a:spLocks noChangeArrowheads="1"/>
                </p:cNvSpPr>
                <p:nvPr/>
              </p:nvSpPr>
              <p:spPr bwMode="auto">
                <a:xfrm>
                  <a:off x="3393" y="593"/>
                  <a:ext cx="60" cy="21"/>
                </a:xfrm>
                <a:prstGeom prst="rect">
                  <a:avLst/>
                </a:prstGeom>
                <a:solidFill>
                  <a:srgbClr val="8884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43" name="Rectangle 834"/>
                <p:cNvSpPr>
                  <a:spLocks noChangeArrowheads="1"/>
                </p:cNvSpPr>
                <p:nvPr/>
              </p:nvSpPr>
              <p:spPr bwMode="auto">
                <a:xfrm>
                  <a:off x="3393" y="595"/>
                  <a:ext cx="60" cy="19"/>
                </a:xfrm>
                <a:prstGeom prst="rect">
                  <a:avLst/>
                </a:prstGeom>
                <a:solidFill>
                  <a:srgbClr val="8E8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44" name="Rectangle 835"/>
                <p:cNvSpPr>
                  <a:spLocks noChangeArrowheads="1"/>
                </p:cNvSpPr>
                <p:nvPr/>
              </p:nvSpPr>
              <p:spPr bwMode="auto">
                <a:xfrm>
                  <a:off x="3393" y="597"/>
                  <a:ext cx="60" cy="20"/>
                </a:xfrm>
                <a:prstGeom prst="rect">
                  <a:avLst/>
                </a:prstGeom>
                <a:solidFill>
                  <a:srgbClr val="928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45" name="Rectangle 836"/>
                <p:cNvSpPr>
                  <a:spLocks noChangeArrowheads="1"/>
                </p:cNvSpPr>
                <p:nvPr/>
              </p:nvSpPr>
              <p:spPr bwMode="auto">
                <a:xfrm>
                  <a:off x="3393" y="597"/>
                  <a:ext cx="60" cy="20"/>
                </a:xfrm>
                <a:prstGeom prst="rect">
                  <a:avLst/>
                </a:prstGeom>
                <a:solidFill>
                  <a:srgbClr val="9C9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46" name="Rectangle 837"/>
                <p:cNvSpPr>
                  <a:spLocks noChangeArrowheads="1"/>
                </p:cNvSpPr>
                <p:nvPr/>
              </p:nvSpPr>
              <p:spPr bwMode="auto">
                <a:xfrm>
                  <a:off x="3393" y="599"/>
                  <a:ext cx="60" cy="20"/>
                </a:xfrm>
                <a:prstGeom prst="rect">
                  <a:avLst/>
                </a:prstGeom>
                <a:solidFill>
                  <a:srgbClr val="A09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47" name="Rectangle 838"/>
                <p:cNvSpPr>
                  <a:spLocks noChangeArrowheads="1"/>
                </p:cNvSpPr>
                <p:nvPr/>
              </p:nvSpPr>
              <p:spPr bwMode="auto">
                <a:xfrm>
                  <a:off x="3393" y="602"/>
                  <a:ext cx="60" cy="19"/>
                </a:xfrm>
                <a:prstGeom prst="rect">
                  <a:avLst/>
                </a:prstGeom>
                <a:solidFill>
                  <a:srgbClr val="AAA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48" name="Rectangle 839"/>
                <p:cNvSpPr>
                  <a:spLocks noChangeArrowheads="1"/>
                </p:cNvSpPr>
                <p:nvPr/>
              </p:nvSpPr>
              <p:spPr bwMode="auto">
                <a:xfrm>
                  <a:off x="3393" y="602"/>
                  <a:ext cx="60" cy="19"/>
                </a:xfrm>
                <a:prstGeom prst="rect">
                  <a:avLst/>
                </a:prstGeom>
                <a:solidFill>
                  <a:srgbClr val="AEA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49" name="Rectangle 840"/>
                <p:cNvSpPr>
                  <a:spLocks noChangeArrowheads="1"/>
                </p:cNvSpPr>
                <p:nvPr/>
              </p:nvSpPr>
              <p:spPr bwMode="auto">
                <a:xfrm>
                  <a:off x="3393" y="604"/>
                  <a:ext cx="60" cy="20"/>
                </a:xfrm>
                <a:prstGeom prst="rect">
                  <a:avLst/>
                </a:prstGeom>
                <a:solidFill>
                  <a:srgbClr val="B4B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50" name="Rectangle 841"/>
                <p:cNvSpPr>
                  <a:spLocks noChangeArrowheads="1"/>
                </p:cNvSpPr>
                <p:nvPr/>
              </p:nvSpPr>
              <p:spPr bwMode="auto">
                <a:xfrm>
                  <a:off x="3393" y="604"/>
                  <a:ext cx="60" cy="24"/>
                </a:xfrm>
                <a:prstGeom prst="rect">
                  <a:avLst/>
                </a:prstGeom>
                <a:solidFill>
                  <a:srgbClr val="BCB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51" name="Rectangle 842"/>
                <p:cNvSpPr>
                  <a:spLocks noChangeArrowheads="1"/>
                </p:cNvSpPr>
                <p:nvPr/>
              </p:nvSpPr>
              <p:spPr bwMode="auto">
                <a:xfrm>
                  <a:off x="3393" y="606"/>
                  <a:ext cx="60" cy="20"/>
                </a:xfrm>
                <a:prstGeom prst="rect">
                  <a:avLst/>
                </a:prstGeom>
                <a:solidFill>
                  <a:srgbClr val="C2B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52" name="Rectangle 843"/>
                <p:cNvSpPr>
                  <a:spLocks noChangeArrowheads="1"/>
                </p:cNvSpPr>
                <p:nvPr/>
              </p:nvSpPr>
              <p:spPr bwMode="auto">
                <a:xfrm>
                  <a:off x="3393" y="606"/>
                  <a:ext cx="60" cy="21"/>
                </a:xfrm>
                <a:prstGeom prst="rect">
                  <a:avLst/>
                </a:prstGeom>
                <a:solidFill>
                  <a:srgbClr val="C6C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53" name="Rectangle 844"/>
                <p:cNvSpPr>
                  <a:spLocks noChangeArrowheads="1"/>
                </p:cNvSpPr>
                <p:nvPr/>
              </p:nvSpPr>
              <p:spPr bwMode="auto">
                <a:xfrm>
                  <a:off x="3393" y="608"/>
                  <a:ext cx="60" cy="19"/>
                </a:xfrm>
                <a:prstGeom prst="rect">
                  <a:avLst/>
                </a:prstGeom>
                <a:solidFill>
                  <a:srgbClr val="D0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54" name="Rectangle 845"/>
                <p:cNvSpPr>
                  <a:spLocks noChangeArrowheads="1"/>
                </p:cNvSpPr>
                <p:nvPr/>
              </p:nvSpPr>
              <p:spPr bwMode="auto">
                <a:xfrm>
                  <a:off x="3393" y="608"/>
                  <a:ext cx="60" cy="19"/>
                </a:xfrm>
                <a:prstGeom prst="rect">
                  <a:avLst/>
                </a:prstGeom>
                <a:solidFill>
                  <a:srgbClr val="D4D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55" name="Rectangle 846"/>
                <p:cNvSpPr>
                  <a:spLocks noChangeArrowheads="1"/>
                </p:cNvSpPr>
                <p:nvPr/>
              </p:nvSpPr>
              <p:spPr bwMode="auto">
                <a:xfrm>
                  <a:off x="3393" y="610"/>
                  <a:ext cx="60" cy="24"/>
                </a:xfrm>
                <a:prstGeom prst="rect">
                  <a:avLst/>
                </a:prstGeom>
                <a:solidFill>
                  <a:srgbClr val="DED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56" name="Rectangle 847"/>
                <p:cNvSpPr>
                  <a:spLocks noChangeArrowheads="1"/>
                </p:cNvSpPr>
                <p:nvPr/>
              </p:nvSpPr>
              <p:spPr bwMode="auto">
                <a:xfrm>
                  <a:off x="3393" y="613"/>
                  <a:ext cx="60" cy="20"/>
                </a:xfrm>
                <a:prstGeom prst="rect">
                  <a:avLst/>
                </a:prstGeom>
                <a:solidFill>
                  <a:srgbClr val="E2D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57" name="Rectangle 848"/>
                <p:cNvSpPr>
                  <a:spLocks noChangeArrowheads="1"/>
                </p:cNvSpPr>
                <p:nvPr/>
              </p:nvSpPr>
              <p:spPr bwMode="auto">
                <a:xfrm>
                  <a:off x="3393" y="613"/>
                  <a:ext cx="60" cy="20"/>
                </a:xfrm>
                <a:prstGeom prst="rect">
                  <a:avLst/>
                </a:prstGeom>
                <a:solidFill>
                  <a:srgbClr val="E8E4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58" name="Rectangle 849"/>
                <p:cNvSpPr>
                  <a:spLocks noChangeArrowheads="1"/>
                </p:cNvSpPr>
                <p:nvPr/>
              </p:nvSpPr>
              <p:spPr bwMode="auto">
                <a:xfrm>
                  <a:off x="3393" y="614"/>
                  <a:ext cx="60" cy="19"/>
                </a:xfrm>
                <a:prstGeom prst="rect">
                  <a:avLst/>
                </a:prstGeom>
                <a:solidFill>
                  <a:srgbClr val="F2E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59" name="Rectangle 850"/>
                <p:cNvSpPr>
                  <a:spLocks noChangeArrowheads="1"/>
                </p:cNvSpPr>
                <p:nvPr/>
              </p:nvSpPr>
              <p:spPr bwMode="auto">
                <a:xfrm>
                  <a:off x="3393" y="614"/>
                  <a:ext cx="60" cy="23"/>
                </a:xfrm>
                <a:prstGeom prst="rect">
                  <a:avLst/>
                </a:prstGeom>
                <a:solidFill>
                  <a:srgbClr val="F6F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60" name="Rectangle 851"/>
                <p:cNvSpPr>
                  <a:spLocks noChangeArrowheads="1"/>
                </p:cNvSpPr>
                <p:nvPr/>
              </p:nvSpPr>
              <p:spPr bwMode="auto">
                <a:xfrm>
                  <a:off x="3393" y="617"/>
                  <a:ext cx="60" cy="2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61" name="Freeform 852"/>
                <p:cNvSpPr>
                  <a:spLocks/>
                </p:cNvSpPr>
                <p:nvPr/>
              </p:nvSpPr>
              <p:spPr bwMode="auto">
                <a:xfrm>
                  <a:off x="3390" y="585"/>
                  <a:ext cx="63" cy="39"/>
                </a:xfrm>
                <a:custGeom>
                  <a:avLst/>
                  <a:gdLst>
                    <a:gd name="T0" fmla="*/ 36 w 63"/>
                    <a:gd name="T1" fmla="*/ 38 h 40"/>
                    <a:gd name="T2" fmla="*/ 43 w 63"/>
                    <a:gd name="T3" fmla="*/ 38 h 40"/>
                    <a:gd name="T4" fmla="*/ 49 w 63"/>
                    <a:gd name="T5" fmla="*/ 35 h 40"/>
                    <a:gd name="T6" fmla="*/ 61 w 63"/>
                    <a:gd name="T7" fmla="*/ 29 h 40"/>
                    <a:gd name="T8" fmla="*/ 63 w 63"/>
                    <a:gd name="T9" fmla="*/ 18 h 40"/>
                    <a:gd name="T10" fmla="*/ 61 w 63"/>
                    <a:gd name="T11" fmla="*/ 13 h 40"/>
                    <a:gd name="T12" fmla="*/ 56 w 63"/>
                    <a:gd name="T13" fmla="*/ 6 h 40"/>
                    <a:gd name="T14" fmla="*/ 52 w 63"/>
                    <a:gd name="T15" fmla="*/ 4 h 40"/>
                    <a:gd name="T16" fmla="*/ 47 w 63"/>
                    <a:gd name="T17" fmla="*/ 2 h 40"/>
                    <a:gd name="T18" fmla="*/ 38 w 63"/>
                    <a:gd name="T19" fmla="*/ 0 h 40"/>
                    <a:gd name="T20" fmla="*/ 32 w 63"/>
                    <a:gd name="T21" fmla="*/ 0 h 40"/>
                    <a:gd name="T22" fmla="*/ 25 w 63"/>
                    <a:gd name="T23" fmla="*/ 0 h 40"/>
                    <a:gd name="T24" fmla="*/ 20 w 63"/>
                    <a:gd name="T25" fmla="*/ 2 h 40"/>
                    <a:gd name="T26" fmla="*/ 14 w 63"/>
                    <a:gd name="T27" fmla="*/ 2 h 40"/>
                    <a:gd name="T28" fmla="*/ 9 w 63"/>
                    <a:gd name="T29" fmla="*/ 4 h 40"/>
                    <a:gd name="T30" fmla="*/ 7 w 63"/>
                    <a:gd name="T31" fmla="*/ 6 h 40"/>
                    <a:gd name="T32" fmla="*/ 3 w 63"/>
                    <a:gd name="T33" fmla="*/ 11 h 40"/>
                    <a:gd name="T34" fmla="*/ 0 w 63"/>
                    <a:gd name="T35" fmla="*/ 15 h 40"/>
                    <a:gd name="T36" fmla="*/ 0 w 63"/>
                    <a:gd name="T37" fmla="*/ 22 h 40"/>
                    <a:gd name="T38" fmla="*/ 0 w 63"/>
                    <a:gd name="T39" fmla="*/ 24 h 40"/>
                    <a:gd name="T40" fmla="*/ 5 w 63"/>
                    <a:gd name="T41" fmla="*/ 29 h 40"/>
                    <a:gd name="T42" fmla="*/ 9 w 63"/>
                    <a:gd name="T43" fmla="*/ 33 h 40"/>
                    <a:gd name="T44" fmla="*/ 16 w 63"/>
                    <a:gd name="T45" fmla="*/ 35 h 40"/>
                    <a:gd name="T46" fmla="*/ 27 w 63"/>
                    <a:gd name="T47" fmla="*/ 38 h 40"/>
                    <a:gd name="T48" fmla="*/ 34 w 63"/>
                    <a:gd name="T49" fmla="*/ 40 h 40"/>
                    <a:gd name="T50" fmla="*/ 25 w 63"/>
                    <a:gd name="T51" fmla="*/ 35 h 40"/>
                    <a:gd name="T52" fmla="*/ 14 w 63"/>
                    <a:gd name="T53" fmla="*/ 33 h 40"/>
                    <a:gd name="T54" fmla="*/ 7 w 63"/>
                    <a:gd name="T55" fmla="*/ 29 h 40"/>
                    <a:gd name="T56" fmla="*/ 5 w 63"/>
                    <a:gd name="T57" fmla="*/ 26 h 40"/>
                    <a:gd name="T58" fmla="*/ 3 w 63"/>
                    <a:gd name="T59" fmla="*/ 24 h 40"/>
                    <a:gd name="T60" fmla="*/ 3 w 63"/>
                    <a:gd name="T61" fmla="*/ 20 h 40"/>
                    <a:gd name="T62" fmla="*/ 5 w 63"/>
                    <a:gd name="T63" fmla="*/ 13 h 40"/>
                    <a:gd name="T64" fmla="*/ 7 w 63"/>
                    <a:gd name="T65" fmla="*/ 9 h 40"/>
                    <a:gd name="T66" fmla="*/ 12 w 63"/>
                    <a:gd name="T67" fmla="*/ 6 h 40"/>
                    <a:gd name="T68" fmla="*/ 16 w 63"/>
                    <a:gd name="T69" fmla="*/ 4 h 40"/>
                    <a:gd name="T70" fmla="*/ 23 w 63"/>
                    <a:gd name="T71" fmla="*/ 2 h 40"/>
                    <a:gd name="T72" fmla="*/ 27 w 63"/>
                    <a:gd name="T73" fmla="*/ 2 h 40"/>
                    <a:gd name="T74" fmla="*/ 36 w 63"/>
                    <a:gd name="T75" fmla="*/ 2 h 40"/>
                    <a:gd name="T76" fmla="*/ 43 w 63"/>
                    <a:gd name="T77" fmla="*/ 4 h 40"/>
                    <a:gd name="T78" fmla="*/ 49 w 63"/>
                    <a:gd name="T79" fmla="*/ 6 h 40"/>
                    <a:gd name="T80" fmla="*/ 52 w 63"/>
                    <a:gd name="T81" fmla="*/ 6 h 40"/>
                    <a:gd name="T82" fmla="*/ 56 w 63"/>
                    <a:gd name="T83" fmla="*/ 11 h 40"/>
                    <a:gd name="T84" fmla="*/ 61 w 63"/>
                    <a:gd name="T85" fmla="*/ 15 h 40"/>
                    <a:gd name="T86" fmla="*/ 61 w 63"/>
                    <a:gd name="T87" fmla="*/ 22 h 40"/>
                    <a:gd name="T88" fmla="*/ 56 w 63"/>
                    <a:gd name="T89" fmla="*/ 29 h 40"/>
                    <a:gd name="T90" fmla="*/ 47 w 63"/>
                    <a:gd name="T91" fmla="*/ 33 h 40"/>
                    <a:gd name="T92" fmla="*/ 41 w 63"/>
                    <a:gd name="T93" fmla="*/ 35 h 40"/>
                    <a:gd name="T94" fmla="*/ 36 w 63"/>
                    <a:gd name="T95" fmla="*/ 3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63" h="40">
                      <a:moveTo>
                        <a:pt x="34" y="40"/>
                      </a:moveTo>
                      <a:lnTo>
                        <a:pt x="36" y="40"/>
                      </a:lnTo>
                      <a:lnTo>
                        <a:pt x="36" y="38"/>
                      </a:lnTo>
                      <a:lnTo>
                        <a:pt x="38" y="38"/>
                      </a:lnTo>
                      <a:lnTo>
                        <a:pt x="41" y="38"/>
                      </a:lnTo>
                      <a:lnTo>
                        <a:pt x="43" y="38"/>
                      </a:lnTo>
                      <a:lnTo>
                        <a:pt x="43" y="35"/>
                      </a:lnTo>
                      <a:lnTo>
                        <a:pt x="47" y="35"/>
                      </a:lnTo>
                      <a:lnTo>
                        <a:pt x="49" y="35"/>
                      </a:lnTo>
                      <a:lnTo>
                        <a:pt x="56" y="33"/>
                      </a:lnTo>
                      <a:lnTo>
                        <a:pt x="61" y="31"/>
                      </a:lnTo>
                      <a:lnTo>
                        <a:pt x="61" y="29"/>
                      </a:lnTo>
                      <a:lnTo>
                        <a:pt x="61" y="26"/>
                      </a:lnTo>
                      <a:lnTo>
                        <a:pt x="63" y="24"/>
                      </a:lnTo>
                      <a:lnTo>
                        <a:pt x="63" y="18"/>
                      </a:lnTo>
                      <a:lnTo>
                        <a:pt x="63" y="18"/>
                      </a:lnTo>
                      <a:lnTo>
                        <a:pt x="61" y="15"/>
                      </a:lnTo>
                      <a:lnTo>
                        <a:pt x="61" y="13"/>
                      </a:lnTo>
                      <a:lnTo>
                        <a:pt x="61" y="13"/>
                      </a:lnTo>
                      <a:lnTo>
                        <a:pt x="56" y="9"/>
                      </a:lnTo>
                      <a:lnTo>
                        <a:pt x="56" y="6"/>
                      </a:lnTo>
                      <a:lnTo>
                        <a:pt x="54" y="6"/>
                      </a:lnTo>
                      <a:lnTo>
                        <a:pt x="52" y="6"/>
                      </a:lnTo>
                      <a:lnTo>
                        <a:pt x="52" y="4"/>
                      </a:lnTo>
                      <a:lnTo>
                        <a:pt x="49" y="4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3" y="2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3" y="2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16" y="2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2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3" y="9"/>
                      </a:lnTo>
                      <a:lnTo>
                        <a:pt x="3" y="11"/>
                      </a:lnTo>
                      <a:lnTo>
                        <a:pt x="3" y="13"/>
                      </a:lnTo>
                      <a:lnTo>
                        <a:pt x="3" y="13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0" y="24"/>
                      </a:lnTo>
                      <a:lnTo>
                        <a:pt x="3" y="24"/>
                      </a:lnTo>
                      <a:lnTo>
                        <a:pt x="3" y="26"/>
                      </a:lnTo>
                      <a:lnTo>
                        <a:pt x="5" y="29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9" y="33"/>
                      </a:lnTo>
                      <a:lnTo>
                        <a:pt x="12" y="33"/>
                      </a:lnTo>
                      <a:lnTo>
                        <a:pt x="14" y="35"/>
                      </a:lnTo>
                      <a:lnTo>
                        <a:pt x="16" y="35"/>
                      </a:lnTo>
                      <a:lnTo>
                        <a:pt x="16" y="35"/>
                      </a:lnTo>
                      <a:lnTo>
                        <a:pt x="25" y="38"/>
                      </a:lnTo>
                      <a:lnTo>
                        <a:pt x="27" y="38"/>
                      </a:lnTo>
                      <a:lnTo>
                        <a:pt x="27" y="40"/>
                      </a:lnTo>
                      <a:lnTo>
                        <a:pt x="34" y="40"/>
                      </a:lnTo>
                      <a:lnTo>
                        <a:pt x="34" y="40"/>
                      </a:lnTo>
                      <a:lnTo>
                        <a:pt x="34" y="35"/>
                      </a:lnTo>
                      <a:lnTo>
                        <a:pt x="27" y="35"/>
                      </a:lnTo>
                      <a:lnTo>
                        <a:pt x="25" y="35"/>
                      </a:lnTo>
                      <a:lnTo>
                        <a:pt x="16" y="33"/>
                      </a:lnTo>
                      <a:lnTo>
                        <a:pt x="16" y="33"/>
                      </a:lnTo>
                      <a:lnTo>
                        <a:pt x="14" y="33"/>
                      </a:lnTo>
                      <a:lnTo>
                        <a:pt x="12" y="31"/>
                      </a:lnTo>
                      <a:lnTo>
                        <a:pt x="9" y="31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6"/>
                      </a:lnTo>
                      <a:lnTo>
                        <a:pt x="5" y="26"/>
                      </a:lnTo>
                      <a:lnTo>
                        <a:pt x="5" y="24"/>
                      </a:lnTo>
                      <a:lnTo>
                        <a:pt x="3" y="24"/>
                      </a:lnTo>
                      <a:lnTo>
                        <a:pt x="3" y="24"/>
                      </a:lnTo>
                      <a:lnTo>
                        <a:pt x="3" y="22"/>
                      </a:lnTo>
                      <a:lnTo>
                        <a:pt x="3" y="22"/>
                      </a:lnTo>
                      <a:lnTo>
                        <a:pt x="3" y="20"/>
                      </a:lnTo>
                      <a:lnTo>
                        <a:pt x="3" y="18"/>
                      </a:lnTo>
                      <a:lnTo>
                        <a:pt x="3" y="15"/>
                      </a:lnTo>
                      <a:lnTo>
                        <a:pt x="5" y="13"/>
                      </a:lnTo>
                      <a:lnTo>
                        <a:pt x="5" y="13"/>
                      </a:lnTo>
                      <a:lnTo>
                        <a:pt x="7" y="11"/>
                      </a:lnTo>
                      <a:lnTo>
                        <a:pt x="7" y="9"/>
                      </a:lnTo>
                      <a:lnTo>
                        <a:pt x="9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4" y="6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3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43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9" y="6"/>
                      </a:lnTo>
                      <a:lnTo>
                        <a:pt x="52" y="6"/>
                      </a:lnTo>
                      <a:lnTo>
                        <a:pt x="52" y="6"/>
                      </a:lnTo>
                      <a:lnTo>
                        <a:pt x="52" y="6"/>
                      </a:lnTo>
                      <a:lnTo>
                        <a:pt x="54" y="9"/>
                      </a:lnTo>
                      <a:lnTo>
                        <a:pt x="56" y="11"/>
                      </a:lnTo>
                      <a:lnTo>
                        <a:pt x="56" y="11"/>
                      </a:lnTo>
                      <a:lnTo>
                        <a:pt x="56" y="13"/>
                      </a:lnTo>
                      <a:lnTo>
                        <a:pt x="61" y="15"/>
                      </a:lnTo>
                      <a:lnTo>
                        <a:pt x="61" y="15"/>
                      </a:lnTo>
                      <a:lnTo>
                        <a:pt x="61" y="18"/>
                      </a:lnTo>
                      <a:lnTo>
                        <a:pt x="61" y="18"/>
                      </a:lnTo>
                      <a:lnTo>
                        <a:pt x="61" y="22"/>
                      </a:lnTo>
                      <a:lnTo>
                        <a:pt x="56" y="26"/>
                      </a:lnTo>
                      <a:lnTo>
                        <a:pt x="56" y="26"/>
                      </a:lnTo>
                      <a:lnTo>
                        <a:pt x="56" y="29"/>
                      </a:lnTo>
                      <a:lnTo>
                        <a:pt x="54" y="31"/>
                      </a:lnTo>
                      <a:lnTo>
                        <a:pt x="49" y="33"/>
                      </a:lnTo>
                      <a:lnTo>
                        <a:pt x="47" y="33"/>
                      </a:lnTo>
                      <a:lnTo>
                        <a:pt x="47" y="35"/>
                      </a:lnTo>
                      <a:lnTo>
                        <a:pt x="43" y="35"/>
                      </a:lnTo>
                      <a:lnTo>
                        <a:pt x="41" y="35"/>
                      </a:lnTo>
                      <a:lnTo>
                        <a:pt x="38" y="35"/>
                      </a:lnTo>
                      <a:lnTo>
                        <a:pt x="38" y="35"/>
                      </a:lnTo>
                      <a:lnTo>
                        <a:pt x="36" y="35"/>
                      </a:lnTo>
                      <a:lnTo>
                        <a:pt x="34" y="35"/>
                      </a:lnTo>
                      <a:lnTo>
                        <a:pt x="34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62" name="Freeform 853"/>
                <p:cNvSpPr>
                  <a:spLocks/>
                </p:cNvSpPr>
                <p:nvPr/>
              </p:nvSpPr>
              <p:spPr bwMode="auto">
                <a:xfrm>
                  <a:off x="3426" y="610"/>
                  <a:ext cx="138" cy="234"/>
                </a:xfrm>
                <a:custGeom>
                  <a:avLst/>
                  <a:gdLst>
                    <a:gd name="T0" fmla="*/ 138 w 138"/>
                    <a:gd name="T1" fmla="*/ 232 h 232"/>
                    <a:gd name="T2" fmla="*/ 0 w 138"/>
                    <a:gd name="T3" fmla="*/ 0 h 232"/>
                    <a:gd name="T4" fmla="*/ 138 w 138"/>
                    <a:gd name="T5" fmla="*/ 232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8" h="232">
                      <a:moveTo>
                        <a:pt x="138" y="232"/>
                      </a:moveTo>
                      <a:lnTo>
                        <a:pt x="0" y="0"/>
                      </a:lnTo>
                      <a:lnTo>
                        <a:pt x="138" y="2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63" name="Freeform 854"/>
                <p:cNvSpPr>
                  <a:spLocks/>
                </p:cNvSpPr>
                <p:nvPr/>
              </p:nvSpPr>
              <p:spPr bwMode="auto">
                <a:xfrm>
                  <a:off x="3426" y="610"/>
                  <a:ext cx="138" cy="234"/>
                </a:xfrm>
                <a:custGeom>
                  <a:avLst/>
                  <a:gdLst>
                    <a:gd name="T0" fmla="*/ 138 w 138"/>
                    <a:gd name="T1" fmla="*/ 232 h 232"/>
                    <a:gd name="T2" fmla="*/ 0 w 138"/>
                    <a:gd name="T3" fmla="*/ 0 h 232"/>
                    <a:gd name="T4" fmla="*/ 138 w 138"/>
                    <a:gd name="T5" fmla="*/ 232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8" h="232">
                      <a:moveTo>
                        <a:pt x="138" y="232"/>
                      </a:moveTo>
                      <a:lnTo>
                        <a:pt x="0" y="0"/>
                      </a:lnTo>
                      <a:lnTo>
                        <a:pt x="138" y="232"/>
                      </a:lnTo>
                    </a:path>
                  </a:pathLst>
                </a:custGeom>
                <a:noFill/>
                <a:ln w="142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64" name="Freeform 855"/>
                <p:cNvSpPr>
                  <a:spLocks/>
                </p:cNvSpPr>
                <p:nvPr/>
              </p:nvSpPr>
              <p:spPr bwMode="auto">
                <a:xfrm>
                  <a:off x="3426" y="610"/>
                  <a:ext cx="138" cy="234"/>
                </a:xfrm>
                <a:custGeom>
                  <a:avLst/>
                  <a:gdLst>
                    <a:gd name="T0" fmla="*/ 138 w 138"/>
                    <a:gd name="T1" fmla="*/ 232 h 232"/>
                    <a:gd name="T2" fmla="*/ 0 w 138"/>
                    <a:gd name="T3" fmla="*/ 0 h 232"/>
                    <a:gd name="T4" fmla="*/ 138 w 138"/>
                    <a:gd name="T5" fmla="*/ 230 h 232"/>
                    <a:gd name="T6" fmla="*/ 138 w 138"/>
                    <a:gd name="T7" fmla="*/ 232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8" h="232">
                      <a:moveTo>
                        <a:pt x="138" y="232"/>
                      </a:moveTo>
                      <a:lnTo>
                        <a:pt x="0" y="0"/>
                      </a:lnTo>
                      <a:lnTo>
                        <a:pt x="138" y="230"/>
                      </a:lnTo>
                      <a:lnTo>
                        <a:pt x="138" y="2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65" name="Freeform 856"/>
                <p:cNvSpPr>
                  <a:spLocks/>
                </p:cNvSpPr>
                <p:nvPr/>
              </p:nvSpPr>
              <p:spPr bwMode="auto">
                <a:xfrm>
                  <a:off x="3426" y="610"/>
                  <a:ext cx="138" cy="234"/>
                </a:xfrm>
                <a:custGeom>
                  <a:avLst/>
                  <a:gdLst>
                    <a:gd name="T0" fmla="*/ 138 w 138"/>
                    <a:gd name="T1" fmla="*/ 232 h 232"/>
                    <a:gd name="T2" fmla="*/ 0 w 138"/>
                    <a:gd name="T3" fmla="*/ 0 h 232"/>
                    <a:gd name="T4" fmla="*/ 138 w 138"/>
                    <a:gd name="T5" fmla="*/ 230 h 232"/>
                    <a:gd name="T6" fmla="*/ 138 w 138"/>
                    <a:gd name="T7" fmla="*/ 232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8" h="232">
                      <a:moveTo>
                        <a:pt x="138" y="232"/>
                      </a:moveTo>
                      <a:lnTo>
                        <a:pt x="0" y="0"/>
                      </a:lnTo>
                      <a:lnTo>
                        <a:pt x="138" y="230"/>
                      </a:lnTo>
                      <a:lnTo>
                        <a:pt x="138" y="232"/>
                      </a:lnTo>
                    </a:path>
                  </a:pathLst>
                </a:custGeom>
                <a:noFill/>
                <a:ln w="142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66" name="Freeform 857"/>
                <p:cNvSpPr>
                  <a:spLocks/>
                </p:cNvSpPr>
                <p:nvPr/>
              </p:nvSpPr>
              <p:spPr bwMode="auto">
                <a:xfrm>
                  <a:off x="3426" y="610"/>
                  <a:ext cx="138" cy="234"/>
                </a:xfrm>
                <a:custGeom>
                  <a:avLst/>
                  <a:gdLst>
                    <a:gd name="T0" fmla="*/ 138 w 138"/>
                    <a:gd name="T1" fmla="*/ 232 h 232"/>
                    <a:gd name="T2" fmla="*/ 0 w 138"/>
                    <a:gd name="T3" fmla="*/ 0 h 232"/>
                    <a:gd name="T4" fmla="*/ 138 w 138"/>
                    <a:gd name="T5" fmla="*/ 232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8" h="232">
                      <a:moveTo>
                        <a:pt x="138" y="232"/>
                      </a:moveTo>
                      <a:lnTo>
                        <a:pt x="0" y="0"/>
                      </a:lnTo>
                      <a:lnTo>
                        <a:pt x="138" y="232"/>
                      </a:lnTo>
                      <a:close/>
                    </a:path>
                  </a:pathLst>
                </a:custGeom>
                <a:solidFill>
                  <a:srgbClr val="0F0F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67" name="Freeform 858"/>
                <p:cNvSpPr>
                  <a:spLocks/>
                </p:cNvSpPr>
                <p:nvPr/>
              </p:nvSpPr>
              <p:spPr bwMode="auto">
                <a:xfrm>
                  <a:off x="3426" y="610"/>
                  <a:ext cx="138" cy="234"/>
                </a:xfrm>
                <a:custGeom>
                  <a:avLst/>
                  <a:gdLst>
                    <a:gd name="T0" fmla="*/ 138 w 138"/>
                    <a:gd name="T1" fmla="*/ 232 h 232"/>
                    <a:gd name="T2" fmla="*/ 0 w 138"/>
                    <a:gd name="T3" fmla="*/ 0 h 232"/>
                    <a:gd name="T4" fmla="*/ 138 w 138"/>
                    <a:gd name="T5" fmla="*/ 232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8" h="232">
                      <a:moveTo>
                        <a:pt x="138" y="232"/>
                      </a:moveTo>
                      <a:lnTo>
                        <a:pt x="0" y="0"/>
                      </a:lnTo>
                      <a:lnTo>
                        <a:pt x="138" y="232"/>
                      </a:lnTo>
                    </a:path>
                  </a:pathLst>
                </a:custGeom>
                <a:noFill/>
                <a:ln w="142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68" name="Freeform 859"/>
                <p:cNvSpPr>
                  <a:spLocks/>
                </p:cNvSpPr>
                <p:nvPr/>
              </p:nvSpPr>
              <p:spPr bwMode="auto">
                <a:xfrm>
                  <a:off x="3426" y="613"/>
                  <a:ext cx="138" cy="229"/>
                </a:xfrm>
                <a:custGeom>
                  <a:avLst/>
                  <a:gdLst>
                    <a:gd name="T0" fmla="*/ 138 w 138"/>
                    <a:gd name="T1" fmla="*/ 229 h 229"/>
                    <a:gd name="T2" fmla="*/ 0 w 138"/>
                    <a:gd name="T3" fmla="*/ 0 h 229"/>
                    <a:gd name="T4" fmla="*/ 0 w 138"/>
                    <a:gd name="T5" fmla="*/ 0 h 229"/>
                    <a:gd name="T6" fmla="*/ 138 w 138"/>
                    <a:gd name="T7" fmla="*/ 229 h 2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8" h="229">
                      <a:moveTo>
                        <a:pt x="138" y="229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38" y="229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69" name="Freeform 860"/>
                <p:cNvSpPr>
                  <a:spLocks/>
                </p:cNvSpPr>
                <p:nvPr/>
              </p:nvSpPr>
              <p:spPr bwMode="auto">
                <a:xfrm>
                  <a:off x="3426" y="613"/>
                  <a:ext cx="138" cy="229"/>
                </a:xfrm>
                <a:custGeom>
                  <a:avLst/>
                  <a:gdLst>
                    <a:gd name="T0" fmla="*/ 138 w 138"/>
                    <a:gd name="T1" fmla="*/ 229 h 229"/>
                    <a:gd name="T2" fmla="*/ 0 w 138"/>
                    <a:gd name="T3" fmla="*/ 0 h 229"/>
                    <a:gd name="T4" fmla="*/ 0 w 138"/>
                    <a:gd name="T5" fmla="*/ 0 h 229"/>
                    <a:gd name="T6" fmla="*/ 138 w 138"/>
                    <a:gd name="T7" fmla="*/ 229 h 2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8" h="229">
                      <a:moveTo>
                        <a:pt x="138" y="229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38" y="229"/>
                      </a:lnTo>
                    </a:path>
                  </a:pathLst>
                </a:custGeom>
                <a:noFill/>
                <a:ln w="142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70" name="Freeform 861"/>
                <p:cNvSpPr>
                  <a:spLocks/>
                </p:cNvSpPr>
                <p:nvPr/>
              </p:nvSpPr>
              <p:spPr bwMode="auto">
                <a:xfrm>
                  <a:off x="3560" y="842"/>
                  <a:ext cx="27" cy="19"/>
                </a:xfrm>
                <a:custGeom>
                  <a:avLst/>
                  <a:gdLst>
                    <a:gd name="T0" fmla="*/ 22 w 27"/>
                    <a:gd name="T1" fmla="*/ 18 h 22"/>
                    <a:gd name="T2" fmla="*/ 27 w 27"/>
                    <a:gd name="T3" fmla="*/ 15 h 22"/>
                    <a:gd name="T4" fmla="*/ 27 w 27"/>
                    <a:gd name="T5" fmla="*/ 11 h 22"/>
                    <a:gd name="T6" fmla="*/ 20 w 27"/>
                    <a:gd name="T7" fmla="*/ 7 h 22"/>
                    <a:gd name="T8" fmla="*/ 9 w 27"/>
                    <a:gd name="T9" fmla="*/ 0 h 22"/>
                    <a:gd name="T10" fmla="*/ 6 w 27"/>
                    <a:gd name="T11" fmla="*/ 7 h 22"/>
                    <a:gd name="T12" fmla="*/ 0 w 27"/>
                    <a:gd name="T13" fmla="*/ 9 h 22"/>
                    <a:gd name="T14" fmla="*/ 18 w 27"/>
                    <a:gd name="T15" fmla="*/ 22 h 22"/>
                    <a:gd name="T16" fmla="*/ 22 w 27"/>
                    <a:gd name="T17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" h="22">
                      <a:moveTo>
                        <a:pt x="22" y="18"/>
                      </a:moveTo>
                      <a:lnTo>
                        <a:pt x="27" y="15"/>
                      </a:lnTo>
                      <a:lnTo>
                        <a:pt x="27" y="11"/>
                      </a:lnTo>
                      <a:lnTo>
                        <a:pt x="20" y="7"/>
                      </a:lnTo>
                      <a:lnTo>
                        <a:pt x="9" y="0"/>
                      </a:lnTo>
                      <a:lnTo>
                        <a:pt x="6" y="7"/>
                      </a:lnTo>
                      <a:lnTo>
                        <a:pt x="0" y="9"/>
                      </a:lnTo>
                      <a:lnTo>
                        <a:pt x="18" y="22"/>
                      </a:lnTo>
                      <a:lnTo>
                        <a:pt x="22" y="18"/>
                      </a:ln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71" name="Freeform 862"/>
                <p:cNvSpPr>
                  <a:spLocks/>
                </p:cNvSpPr>
                <p:nvPr/>
              </p:nvSpPr>
              <p:spPr bwMode="auto">
                <a:xfrm>
                  <a:off x="3560" y="842"/>
                  <a:ext cx="27" cy="19"/>
                </a:xfrm>
                <a:custGeom>
                  <a:avLst/>
                  <a:gdLst>
                    <a:gd name="T0" fmla="*/ 22 w 27"/>
                    <a:gd name="T1" fmla="*/ 18 h 22"/>
                    <a:gd name="T2" fmla="*/ 27 w 27"/>
                    <a:gd name="T3" fmla="*/ 15 h 22"/>
                    <a:gd name="T4" fmla="*/ 27 w 27"/>
                    <a:gd name="T5" fmla="*/ 11 h 22"/>
                    <a:gd name="T6" fmla="*/ 20 w 27"/>
                    <a:gd name="T7" fmla="*/ 7 h 22"/>
                    <a:gd name="T8" fmla="*/ 9 w 27"/>
                    <a:gd name="T9" fmla="*/ 0 h 22"/>
                    <a:gd name="T10" fmla="*/ 6 w 27"/>
                    <a:gd name="T11" fmla="*/ 7 h 22"/>
                    <a:gd name="T12" fmla="*/ 0 w 27"/>
                    <a:gd name="T13" fmla="*/ 9 h 22"/>
                    <a:gd name="T14" fmla="*/ 18 w 27"/>
                    <a:gd name="T15" fmla="*/ 22 h 22"/>
                    <a:gd name="T16" fmla="*/ 22 w 27"/>
                    <a:gd name="T17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" h="22">
                      <a:moveTo>
                        <a:pt x="22" y="18"/>
                      </a:moveTo>
                      <a:lnTo>
                        <a:pt x="27" y="15"/>
                      </a:lnTo>
                      <a:lnTo>
                        <a:pt x="27" y="11"/>
                      </a:lnTo>
                      <a:lnTo>
                        <a:pt x="20" y="7"/>
                      </a:lnTo>
                      <a:lnTo>
                        <a:pt x="9" y="0"/>
                      </a:lnTo>
                      <a:lnTo>
                        <a:pt x="6" y="7"/>
                      </a:lnTo>
                      <a:lnTo>
                        <a:pt x="0" y="9"/>
                      </a:lnTo>
                      <a:lnTo>
                        <a:pt x="18" y="22"/>
                      </a:lnTo>
                      <a:lnTo>
                        <a:pt x="22" y="18"/>
                      </a:lnTo>
                    </a:path>
                  </a:pathLst>
                </a:custGeom>
                <a:noFill/>
                <a:ln w="142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72" name="Line 863"/>
                <p:cNvSpPr>
                  <a:spLocks noChangeShapeType="1"/>
                </p:cNvSpPr>
                <p:nvPr/>
              </p:nvSpPr>
              <p:spPr bwMode="auto">
                <a:xfrm flipH="1" flipV="1">
                  <a:off x="3426" y="608"/>
                  <a:ext cx="140" cy="227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73" name="Freeform 864"/>
                <p:cNvSpPr>
                  <a:spLocks/>
                </p:cNvSpPr>
                <p:nvPr/>
              </p:nvSpPr>
              <p:spPr bwMode="auto">
                <a:xfrm>
                  <a:off x="3426" y="606"/>
                  <a:ext cx="140" cy="229"/>
                </a:xfrm>
                <a:custGeom>
                  <a:avLst/>
                  <a:gdLst>
                    <a:gd name="T0" fmla="*/ 140 w 140"/>
                    <a:gd name="T1" fmla="*/ 229 h 229"/>
                    <a:gd name="T2" fmla="*/ 0 w 140"/>
                    <a:gd name="T3" fmla="*/ 0 h 229"/>
                    <a:gd name="T4" fmla="*/ 138 w 140"/>
                    <a:gd name="T5" fmla="*/ 229 h 229"/>
                    <a:gd name="T6" fmla="*/ 140 w 140"/>
                    <a:gd name="T7" fmla="*/ 229 h 2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0" h="229">
                      <a:moveTo>
                        <a:pt x="140" y="229"/>
                      </a:moveTo>
                      <a:lnTo>
                        <a:pt x="0" y="0"/>
                      </a:lnTo>
                      <a:lnTo>
                        <a:pt x="138" y="229"/>
                      </a:lnTo>
                      <a:lnTo>
                        <a:pt x="140" y="2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74" name="Freeform 865"/>
                <p:cNvSpPr>
                  <a:spLocks/>
                </p:cNvSpPr>
                <p:nvPr/>
              </p:nvSpPr>
              <p:spPr bwMode="auto">
                <a:xfrm>
                  <a:off x="3426" y="606"/>
                  <a:ext cx="140" cy="229"/>
                </a:xfrm>
                <a:custGeom>
                  <a:avLst/>
                  <a:gdLst>
                    <a:gd name="T0" fmla="*/ 140 w 140"/>
                    <a:gd name="T1" fmla="*/ 229 h 229"/>
                    <a:gd name="T2" fmla="*/ 0 w 140"/>
                    <a:gd name="T3" fmla="*/ 0 h 229"/>
                    <a:gd name="T4" fmla="*/ 138 w 140"/>
                    <a:gd name="T5" fmla="*/ 229 h 229"/>
                    <a:gd name="T6" fmla="*/ 140 w 140"/>
                    <a:gd name="T7" fmla="*/ 229 h 2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0" h="229">
                      <a:moveTo>
                        <a:pt x="140" y="229"/>
                      </a:moveTo>
                      <a:lnTo>
                        <a:pt x="0" y="0"/>
                      </a:lnTo>
                      <a:lnTo>
                        <a:pt x="138" y="229"/>
                      </a:lnTo>
                      <a:lnTo>
                        <a:pt x="140" y="229"/>
                      </a:lnTo>
                    </a:path>
                  </a:pathLst>
                </a:custGeom>
                <a:noFill/>
                <a:ln w="142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75" name="Freeform 866"/>
                <p:cNvSpPr>
                  <a:spLocks/>
                </p:cNvSpPr>
                <p:nvPr/>
              </p:nvSpPr>
              <p:spPr bwMode="auto">
                <a:xfrm>
                  <a:off x="3426" y="606"/>
                  <a:ext cx="140" cy="229"/>
                </a:xfrm>
                <a:custGeom>
                  <a:avLst/>
                  <a:gdLst>
                    <a:gd name="T0" fmla="*/ 140 w 140"/>
                    <a:gd name="T1" fmla="*/ 227 h 229"/>
                    <a:gd name="T2" fmla="*/ 0 w 140"/>
                    <a:gd name="T3" fmla="*/ 0 h 229"/>
                    <a:gd name="T4" fmla="*/ 0 w 140"/>
                    <a:gd name="T5" fmla="*/ 0 h 229"/>
                    <a:gd name="T6" fmla="*/ 140 w 140"/>
                    <a:gd name="T7" fmla="*/ 229 h 229"/>
                    <a:gd name="T8" fmla="*/ 140 w 140"/>
                    <a:gd name="T9" fmla="*/ 227 h 2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0" h="229">
                      <a:moveTo>
                        <a:pt x="140" y="227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0" y="229"/>
                      </a:lnTo>
                      <a:lnTo>
                        <a:pt x="140" y="227"/>
                      </a:lnTo>
                      <a:close/>
                    </a:path>
                  </a:pathLst>
                </a:custGeom>
                <a:solidFill>
                  <a:srgbClr val="0F0F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76" name="Freeform 867"/>
                <p:cNvSpPr>
                  <a:spLocks/>
                </p:cNvSpPr>
                <p:nvPr/>
              </p:nvSpPr>
              <p:spPr bwMode="auto">
                <a:xfrm>
                  <a:off x="3426" y="606"/>
                  <a:ext cx="140" cy="229"/>
                </a:xfrm>
                <a:custGeom>
                  <a:avLst/>
                  <a:gdLst>
                    <a:gd name="T0" fmla="*/ 140 w 140"/>
                    <a:gd name="T1" fmla="*/ 227 h 229"/>
                    <a:gd name="T2" fmla="*/ 0 w 140"/>
                    <a:gd name="T3" fmla="*/ 0 h 229"/>
                    <a:gd name="T4" fmla="*/ 0 w 140"/>
                    <a:gd name="T5" fmla="*/ 0 h 229"/>
                    <a:gd name="T6" fmla="*/ 140 w 140"/>
                    <a:gd name="T7" fmla="*/ 229 h 229"/>
                    <a:gd name="T8" fmla="*/ 140 w 140"/>
                    <a:gd name="T9" fmla="*/ 227 h 2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0" h="229">
                      <a:moveTo>
                        <a:pt x="140" y="227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0" y="229"/>
                      </a:lnTo>
                      <a:lnTo>
                        <a:pt x="140" y="227"/>
                      </a:lnTo>
                    </a:path>
                  </a:pathLst>
                </a:custGeom>
                <a:noFill/>
                <a:ln w="142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77" name="Freeform 868"/>
                <p:cNvSpPr>
                  <a:spLocks/>
                </p:cNvSpPr>
                <p:nvPr/>
              </p:nvSpPr>
              <p:spPr bwMode="auto">
                <a:xfrm>
                  <a:off x="3426" y="608"/>
                  <a:ext cx="140" cy="227"/>
                </a:xfrm>
                <a:custGeom>
                  <a:avLst/>
                  <a:gdLst>
                    <a:gd name="T0" fmla="*/ 140 w 140"/>
                    <a:gd name="T1" fmla="*/ 227 h 227"/>
                    <a:gd name="T2" fmla="*/ 0 w 140"/>
                    <a:gd name="T3" fmla="*/ 0 h 227"/>
                    <a:gd name="T4" fmla="*/ 138 w 140"/>
                    <a:gd name="T5" fmla="*/ 227 h 227"/>
                    <a:gd name="T6" fmla="*/ 140 w 140"/>
                    <a:gd name="T7" fmla="*/ 227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0" h="227">
                      <a:moveTo>
                        <a:pt x="140" y="227"/>
                      </a:moveTo>
                      <a:lnTo>
                        <a:pt x="0" y="0"/>
                      </a:lnTo>
                      <a:lnTo>
                        <a:pt x="138" y="227"/>
                      </a:lnTo>
                      <a:lnTo>
                        <a:pt x="140" y="227"/>
                      </a:lnTo>
                      <a:close/>
                    </a:path>
                  </a:pathLst>
                </a:custGeom>
                <a:solidFill>
                  <a:srgbClr val="02020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78" name="Freeform 869"/>
                <p:cNvSpPr>
                  <a:spLocks/>
                </p:cNvSpPr>
                <p:nvPr/>
              </p:nvSpPr>
              <p:spPr bwMode="auto">
                <a:xfrm>
                  <a:off x="3426" y="608"/>
                  <a:ext cx="140" cy="227"/>
                </a:xfrm>
                <a:custGeom>
                  <a:avLst/>
                  <a:gdLst>
                    <a:gd name="T0" fmla="*/ 140 w 140"/>
                    <a:gd name="T1" fmla="*/ 227 h 227"/>
                    <a:gd name="T2" fmla="*/ 0 w 140"/>
                    <a:gd name="T3" fmla="*/ 0 h 227"/>
                    <a:gd name="T4" fmla="*/ 138 w 140"/>
                    <a:gd name="T5" fmla="*/ 227 h 227"/>
                    <a:gd name="T6" fmla="*/ 140 w 140"/>
                    <a:gd name="T7" fmla="*/ 227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0" h="227">
                      <a:moveTo>
                        <a:pt x="140" y="227"/>
                      </a:moveTo>
                      <a:lnTo>
                        <a:pt x="0" y="0"/>
                      </a:lnTo>
                      <a:lnTo>
                        <a:pt x="138" y="227"/>
                      </a:lnTo>
                      <a:lnTo>
                        <a:pt x="140" y="227"/>
                      </a:lnTo>
                    </a:path>
                  </a:pathLst>
                </a:custGeom>
                <a:noFill/>
                <a:ln w="142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79" name="Freeform 870"/>
                <p:cNvSpPr>
                  <a:spLocks/>
                </p:cNvSpPr>
                <p:nvPr/>
              </p:nvSpPr>
              <p:spPr bwMode="auto">
                <a:xfrm>
                  <a:off x="3564" y="835"/>
                  <a:ext cx="25" cy="20"/>
                </a:xfrm>
                <a:custGeom>
                  <a:avLst/>
                  <a:gdLst>
                    <a:gd name="T0" fmla="*/ 20 w 25"/>
                    <a:gd name="T1" fmla="*/ 20 h 20"/>
                    <a:gd name="T2" fmla="*/ 25 w 25"/>
                    <a:gd name="T3" fmla="*/ 18 h 20"/>
                    <a:gd name="T4" fmla="*/ 23 w 25"/>
                    <a:gd name="T5" fmla="*/ 7 h 20"/>
                    <a:gd name="T6" fmla="*/ 14 w 25"/>
                    <a:gd name="T7" fmla="*/ 2 h 20"/>
                    <a:gd name="T8" fmla="*/ 5 w 25"/>
                    <a:gd name="T9" fmla="*/ 0 h 20"/>
                    <a:gd name="T10" fmla="*/ 0 w 25"/>
                    <a:gd name="T11" fmla="*/ 7 h 20"/>
                    <a:gd name="T12" fmla="*/ 0 w 25"/>
                    <a:gd name="T13" fmla="*/ 9 h 20"/>
                    <a:gd name="T14" fmla="*/ 7 w 25"/>
                    <a:gd name="T15" fmla="*/ 16 h 20"/>
                    <a:gd name="T16" fmla="*/ 20 w 25"/>
                    <a:gd name="T1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20">
                      <a:moveTo>
                        <a:pt x="20" y="20"/>
                      </a:moveTo>
                      <a:lnTo>
                        <a:pt x="25" y="18"/>
                      </a:lnTo>
                      <a:lnTo>
                        <a:pt x="23" y="7"/>
                      </a:lnTo>
                      <a:lnTo>
                        <a:pt x="14" y="2"/>
                      </a:lnTo>
                      <a:lnTo>
                        <a:pt x="5" y="0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7" y="16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80" name="Freeform 871"/>
                <p:cNvSpPr>
                  <a:spLocks/>
                </p:cNvSpPr>
                <p:nvPr/>
              </p:nvSpPr>
              <p:spPr bwMode="auto">
                <a:xfrm>
                  <a:off x="3564" y="835"/>
                  <a:ext cx="25" cy="20"/>
                </a:xfrm>
                <a:custGeom>
                  <a:avLst/>
                  <a:gdLst>
                    <a:gd name="T0" fmla="*/ 20 w 25"/>
                    <a:gd name="T1" fmla="*/ 20 h 20"/>
                    <a:gd name="T2" fmla="*/ 25 w 25"/>
                    <a:gd name="T3" fmla="*/ 18 h 20"/>
                    <a:gd name="T4" fmla="*/ 23 w 25"/>
                    <a:gd name="T5" fmla="*/ 7 h 20"/>
                    <a:gd name="T6" fmla="*/ 14 w 25"/>
                    <a:gd name="T7" fmla="*/ 2 h 20"/>
                    <a:gd name="T8" fmla="*/ 5 w 25"/>
                    <a:gd name="T9" fmla="*/ 0 h 20"/>
                    <a:gd name="T10" fmla="*/ 0 w 25"/>
                    <a:gd name="T11" fmla="*/ 7 h 20"/>
                    <a:gd name="T12" fmla="*/ 0 w 25"/>
                    <a:gd name="T13" fmla="*/ 9 h 20"/>
                    <a:gd name="T14" fmla="*/ 7 w 25"/>
                    <a:gd name="T15" fmla="*/ 16 h 20"/>
                    <a:gd name="T16" fmla="*/ 20 w 25"/>
                    <a:gd name="T1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20">
                      <a:moveTo>
                        <a:pt x="20" y="20"/>
                      </a:moveTo>
                      <a:lnTo>
                        <a:pt x="25" y="18"/>
                      </a:lnTo>
                      <a:lnTo>
                        <a:pt x="23" y="7"/>
                      </a:lnTo>
                      <a:lnTo>
                        <a:pt x="14" y="2"/>
                      </a:lnTo>
                      <a:lnTo>
                        <a:pt x="5" y="0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7" y="16"/>
                      </a:lnTo>
                      <a:lnTo>
                        <a:pt x="20" y="20"/>
                      </a:lnTo>
                    </a:path>
                  </a:pathLst>
                </a:custGeom>
                <a:noFill/>
                <a:ln w="142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81" name="Freeform 872"/>
                <p:cNvSpPr>
                  <a:spLocks/>
                </p:cNvSpPr>
                <p:nvPr/>
              </p:nvSpPr>
              <p:spPr bwMode="auto">
                <a:xfrm>
                  <a:off x="3431" y="608"/>
                  <a:ext cx="147" cy="227"/>
                </a:xfrm>
                <a:custGeom>
                  <a:avLst/>
                  <a:gdLst>
                    <a:gd name="T0" fmla="*/ 147 w 147"/>
                    <a:gd name="T1" fmla="*/ 227 h 227"/>
                    <a:gd name="T2" fmla="*/ 0 w 147"/>
                    <a:gd name="T3" fmla="*/ 0 h 227"/>
                    <a:gd name="T4" fmla="*/ 147 w 147"/>
                    <a:gd name="T5" fmla="*/ 227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7" h="227">
                      <a:moveTo>
                        <a:pt x="147" y="227"/>
                      </a:moveTo>
                      <a:lnTo>
                        <a:pt x="0" y="0"/>
                      </a:lnTo>
                      <a:lnTo>
                        <a:pt x="147" y="2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82" name="Freeform 873"/>
                <p:cNvSpPr>
                  <a:spLocks/>
                </p:cNvSpPr>
                <p:nvPr/>
              </p:nvSpPr>
              <p:spPr bwMode="auto">
                <a:xfrm>
                  <a:off x="3431" y="608"/>
                  <a:ext cx="147" cy="227"/>
                </a:xfrm>
                <a:custGeom>
                  <a:avLst/>
                  <a:gdLst>
                    <a:gd name="T0" fmla="*/ 147 w 147"/>
                    <a:gd name="T1" fmla="*/ 227 h 227"/>
                    <a:gd name="T2" fmla="*/ 0 w 147"/>
                    <a:gd name="T3" fmla="*/ 0 h 227"/>
                    <a:gd name="T4" fmla="*/ 147 w 147"/>
                    <a:gd name="T5" fmla="*/ 227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7" h="227">
                      <a:moveTo>
                        <a:pt x="147" y="227"/>
                      </a:moveTo>
                      <a:lnTo>
                        <a:pt x="0" y="0"/>
                      </a:lnTo>
                      <a:lnTo>
                        <a:pt x="147" y="227"/>
                      </a:lnTo>
                    </a:path>
                  </a:pathLst>
                </a:custGeom>
                <a:noFill/>
                <a:ln w="142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83" name="Freeform 874"/>
                <p:cNvSpPr>
                  <a:spLocks/>
                </p:cNvSpPr>
                <p:nvPr/>
              </p:nvSpPr>
              <p:spPr bwMode="auto">
                <a:xfrm>
                  <a:off x="3431" y="608"/>
                  <a:ext cx="147" cy="227"/>
                </a:xfrm>
                <a:custGeom>
                  <a:avLst/>
                  <a:gdLst>
                    <a:gd name="T0" fmla="*/ 147 w 147"/>
                    <a:gd name="T1" fmla="*/ 227 h 227"/>
                    <a:gd name="T2" fmla="*/ 0 w 147"/>
                    <a:gd name="T3" fmla="*/ 0 h 227"/>
                    <a:gd name="T4" fmla="*/ 0 w 147"/>
                    <a:gd name="T5" fmla="*/ 0 h 227"/>
                    <a:gd name="T6" fmla="*/ 147 w 147"/>
                    <a:gd name="T7" fmla="*/ 227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7" h="227">
                      <a:moveTo>
                        <a:pt x="147" y="227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7" y="2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84" name="Freeform 875"/>
                <p:cNvSpPr>
                  <a:spLocks/>
                </p:cNvSpPr>
                <p:nvPr/>
              </p:nvSpPr>
              <p:spPr bwMode="auto">
                <a:xfrm>
                  <a:off x="3431" y="608"/>
                  <a:ext cx="147" cy="227"/>
                </a:xfrm>
                <a:custGeom>
                  <a:avLst/>
                  <a:gdLst>
                    <a:gd name="T0" fmla="*/ 147 w 147"/>
                    <a:gd name="T1" fmla="*/ 227 h 227"/>
                    <a:gd name="T2" fmla="*/ 0 w 147"/>
                    <a:gd name="T3" fmla="*/ 0 h 227"/>
                    <a:gd name="T4" fmla="*/ 0 w 147"/>
                    <a:gd name="T5" fmla="*/ 0 h 227"/>
                    <a:gd name="T6" fmla="*/ 147 w 147"/>
                    <a:gd name="T7" fmla="*/ 227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7" h="227">
                      <a:moveTo>
                        <a:pt x="147" y="227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7" y="227"/>
                      </a:lnTo>
                    </a:path>
                  </a:pathLst>
                </a:custGeom>
                <a:noFill/>
                <a:ln w="142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sp>
              <p:nvSpPr>
                <p:cNvPr id="285" name="Freeform 876"/>
                <p:cNvSpPr>
                  <a:spLocks/>
                </p:cNvSpPr>
                <p:nvPr/>
              </p:nvSpPr>
              <p:spPr bwMode="auto">
                <a:xfrm>
                  <a:off x="3431" y="608"/>
                  <a:ext cx="139" cy="227"/>
                </a:xfrm>
                <a:custGeom>
                  <a:avLst/>
                  <a:gdLst>
                    <a:gd name="T0" fmla="*/ 142 w 142"/>
                    <a:gd name="T1" fmla="*/ 227 h 227"/>
                    <a:gd name="T2" fmla="*/ 0 w 142"/>
                    <a:gd name="T3" fmla="*/ 0 h 227"/>
                    <a:gd name="T4" fmla="*/ 142 w 142"/>
                    <a:gd name="T5" fmla="*/ 227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2" h="227">
                      <a:moveTo>
                        <a:pt x="142" y="227"/>
                      </a:moveTo>
                      <a:lnTo>
                        <a:pt x="0" y="0"/>
                      </a:lnTo>
                      <a:lnTo>
                        <a:pt x="142" y="227"/>
                      </a:lnTo>
                      <a:close/>
                    </a:path>
                  </a:pathLst>
                </a:custGeom>
                <a:solidFill>
                  <a:srgbClr val="0F0F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>
                    <a:latin typeface="Arial" charset="0"/>
                  </a:endParaRPr>
                </a:p>
              </p:txBody>
            </p:sp>
            <p:grpSp>
              <p:nvGrpSpPr>
                <p:cNvPr id="286" name="Group 877"/>
                <p:cNvGrpSpPr>
                  <a:grpSpLocks/>
                </p:cNvGrpSpPr>
                <p:nvPr/>
              </p:nvGrpSpPr>
              <p:grpSpPr bwMode="auto">
                <a:xfrm>
                  <a:off x="3379" y="544"/>
                  <a:ext cx="506" cy="716"/>
                  <a:chOff x="3379" y="544"/>
                  <a:chExt cx="506" cy="716"/>
                </a:xfrm>
              </p:grpSpPr>
              <p:sp>
                <p:nvSpPr>
                  <p:cNvPr id="287" name="Freeform 878"/>
                  <p:cNvSpPr>
                    <a:spLocks/>
                  </p:cNvSpPr>
                  <p:nvPr/>
                </p:nvSpPr>
                <p:spPr bwMode="auto">
                  <a:xfrm>
                    <a:off x="3431" y="608"/>
                    <a:ext cx="139" cy="227"/>
                  </a:xfrm>
                  <a:custGeom>
                    <a:avLst/>
                    <a:gdLst>
                      <a:gd name="T0" fmla="*/ 142 w 142"/>
                      <a:gd name="T1" fmla="*/ 227 h 227"/>
                      <a:gd name="T2" fmla="*/ 0 w 142"/>
                      <a:gd name="T3" fmla="*/ 0 h 227"/>
                      <a:gd name="T4" fmla="*/ 142 w 142"/>
                      <a:gd name="T5" fmla="*/ 227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2" h="227">
                        <a:moveTo>
                          <a:pt x="142" y="227"/>
                        </a:moveTo>
                        <a:lnTo>
                          <a:pt x="0" y="0"/>
                        </a:lnTo>
                        <a:lnTo>
                          <a:pt x="142" y="227"/>
                        </a:lnTo>
                      </a:path>
                    </a:pathLst>
                  </a:custGeom>
                  <a:noFill/>
                  <a:ln w="142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288" name="Freeform 879"/>
                  <p:cNvSpPr>
                    <a:spLocks/>
                  </p:cNvSpPr>
                  <p:nvPr/>
                </p:nvSpPr>
                <p:spPr bwMode="auto">
                  <a:xfrm>
                    <a:off x="3431" y="610"/>
                    <a:ext cx="139" cy="228"/>
                  </a:xfrm>
                  <a:custGeom>
                    <a:avLst/>
                    <a:gdLst>
                      <a:gd name="T0" fmla="*/ 142 w 142"/>
                      <a:gd name="T1" fmla="*/ 225 h 225"/>
                      <a:gd name="T2" fmla="*/ 0 w 142"/>
                      <a:gd name="T3" fmla="*/ 0 h 225"/>
                      <a:gd name="T4" fmla="*/ 142 w 142"/>
                      <a:gd name="T5" fmla="*/ 225 h 2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2" h="225">
                        <a:moveTo>
                          <a:pt x="142" y="225"/>
                        </a:moveTo>
                        <a:lnTo>
                          <a:pt x="0" y="0"/>
                        </a:lnTo>
                        <a:lnTo>
                          <a:pt x="142" y="225"/>
                        </a:lnTo>
                        <a:close/>
                      </a:path>
                    </a:pathLst>
                  </a:custGeom>
                  <a:solidFill>
                    <a:srgbClr val="02020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289" name="Freeform 880"/>
                  <p:cNvSpPr>
                    <a:spLocks/>
                  </p:cNvSpPr>
                  <p:nvPr/>
                </p:nvSpPr>
                <p:spPr bwMode="auto">
                  <a:xfrm>
                    <a:off x="3431" y="610"/>
                    <a:ext cx="139" cy="228"/>
                  </a:xfrm>
                  <a:custGeom>
                    <a:avLst/>
                    <a:gdLst>
                      <a:gd name="T0" fmla="*/ 142 w 142"/>
                      <a:gd name="T1" fmla="*/ 225 h 225"/>
                      <a:gd name="T2" fmla="*/ 0 w 142"/>
                      <a:gd name="T3" fmla="*/ 0 h 225"/>
                      <a:gd name="T4" fmla="*/ 142 w 142"/>
                      <a:gd name="T5" fmla="*/ 225 h 2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2" h="225">
                        <a:moveTo>
                          <a:pt x="142" y="225"/>
                        </a:moveTo>
                        <a:lnTo>
                          <a:pt x="0" y="0"/>
                        </a:lnTo>
                        <a:lnTo>
                          <a:pt x="142" y="225"/>
                        </a:lnTo>
                      </a:path>
                    </a:pathLst>
                  </a:custGeom>
                  <a:noFill/>
                  <a:ln w="142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290" name="Freeform 881"/>
                  <p:cNvSpPr>
                    <a:spLocks/>
                  </p:cNvSpPr>
                  <p:nvPr/>
                </p:nvSpPr>
                <p:spPr bwMode="auto">
                  <a:xfrm>
                    <a:off x="3569" y="835"/>
                    <a:ext cx="26" cy="20"/>
                  </a:xfrm>
                  <a:custGeom>
                    <a:avLst/>
                    <a:gdLst>
                      <a:gd name="T0" fmla="*/ 18 w 26"/>
                      <a:gd name="T1" fmla="*/ 20 h 22"/>
                      <a:gd name="T2" fmla="*/ 26 w 26"/>
                      <a:gd name="T3" fmla="*/ 20 h 22"/>
                      <a:gd name="T4" fmla="*/ 22 w 26"/>
                      <a:gd name="T5" fmla="*/ 7 h 22"/>
                      <a:gd name="T6" fmla="*/ 22 w 26"/>
                      <a:gd name="T7" fmla="*/ 5 h 22"/>
                      <a:gd name="T8" fmla="*/ 4 w 26"/>
                      <a:gd name="T9" fmla="*/ 0 h 22"/>
                      <a:gd name="T10" fmla="*/ 0 w 26"/>
                      <a:gd name="T11" fmla="*/ 5 h 22"/>
                      <a:gd name="T12" fmla="*/ 0 w 26"/>
                      <a:gd name="T13" fmla="*/ 9 h 22"/>
                      <a:gd name="T14" fmla="*/ 11 w 26"/>
                      <a:gd name="T15" fmla="*/ 22 h 22"/>
                      <a:gd name="T16" fmla="*/ 18 w 26"/>
                      <a:gd name="T17" fmla="*/ 20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6" h="22">
                        <a:moveTo>
                          <a:pt x="18" y="20"/>
                        </a:moveTo>
                        <a:lnTo>
                          <a:pt x="26" y="20"/>
                        </a:lnTo>
                        <a:lnTo>
                          <a:pt x="22" y="7"/>
                        </a:lnTo>
                        <a:lnTo>
                          <a:pt x="22" y="5"/>
                        </a:lnTo>
                        <a:lnTo>
                          <a:pt x="4" y="0"/>
                        </a:lnTo>
                        <a:lnTo>
                          <a:pt x="0" y="5"/>
                        </a:lnTo>
                        <a:lnTo>
                          <a:pt x="0" y="9"/>
                        </a:lnTo>
                        <a:lnTo>
                          <a:pt x="11" y="22"/>
                        </a:lnTo>
                        <a:lnTo>
                          <a:pt x="18" y="20"/>
                        </a:lnTo>
                        <a:close/>
                      </a:path>
                    </a:pathLst>
                  </a:custGeom>
                  <a:solidFill>
                    <a:srgbClr val="03030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291" name="Freeform 882"/>
                  <p:cNvSpPr>
                    <a:spLocks/>
                  </p:cNvSpPr>
                  <p:nvPr/>
                </p:nvSpPr>
                <p:spPr bwMode="auto">
                  <a:xfrm>
                    <a:off x="3569" y="835"/>
                    <a:ext cx="26" cy="20"/>
                  </a:xfrm>
                  <a:custGeom>
                    <a:avLst/>
                    <a:gdLst>
                      <a:gd name="T0" fmla="*/ 18 w 26"/>
                      <a:gd name="T1" fmla="*/ 20 h 22"/>
                      <a:gd name="T2" fmla="*/ 26 w 26"/>
                      <a:gd name="T3" fmla="*/ 20 h 22"/>
                      <a:gd name="T4" fmla="*/ 22 w 26"/>
                      <a:gd name="T5" fmla="*/ 7 h 22"/>
                      <a:gd name="T6" fmla="*/ 22 w 26"/>
                      <a:gd name="T7" fmla="*/ 5 h 22"/>
                      <a:gd name="T8" fmla="*/ 4 w 26"/>
                      <a:gd name="T9" fmla="*/ 0 h 22"/>
                      <a:gd name="T10" fmla="*/ 0 w 26"/>
                      <a:gd name="T11" fmla="*/ 5 h 22"/>
                      <a:gd name="T12" fmla="*/ 0 w 26"/>
                      <a:gd name="T13" fmla="*/ 9 h 22"/>
                      <a:gd name="T14" fmla="*/ 11 w 26"/>
                      <a:gd name="T15" fmla="*/ 22 h 22"/>
                      <a:gd name="T16" fmla="*/ 18 w 26"/>
                      <a:gd name="T17" fmla="*/ 20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6" h="22">
                        <a:moveTo>
                          <a:pt x="18" y="20"/>
                        </a:moveTo>
                        <a:lnTo>
                          <a:pt x="26" y="20"/>
                        </a:lnTo>
                        <a:lnTo>
                          <a:pt x="22" y="7"/>
                        </a:lnTo>
                        <a:lnTo>
                          <a:pt x="22" y="5"/>
                        </a:lnTo>
                        <a:lnTo>
                          <a:pt x="4" y="0"/>
                        </a:lnTo>
                        <a:lnTo>
                          <a:pt x="0" y="5"/>
                        </a:lnTo>
                        <a:lnTo>
                          <a:pt x="0" y="9"/>
                        </a:lnTo>
                        <a:lnTo>
                          <a:pt x="11" y="22"/>
                        </a:lnTo>
                        <a:lnTo>
                          <a:pt x="18" y="20"/>
                        </a:lnTo>
                      </a:path>
                    </a:pathLst>
                  </a:custGeom>
                  <a:noFill/>
                  <a:ln w="142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292" name="Freeform 883"/>
                  <p:cNvSpPr>
                    <a:spLocks/>
                  </p:cNvSpPr>
                  <p:nvPr/>
                </p:nvSpPr>
                <p:spPr bwMode="auto">
                  <a:xfrm>
                    <a:off x="3379" y="544"/>
                    <a:ext cx="25" cy="20"/>
                  </a:xfrm>
                  <a:custGeom>
                    <a:avLst/>
                    <a:gdLst>
                      <a:gd name="T0" fmla="*/ 14 w 25"/>
                      <a:gd name="T1" fmla="*/ 20 h 20"/>
                      <a:gd name="T2" fmla="*/ 18 w 25"/>
                      <a:gd name="T3" fmla="*/ 20 h 20"/>
                      <a:gd name="T4" fmla="*/ 23 w 25"/>
                      <a:gd name="T5" fmla="*/ 18 h 20"/>
                      <a:gd name="T6" fmla="*/ 25 w 25"/>
                      <a:gd name="T7" fmla="*/ 15 h 20"/>
                      <a:gd name="T8" fmla="*/ 25 w 25"/>
                      <a:gd name="T9" fmla="*/ 15 h 20"/>
                      <a:gd name="T10" fmla="*/ 25 w 25"/>
                      <a:gd name="T11" fmla="*/ 9 h 20"/>
                      <a:gd name="T12" fmla="*/ 23 w 25"/>
                      <a:gd name="T13" fmla="*/ 6 h 20"/>
                      <a:gd name="T14" fmla="*/ 20 w 25"/>
                      <a:gd name="T15" fmla="*/ 2 h 20"/>
                      <a:gd name="T16" fmla="*/ 14 w 25"/>
                      <a:gd name="T17" fmla="*/ 0 h 20"/>
                      <a:gd name="T18" fmla="*/ 9 w 25"/>
                      <a:gd name="T19" fmla="*/ 0 h 20"/>
                      <a:gd name="T20" fmla="*/ 9 w 25"/>
                      <a:gd name="T21" fmla="*/ 0 h 20"/>
                      <a:gd name="T22" fmla="*/ 7 w 25"/>
                      <a:gd name="T23" fmla="*/ 0 h 20"/>
                      <a:gd name="T24" fmla="*/ 3 w 25"/>
                      <a:gd name="T25" fmla="*/ 0 h 20"/>
                      <a:gd name="T26" fmla="*/ 0 w 25"/>
                      <a:gd name="T27" fmla="*/ 4 h 20"/>
                      <a:gd name="T28" fmla="*/ 0 w 25"/>
                      <a:gd name="T29" fmla="*/ 9 h 20"/>
                      <a:gd name="T30" fmla="*/ 0 w 25"/>
                      <a:gd name="T31" fmla="*/ 13 h 20"/>
                      <a:gd name="T32" fmla="*/ 3 w 25"/>
                      <a:gd name="T33" fmla="*/ 15 h 20"/>
                      <a:gd name="T34" fmla="*/ 3 w 25"/>
                      <a:gd name="T35" fmla="*/ 18 h 20"/>
                      <a:gd name="T36" fmla="*/ 5 w 25"/>
                      <a:gd name="T37" fmla="*/ 20 h 20"/>
                      <a:gd name="T38" fmla="*/ 11 w 25"/>
                      <a:gd name="T39" fmla="*/ 20 h 20"/>
                      <a:gd name="T40" fmla="*/ 14 w 25"/>
                      <a:gd name="T41" fmla="*/ 18 h 20"/>
                      <a:gd name="T42" fmla="*/ 5 w 25"/>
                      <a:gd name="T43" fmla="*/ 15 h 20"/>
                      <a:gd name="T44" fmla="*/ 3 w 25"/>
                      <a:gd name="T45" fmla="*/ 11 h 20"/>
                      <a:gd name="T46" fmla="*/ 3 w 25"/>
                      <a:gd name="T47" fmla="*/ 9 h 20"/>
                      <a:gd name="T48" fmla="*/ 3 w 25"/>
                      <a:gd name="T49" fmla="*/ 9 h 20"/>
                      <a:gd name="T50" fmla="*/ 5 w 25"/>
                      <a:gd name="T51" fmla="*/ 6 h 20"/>
                      <a:gd name="T52" fmla="*/ 7 w 25"/>
                      <a:gd name="T53" fmla="*/ 4 h 20"/>
                      <a:gd name="T54" fmla="*/ 9 w 25"/>
                      <a:gd name="T55" fmla="*/ 4 h 20"/>
                      <a:gd name="T56" fmla="*/ 11 w 25"/>
                      <a:gd name="T57" fmla="*/ 2 h 20"/>
                      <a:gd name="T58" fmla="*/ 11 w 25"/>
                      <a:gd name="T59" fmla="*/ 2 h 20"/>
                      <a:gd name="T60" fmla="*/ 18 w 25"/>
                      <a:gd name="T61" fmla="*/ 4 h 20"/>
                      <a:gd name="T62" fmla="*/ 18 w 25"/>
                      <a:gd name="T63" fmla="*/ 6 h 20"/>
                      <a:gd name="T64" fmla="*/ 20 w 25"/>
                      <a:gd name="T65" fmla="*/ 9 h 20"/>
                      <a:gd name="T66" fmla="*/ 20 w 25"/>
                      <a:gd name="T67" fmla="*/ 9 h 20"/>
                      <a:gd name="T68" fmla="*/ 20 w 25"/>
                      <a:gd name="T69" fmla="*/ 11 h 20"/>
                      <a:gd name="T70" fmla="*/ 20 w 25"/>
                      <a:gd name="T71" fmla="*/ 15 h 20"/>
                      <a:gd name="T72" fmla="*/ 18 w 25"/>
                      <a:gd name="T73" fmla="*/ 18 h 20"/>
                      <a:gd name="T74" fmla="*/ 14 w 25"/>
                      <a:gd name="T75" fmla="*/ 18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25" h="20">
                        <a:moveTo>
                          <a:pt x="14" y="20"/>
                        </a:moveTo>
                        <a:lnTo>
                          <a:pt x="14" y="20"/>
                        </a:lnTo>
                        <a:lnTo>
                          <a:pt x="18" y="20"/>
                        </a:lnTo>
                        <a:lnTo>
                          <a:pt x="18" y="20"/>
                        </a:lnTo>
                        <a:lnTo>
                          <a:pt x="20" y="18"/>
                        </a:lnTo>
                        <a:lnTo>
                          <a:pt x="23" y="18"/>
                        </a:lnTo>
                        <a:lnTo>
                          <a:pt x="23" y="15"/>
                        </a:lnTo>
                        <a:lnTo>
                          <a:pt x="25" y="15"/>
                        </a:lnTo>
                        <a:lnTo>
                          <a:pt x="23" y="15"/>
                        </a:lnTo>
                        <a:lnTo>
                          <a:pt x="25" y="15"/>
                        </a:lnTo>
                        <a:lnTo>
                          <a:pt x="25" y="13"/>
                        </a:lnTo>
                        <a:lnTo>
                          <a:pt x="25" y="9"/>
                        </a:lnTo>
                        <a:lnTo>
                          <a:pt x="25" y="9"/>
                        </a:lnTo>
                        <a:lnTo>
                          <a:pt x="23" y="6"/>
                        </a:lnTo>
                        <a:lnTo>
                          <a:pt x="20" y="4"/>
                        </a:lnTo>
                        <a:lnTo>
                          <a:pt x="20" y="2"/>
                        </a:lnTo>
                        <a:lnTo>
                          <a:pt x="18" y="0"/>
                        </a:lnTo>
                        <a:lnTo>
                          <a:pt x="14" y="0"/>
                        </a:lnTo>
                        <a:lnTo>
                          <a:pt x="9" y="0"/>
                        </a:lnTo>
                        <a:lnTo>
                          <a:pt x="9" y="0"/>
                        </a:lnTo>
                        <a:lnTo>
                          <a:pt x="9" y="0"/>
                        </a:lnTo>
                        <a:lnTo>
                          <a:pt x="9" y="0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5" y="0"/>
                        </a:lnTo>
                        <a:lnTo>
                          <a:pt x="3" y="0"/>
                        </a:lnTo>
                        <a:lnTo>
                          <a:pt x="3" y="2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9"/>
                        </a:lnTo>
                        <a:lnTo>
                          <a:pt x="0" y="11"/>
                        </a:lnTo>
                        <a:lnTo>
                          <a:pt x="0" y="13"/>
                        </a:lnTo>
                        <a:lnTo>
                          <a:pt x="0" y="15"/>
                        </a:lnTo>
                        <a:lnTo>
                          <a:pt x="3" y="15"/>
                        </a:lnTo>
                        <a:lnTo>
                          <a:pt x="0" y="15"/>
                        </a:lnTo>
                        <a:lnTo>
                          <a:pt x="3" y="18"/>
                        </a:lnTo>
                        <a:lnTo>
                          <a:pt x="5" y="18"/>
                        </a:lnTo>
                        <a:lnTo>
                          <a:pt x="5" y="20"/>
                        </a:lnTo>
                        <a:lnTo>
                          <a:pt x="9" y="20"/>
                        </a:lnTo>
                        <a:lnTo>
                          <a:pt x="11" y="20"/>
                        </a:lnTo>
                        <a:lnTo>
                          <a:pt x="14" y="20"/>
                        </a:lnTo>
                        <a:lnTo>
                          <a:pt x="14" y="18"/>
                        </a:lnTo>
                        <a:lnTo>
                          <a:pt x="9" y="18"/>
                        </a:lnTo>
                        <a:lnTo>
                          <a:pt x="5" y="15"/>
                        </a:lnTo>
                        <a:lnTo>
                          <a:pt x="3" y="13"/>
                        </a:lnTo>
                        <a:lnTo>
                          <a:pt x="3" y="11"/>
                        </a:lnTo>
                        <a:lnTo>
                          <a:pt x="0" y="9"/>
                        </a:lnTo>
                        <a:lnTo>
                          <a:pt x="3" y="9"/>
                        </a:lnTo>
                        <a:lnTo>
                          <a:pt x="0" y="9"/>
                        </a:lnTo>
                        <a:lnTo>
                          <a:pt x="3" y="9"/>
                        </a:lnTo>
                        <a:lnTo>
                          <a:pt x="3" y="6"/>
                        </a:lnTo>
                        <a:lnTo>
                          <a:pt x="5" y="6"/>
                        </a:lnTo>
                        <a:lnTo>
                          <a:pt x="5" y="4"/>
                        </a:lnTo>
                        <a:lnTo>
                          <a:pt x="7" y="4"/>
                        </a:lnTo>
                        <a:lnTo>
                          <a:pt x="7" y="4"/>
                        </a:lnTo>
                        <a:lnTo>
                          <a:pt x="9" y="4"/>
                        </a:lnTo>
                        <a:lnTo>
                          <a:pt x="9" y="2"/>
                        </a:lnTo>
                        <a:lnTo>
                          <a:pt x="11" y="2"/>
                        </a:lnTo>
                        <a:lnTo>
                          <a:pt x="9" y="2"/>
                        </a:lnTo>
                        <a:lnTo>
                          <a:pt x="11" y="2"/>
                        </a:lnTo>
                        <a:lnTo>
                          <a:pt x="14" y="2"/>
                        </a:lnTo>
                        <a:lnTo>
                          <a:pt x="18" y="4"/>
                        </a:lnTo>
                        <a:lnTo>
                          <a:pt x="18" y="4"/>
                        </a:lnTo>
                        <a:lnTo>
                          <a:pt x="18" y="6"/>
                        </a:lnTo>
                        <a:lnTo>
                          <a:pt x="20" y="6"/>
                        </a:lnTo>
                        <a:lnTo>
                          <a:pt x="20" y="9"/>
                        </a:lnTo>
                        <a:lnTo>
                          <a:pt x="20" y="9"/>
                        </a:lnTo>
                        <a:lnTo>
                          <a:pt x="20" y="9"/>
                        </a:lnTo>
                        <a:lnTo>
                          <a:pt x="23" y="9"/>
                        </a:lnTo>
                        <a:lnTo>
                          <a:pt x="20" y="11"/>
                        </a:lnTo>
                        <a:lnTo>
                          <a:pt x="20" y="13"/>
                        </a:lnTo>
                        <a:lnTo>
                          <a:pt x="20" y="15"/>
                        </a:lnTo>
                        <a:lnTo>
                          <a:pt x="18" y="15"/>
                        </a:lnTo>
                        <a:lnTo>
                          <a:pt x="18" y="18"/>
                        </a:lnTo>
                        <a:lnTo>
                          <a:pt x="16" y="18"/>
                        </a:lnTo>
                        <a:lnTo>
                          <a:pt x="14" y="18"/>
                        </a:lnTo>
                        <a:lnTo>
                          <a:pt x="14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293" name="Freeform 884"/>
                  <p:cNvSpPr>
                    <a:spLocks/>
                  </p:cNvSpPr>
                  <p:nvPr/>
                </p:nvSpPr>
                <p:spPr bwMode="auto">
                  <a:xfrm>
                    <a:off x="3668" y="817"/>
                    <a:ext cx="130" cy="118"/>
                  </a:xfrm>
                  <a:custGeom>
                    <a:avLst/>
                    <a:gdLst>
                      <a:gd name="T0" fmla="*/ 96 w 129"/>
                      <a:gd name="T1" fmla="*/ 105 h 118"/>
                      <a:gd name="T2" fmla="*/ 105 w 129"/>
                      <a:gd name="T3" fmla="*/ 103 h 118"/>
                      <a:gd name="T4" fmla="*/ 109 w 129"/>
                      <a:gd name="T5" fmla="*/ 98 h 118"/>
                      <a:gd name="T6" fmla="*/ 114 w 129"/>
                      <a:gd name="T7" fmla="*/ 94 h 118"/>
                      <a:gd name="T8" fmla="*/ 118 w 129"/>
                      <a:gd name="T9" fmla="*/ 89 h 118"/>
                      <a:gd name="T10" fmla="*/ 123 w 129"/>
                      <a:gd name="T11" fmla="*/ 78 h 118"/>
                      <a:gd name="T12" fmla="*/ 127 w 129"/>
                      <a:gd name="T13" fmla="*/ 69 h 118"/>
                      <a:gd name="T14" fmla="*/ 129 w 129"/>
                      <a:gd name="T15" fmla="*/ 63 h 118"/>
                      <a:gd name="T16" fmla="*/ 129 w 129"/>
                      <a:gd name="T17" fmla="*/ 58 h 118"/>
                      <a:gd name="T18" fmla="*/ 129 w 129"/>
                      <a:gd name="T19" fmla="*/ 52 h 118"/>
                      <a:gd name="T20" fmla="*/ 127 w 129"/>
                      <a:gd name="T21" fmla="*/ 45 h 118"/>
                      <a:gd name="T22" fmla="*/ 127 w 129"/>
                      <a:gd name="T23" fmla="*/ 43 h 118"/>
                      <a:gd name="T24" fmla="*/ 125 w 129"/>
                      <a:gd name="T25" fmla="*/ 36 h 118"/>
                      <a:gd name="T26" fmla="*/ 123 w 129"/>
                      <a:gd name="T27" fmla="*/ 32 h 118"/>
                      <a:gd name="T28" fmla="*/ 118 w 129"/>
                      <a:gd name="T29" fmla="*/ 25 h 118"/>
                      <a:gd name="T30" fmla="*/ 114 w 129"/>
                      <a:gd name="T31" fmla="*/ 20 h 118"/>
                      <a:gd name="T32" fmla="*/ 109 w 129"/>
                      <a:gd name="T33" fmla="*/ 16 h 118"/>
                      <a:gd name="T34" fmla="*/ 107 w 129"/>
                      <a:gd name="T35" fmla="*/ 11 h 118"/>
                      <a:gd name="T36" fmla="*/ 103 w 129"/>
                      <a:gd name="T37" fmla="*/ 9 h 118"/>
                      <a:gd name="T38" fmla="*/ 96 w 129"/>
                      <a:gd name="T39" fmla="*/ 7 h 118"/>
                      <a:gd name="T40" fmla="*/ 91 w 129"/>
                      <a:gd name="T41" fmla="*/ 5 h 118"/>
                      <a:gd name="T42" fmla="*/ 85 w 129"/>
                      <a:gd name="T43" fmla="*/ 3 h 118"/>
                      <a:gd name="T44" fmla="*/ 80 w 129"/>
                      <a:gd name="T45" fmla="*/ 3 h 118"/>
                      <a:gd name="T46" fmla="*/ 74 w 129"/>
                      <a:gd name="T47" fmla="*/ 3 h 118"/>
                      <a:gd name="T48" fmla="*/ 65 w 129"/>
                      <a:gd name="T49" fmla="*/ 0 h 118"/>
                      <a:gd name="T50" fmla="*/ 60 w 129"/>
                      <a:gd name="T51" fmla="*/ 3 h 118"/>
                      <a:gd name="T52" fmla="*/ 53 w 129"/>
                      <a:gd name="T53" fmla="*/ 3 h 118"/>
                      <a:gd name="T54" fmla="*/ 49 w 129"/>
                      <a:gd name="T55" fmla="*/ 5 h 118"/>
                      <a:gd name="T56" fmla="*/ 40 w 129"/>
                      <a:gd name="T57" fmla="*/ 5 h 118"/>
                      <a:gd name="T58" fmla="*/ 36 w 129"/>
                      <a:gd name="T59" fmla="*/ 7 h 118"/>
                      <a:gd name="T60" fmla="*/ 29 w 129"/>
                      <a:gd name="T61" fmla="*/ 11 h 118"/>
                      <a:gd name="T62" fmla="*/ 27 w 129"/>
                      <a:gd name="T63" fmla="*/ 14 h 118"/>
                      <a:gd name="T64" fmla="*/ 22 w 129"/>
                      <a:gd name="T65" fmla="*/ 18 h 118"/>
                      <a:gd name="T66" fmla="*/ 13 w 129"/>
                      <a:gd name="T67" fmla="*/ 23 h 118"/>
                      <a:gd name="T68" fmla="*/ 11 w 129"/>
                      <a:gd name="T69" fmla="*/ 27 h 118"/>
                      <a:gd name="T70" fmla="*/ 4 w 129"/>
                      <a:gd name="T71" fmla="*/ 38 h 118"/>
                      <a:gd name="T72" fmla="*/ 0 w 129"/>
                      <a:gd name="T73" fmla="*/ 47 h 118"/>
                      <a:gd name="T74" fmla="*/ 0 w 129"/>
                      <a:gd name="T75" fmla="*/ 54 h 118"/>
                      <a:gd name="T76" fmla="*/ 0 w 129"/>
                      <a:gd name="T77" fmla="*/ 60 h 118"/>
                      <a:gd name="T78" fmla="*/ 0 w 129"/>
                      <a:gd name="T79" fmla="*/ 65 h 118"/>
                      <a:gd name="T80" fmla="*/ 0 w 129"/>
                      <a:gd name="T81" fmla="*/ 72 h 118"/>
                      <a:gd name="T82" fmla="*/ 0 w 129"/>
                      <a:gd name="T83" fmla="*/ 76 h 118"/>
                      <a:gd name="T84" fmla="*/ 4 w 129"/>
                      <a:gd name="T85" fmla="*/ 80 h 118"/>
                      <a:gd name="T86" fmla="*/ 4 w 129"/>
                      <a:gd name="T87" fmla="*/ 89 h 118"/>
                      <a:gd name="T88" fmla="*/ 9 w 129"/>
                      <a:gd name="T89" fmla="*/ 94 h 118"/>
                      <a:gd name="T90" fmla="*/ 13 w 129"/>
                      <a:gd name="T91" fmla="*/ 96 h 118"/>
                      <a:gd name="T92" fmla="*/ 16 w 129"/>
                      <a:gd name="T93" fmla="*/ 100 h 118"/>
                      <a:gd name="T94" fmla="*/ 22 w 129"/>
                      <a:gd name="T95" fmla="*/ 105 h 118"/>
                      <a:gd name="T96" fmla="*/ 27 w 129"/>
                      <a:gd name="T97" fmla="*/ 109 h 118"/>
                      <a:gd name="T98" fmla="*/ 31 w 129"/>
                      <a:gd name="T99" fmla="*/ 112 h 118"/>
                      <a:gd name="T100" fmla="*/ 36 w 129"/>
                      <a:gd name="T101" fmla="*/ 114 h 118"/>
                      <a:gd name="T102" fmla="*/ 42 w 129"/>
                      <a:gd name="T103" fmla="*/ 116 h 118"/>
                      <a:gd name="T104" fmla="*/ 49 w 129"/>
                      <a:gd name="T105" fmla="*/ 118 h 118"/>
                      <a:gd name="T106" fmla="*/ 53 w 129"/>
                      <a:gd name="T107" fmla="*/ 118 h 118"/>
                      <a:gd name="T108" fmla="*/ 60 w 129"/>
                      <a:gd name="T109" fmla="*/ 118 h 118"/>
                      <a:gd name="T110" fmla="*/ 69 w 129"/>
                      <a:gd name="T111" fmla="*/ 118 h 118"/>
                      <a:gd name="T112" fmla="*/ 74 w 129"/>
                      <a:gd name="T113" fmla="*/ 116 h 118"/>
                      <a:gd name="T114" fmla="*/ 80 w 129"/>
                      <a:gd name="T115" fmla="*/ 114 h 118"/>
                      <a:gd name="T116" fmla="*/ 87 w 129"/>
                      <a:gd name="T117" fmla="*/ 112 h 118"/>
                      <a:gd name="T118" fmla="*/ 91 w 129"/>
                      <a:gd name="T119" fmla="*/ 109 h 118"/>
                      <a:gd name="T120" fmla="*/ 96 w 129"/>
                      <a:gd name="T121" fmla="*/ 105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129" h="118">
                        <a:moveTo>
                          <a:pt x="96" y="105"/>
                        </a:moveTo>
                        <a:lnTo>
                          <a:pt x="105" y="103"/>
                        </a:lnTo>
                        <a:lnTo>
                          <a:pt x="109" y="98"/>
                        </a:lnTo>
                        <a:lnTo>
                          <a:pt x="114" y="94"/>
                        </a:lnTo>
                        <a:lnTo>
                          <a:pt x="118" y="89"/>
                        </a:lnTo>
                        <a:lnTo>
                          <a:pt x="123" y="78"/>
                        </a:lnTo>
                        <a:lnTo>
                          <a:pt x="127" y="69"/>
                        </a:lnTo>
                        <a:lnTo>
                          <a:pt x="129" y="63"/>
                        </a:lnTo>
                        <a:lnTo>
                          <a:pt x="129" y="58"/>
                        </a:lnTo>
                        <a:lnTo>
                          <a:pt x="129" y="52"/>
                        </a:lnTo>
                        <a:lnTo>
                          <a:pt x="127" y="45"/>
                        </a:lnTo>
                        <a:lnTo>
                          <a:pt x="127" y="43"/>
                        </a:lnTo>
                        <a:lnTo>
                          <a:pt x="125" y="36"/>
                        </a:lnTo>
                        <a:lnTo>
                          <a:pt x="123" y="32"/>
                        </a:lnTo>
                        <a:lnTo>
                          <a:pt x="118" y="25"/>
                        </a:lnTo>
                        <a:lnTo>
                          <a:pt x="114" y="20"/>
                        </a:lnTo>
                        <a:lnTo>
                          <a:pt x="109" y="16"/>
                        </a:lnTo>
                        <a:lnTo>
                          <a:pt x="107" y="11"/>
                        </a:lnTo>
                        <a:lnTo>
                          <a:pt x="103" y="9"/>
                        </a:lnTo>
                        <a:lnTo>
                          <a:pt x="96" y="7"/>
                        </a:lnTo>
                        <a:lnTo>
                          <a:pt x="91" y="5"/>
                        </a:lnTo>
                        <a:lnTo>
                          <a:pt x="85" y="3"/>
                        </a:lnTo>
                        <a:lnTo>
                          <a:pt x="80" y="3"/>
                        </a:lnTo>
                        <a:lnTo>
                          <a:pt x="74" y="3"/>
                        </a:lnTo>
                        <a:lnTo>
                          <a:pt x="65" y="0"/>
                        </a:lnTo>
                        <a:lnTo>
                          <a:pt x="60" y="3"/>
                        </a:lnTo>
                        <a:lnTo>
                          <a:pt x="53" y="3"/>
                        </a:lnTo>
                        <a:lnTo>
                          <a:pt x="49" y="5"/>
                        </a:lnTo>
                        <a:lnTo>
                          <a:pt x="40" y="5"/>
                        </a:lnTo>
                        <a:lnTo>
                          <a:pt x="36" y="7"/>
                        </a:lnTo>
                        <a:lnTo>
                          <a:pt x="29" y="11"/>
                        </a:lnTo>
                        <a:lnTo>
                          <a:pt x="27" y="14"/>
                        </a:lnTo>
                        <a:lnTo>
                          <a:pt x="22" y="18"/>
                        </a:lnTo>
                        <a:lnTo>
                          <a:pt x="13" y="23"/>
                        </a:lnTo>
                        <a:lnTo>
                          <a:pt x="11" y="27"/>
                        </a:lnTo>
                        <a:lnTo>
                          <a:pt x="4" y="38"/>
                        </a:lnTo>
                        <a:lnTo>
                          <a:pt x="0" y="47"/>
                        </a:lnTo>
                        <a:lnTo>
                          <a:pt x="0" y="54"/>
                        </a:lnTo>
                        <a:lnTo>
                          <a:pt x="0" y="60"/>
                        </a:lnTo>
                        <a:lnTo>
                          <a:pt x="0" y="65"/>
                        </a:lnTo>
                        <a:lnTo>
                          <a:pt x="0" y="72"/>
                        </a:lnTo>
                        <a:lnTo>
                          <a:pt x="0" y="76"/>
                        </a:lnTo>
                        <a:lnTo>
                          <a:pt x="4" y="80"/>
                        </a:lnTo>
                        <a:lnTo>
                          <a:pt x="4" y="89"/>
                        </a:lnTo>
                        <a:lnTo>
                          <a:pt x="9" y="94"/>
                        </a:lnTo>
                        <a:lnTo>
                          <a:pt x="13" y="96"/>
                        </a:lnTo>
                        <a:lnTo>
                          <a:pt x="16" y="100"/>
                        </a:lnTo>
                        <a:lnTo>
                          <a:pt x="22" y="105"/>
                        </a:lnTo>
                        <a:lnTo>
                          <a:pt x="27" y="109"/>
                        </a:lnTo>
                        <a:lnTo>
                          <a:pt x="31" y="112"/>
                        </a:lnTo>
                        <a:lnTo>
                          <a:pt x="36" y="114"/>
                        </a:lnTo>
                        <a:lnTo>
                          <a:pt x="42" y="116"/>
                        </a:lnTo>
                        <a:lnTo>
                          <a:pt x="49" y="118"/>
                        </a:lnTo>
                        <a:lnTo>
                          <a:pt x="53" y="118"/>
                        </a:lnTo>
                        <a:lnTo>
                          <a:pt x="60" y="118"/>
                        </a:lnTo>
                        <a:lnTo>
                          <a:pt x="69" y="118"/>
                        </a:lnTo>
                        <a:lnTo>
                          <a:pt x="74" y="116"/>
                        </a:lnTo>
                        <a:lnTo>
                          <a:pt x="80" y="114"/>
                        </a:lnTo>
                        <a:lnTo>
                          <a:pt x="87" y="112"/>
                        </a:lnTo>
                        <a:lnTo>
                          <a:pt x="91" y="109"/>
                        </a:lnTo>
                        <a:lnTo>
                          <a:pt x="96" y="10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294" name="Freeform 885"/>
                  <p:cNvSpPr>
                    <a:spLocks/>
                  </p:cNvSpPr>
                  <p:nvPr/>
                </p:nvSpPr>
                <p:spPr bwMode="auto">
                  <a:xfrm>
                    <a:off x="3668" y="815"/>
                    <a:ext cx="131" cy="121"/>
                  </a:xfrm>
                  <a:custGeom>
                    <a:avLst/>
                    <a:gdLst>
                      <a:gd name="T0" fmla="*/ 111 w 131"/>
                      <a:gd name="T1" fmla="*/ 102 h 120"/>
                      <a:gd name="T2" fmla="*/ 118 w 131"/>
                      <a:gd name="T3" fmla="*/ 91 h 120"/>
                      <a:gd name="T4" fmla="*/ 125 w 131"/>
                      <a:gd name="T5" fmla="*/ 78 h 120"/>
                      <a:gd name="T6" fmla="*/ 129 w 131"/>
                      <a:gd name="T7" fmla="*/ 65 h 120"/>
                      <a:gd name="T8" fmla="*/ 129 w 131"/>
                      <a:gd name="T9" fmla="*/ 47 h 120"/>
                      <a:gd name="T10" fmla="*/ 125 w 131"/>
                      <a:gd name="T11" fmla="*/ 38 h 120"/>
                      <a:gd name="T12" fmla="*/ 116 w 131"/>
                      <a:gd name="T13" fmla="*/ 18 h 120"/>
                      <a:gd name="T14" fmla="*/ 98 w 131"/>
                      <a:gd name="T15" fmla="*/ 7 h 120"/>
                      <a:gd name="T16" fmla="*/ 87 w 131"/>
                      <a:gd name="T17" fmla="*/ 5 h 120"/>
                      <a:gd name="T18" fmla="*/ 69 w 131"/>
                      <a:gd name="T19" fmla="*/ 0 h 120"/>
                      <a:gd name="T20" fmla="*/ 58 w 131"/>
                      <a:gd name="T21" fmla="*/ 0 h 120"/>
                      <a:gd name="T22" fmla="*/ 45 w 131"/>
                      <a:gd name="T23" fmla="*/ 5 h 120"/>
                      <a:gd name="T24" fmla="*/ 27 w 131"/>
                      <a:gd name="T25" fmla="*/ 13 h 120"/>
                      <a:gd name="T26" fmla="*/ 16 w 131"/>
                      <a:gd name="T27" fmla="*/ 20 h 120"/>
                      <a:gd name="T28" fmla="*/ 4 w 131"/>
                      <a:gd name="T29" fmla="*/ 40 h 120"/>
                      <a:gd name="T30" fmla="*/ 0 w 131"/>
                      <a:gd name="T31" fmla="*/ 51 h 120"/>
                      <a:gd name="T32" fmla="*/ 0 w 131"/>
                      <a:gd name="T33" fmla="*/ 74 h 120"/>
                      <a:gd name="T34" fmla="*/ 2 w 131"/>
                      <a:gd name="T35" fmla="*/ 85 h 120"/>
                      <a:gd name="T36" fmla="*/ 9 w 131"/>
                      <a:gd name="T37" fmla="*/ 96 h 120"/>
                      <a:gd name="T38" fmla="*/ 13 w 131"/>
                      <a:gd name="T39" fmla="*/ 102 h 120"/>
                      <a:gd name="T40" fmla="*/ 29 w 131"/>
                      <a:gd name="T41" fmla="*/ 114 h 120"/>
                      <a:gd name="T42" fmla="*/ 51 w 131"/>
                      <a:gd name="T43" fmla="*/ 120 h 120"/>
                      <a:gd name="T44" fmla="*/ 65 w 131"/>
                      <a:gd name="T45" fmla="*/ 120 h 120"/>
                      <a:gd name="T46" fmla="*/ 78 w 131"/>
                      <a:gd name="T47" fmla="*/ 118 h 120"/>
                      <a:gd name="T48" fmla="*/ 94 w 131"/>
                      <a:gd name="T49" fmla="*/ 114 h 120"/>
                      <a:gd name="T50" fmla="*/ 94 w 131"/>
                      <a:gd name="T51" fmla="*/ 109 h 120"/>
                      <a:gd name="T52" fmla="*/ 78 w 131"/>
                      <a:gd name="T53" fmla="*/ 116 h 120"/>
                      <a:gd name="T54" fmla="*/ 67 w 131"/>
                      <a:gd name="T55" fmla="*/ 118 h 120"/>
                      <a:gd name="T56" fmla="*/ 56 w 131"/>
                      <a:gd name="T57" fmla="*/ 118 h 120"/>
                      <a:gd name="T58" fmla="*/ 36 w 131"/>
                      <a:gd name="T59" fmla="*/ 114 h 120"/>
                      <a:gd name="T60" fmla="*/ 18 w 131"/>
                      <a:gd name="T61" fmla="*/ 102 h 120"/>
                      <a:gd name="T62" fmla="*/ 9 w 131"/>
                      <a:gd name="T63" fmla="*/ 94 h 120"/>
                      <a:gd name="T64" fmla="*/ 4 w 131"/>
                      <a:gd name="T65" fmla="*/ 87 h 120"/>
                      <a:gd name="T66" fmla="*/ 2 w 131"/>
                      <a:gd name="T67" fmla="*/ 76 h 120"/>
                      <a:gd name="T68" fmla="*/ 0 w 131"/>
                      <a:gd name="T69" fmla="*/ 54 h 120"/>
                      <a:gd name="T70" fmla="*/ 4 w 131"/>
                      <a:gd name="T71" fmla="*/ 45 h 120"/>
                      <a:gd name="T72" fmla="*/ 13 w 131"/>
                      <a:gd name="T73" fmla="*/ 31 h 120"/>
                      <a:gd name="T74" fmla="*/ 27 w 131"/>
                      <a:gd name="T75" fmla="*/ 16 h 120"/>
                      <a:gd name="T76" fmla="*/ 42 w 131"/>
                      <a:gd name="T77" fmla="*/ 7 h 120"/>
                      <a:gd name="T78" fmla="*/ 56 w 131"/>
                      <a:gd name="T79" fmla="*/ 5 h 120"/>
                      <a:gd name="T80" fmla="*/ 67 w 131"/>
                      <a:gd name="T81" fmla="*/ 5 h 120"/>
                      <a:gd name="T82" fmla="*/ 78 w 131"/>
                      <a:gd name="T83" fmla="*/ 5 h 120"/>
                      <a:gd name="T84" fmla="*/ 96 w 131"/>
                      <a:gd name="T85" fmla="*/ 9 h 120"/>
                      <a:gd name="T86" fmla="*/ 111 w 131"/>
                      <a:gd name="T87" fmla="*/ 16 h 120"/>
                      <a:gd name="T88" fmla="*/ 123 w 131"/>
                      <a:gd name="T89" fmla="*/ 34 h 120"/>
                      <a:gd name="T90" fmla="*/ 125 w 131"/>
                      <a:gd name="T91" fmla="*/ 45 h 120"/>
                      <a:gd name="T92" fmla="*/ 125 w 131"/>
                      <a:gd name="T93" fmla="*/ 62 h 120"/>
                      <a:gd name="T94" fmla="*/ 123 w 131"/>
                      <a:gd name="T95" fmla="*/ 76 h 120"/>
                      <a:gd name="T96" fmla="*/ 116 w 131"/>
                      <a:gd name="T97" fmla="*/ 87 h 120"/>
                      <a:gd name="T98" fmla="*/ 109 w 131"/>
                      <a:gd name="T99" fmla="*/ 96 h 120"/>
                      <a:gd name="T100" fmla="*/ 98 w 131"/>
                      <a:gd name="T101" fmla="*/ 107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31" h="120">
                        <a:moveTo>
                          <a:pt x="98" y="109"/>
                        </a:moveTo>
                        <a:lnTo>
                          <a:pt x="103" y="107"/>
                        </a:lnTo>
                        <a:lnTo>
                          <a:pt x="107" y="102"/>
                        </a:lnTo>
                        <a:lnTo>
                          <a:pt x="111" y="102"/>
                        </a:lnTo>
                        <a:lnTo>
                          <a:pt x="111" y="100"/>
                        </a:lnTo>
                        <a:lnTo>
                          <a:pt x="116" y="96"/>
                        </a:lnTo>
                        <a:lnTo>
                          <a:pt x="116" y="94"/>
                        </a:lnTo>
                        <a:lnTo>
                          <a:pt x="118" y="91"/>
                        </a:lnTo>
                        <a:lnTo>
                          <a:pt x="120" y="89"/>
                        </a:lnTo>
                        <a:lnTo>
                          <a:pt x="123" y="85"/>
                        </a:lnTo>
                        <a:lnTo>
                          <a:pt x="125" y="80"/>
                        </a:lnTo>
                        <a:lnTo>
                          <a:pt x="125" y="78"/>
                        </a:lnTo>
                        <a:lnTo>
                          <a:pt x="125" y="76"/>
                        </a:lnTo>
                        <a:lnTo>
                          <a:pt x="125" y="74"/>
                        </a:lnTo>
                        <a:lnTo>
                          <a:pt x="127" y="69"/>
                        </a:lnTo>
                        <a:lnTo>
                          <a:pt x="129" y="65"/>
                        </a:lnTo>
                        <a:lnTo>
                          <a:pt x="131" y="62"/>
                        </a:lnTo>
                        <a:lnTo>
                          <a:pt x="131" y="54"/>
                        </a:lnTo>
                        <a:lnTo>
                          <a:pt x="129" y="51"/>
                        </a:lnTo>
                        <a:lnTo>
                          <a:pt x="129" y="47"/>
                        </a:lnTo>
                        <a:lnTo>
                          <a:pt x="129" y="45"/>
                        </a:lnTo>
                        <a:lnTo>
                          <a:pt x="127" y="42"/>
                        </a:lnTo>
                        <a:lnTo>
                          <a:pt x="125" y="40"/>
                        </a:lnTo>
                        <a:lnTo>
                          <a:pt x="125" y="38"/>
                        </a:lnTo>
                        <a:lnTo>
                          <a:pt x="125" y="34"/>
                        </a:lnTo>
                        <a:lnTo>
                          <a:pt x="123" y="31"/>
                        </a:lnTo>
                        <a:lnTo>
                          <a:pt x="120" y="27"/>
                        </a:lnTo>
                        <a:lnTo>
                          <a:pt x="116" y="18"/>
                        </a:lnTo>
                        <a:lnTo>
                          <a:pt x="111" y="16"/>
                        </a:lnTo>
                        <a:lnTo>
                          <a:pt x="107" y="11"/>
                        </a:lnTo>
                        <a:lnTo>
                          <a:pt x="103" y="9"/>
                        </a:lnTo>
                        <a:lnTo>
                          <a:pt x="98" y="7"/>
                        </a:lnTo>
                        <a:lnTo>
                          <a:pt x="96" y="7"/>
                        </a:lnTo>
                        <a:lnTo>
                          <a:pt x="94" y="5"/>
                        </a:lnTo>
                        <a:lnTo>
                          <a:pt x="89" y="5"/>
                        </a:lnTo>
                        <a:lnTo>
                          <a:pt x="87" y="5"/>
                        </a:lnTo>
                        <a:lnTo>
                          <a:pt x="78" y="0"/>
                        </a:lnTo>
                        <a:lnTo>
                          <a:pt x="76" y="0"/>
                        </a:lnTo>
                        <a:lnTo>
                          <a:pt x="71" y="0"/>
                        </a:lnTo>
                        <a:lnTo>
                          <a:pt x="69" y="0"/>
                        </a:lnTo>
                        <a:lnTo>
                          <a:pt x="65" y="0"/>
                        </a:lnTo>
                        <a:lnTo>
                          <a:pt x="62" y="0"/>
                        </a:lnTo>
                        <a:lnTo>
                          <a:pt x="60" y="0"/>
                        </a:lnTo>
                        <a:lnTo>
                          <a:pt x="58" y="0"/>
                        </a:lnTo>
                        <a:lnTo>
                          <a:pt x="53" y="2"/>
                        </a:lnTo>
                        <a:lnTo>
                          <a:pt x="49" y="2"/>
                        </a:lnTo>
                        <a:lnTo>
                          <a:pt x="47" y="5"/>
                        </a:lnTo>
                        <a:lnTo>
                          <a:pt x="45" y="5"/>
                        </a:lnTo>
                        <a:lnTo>
                          <a:pt x="42" y="7"/>
                        </a:lnTo>
                        <a:lnTo>
                          <a:pt x="38" y="7"/>
                        </a:lnTo>
                        <a:lnTo>
                          <a:pt x="29" y="11"/>
                        </a:lnTo>
                        <a:lnTo>
                          <a:pt x="27" y="13"/>
                        </a:lnTo>
                        <a:lnTo>
                          <a:pt x="25" y="16"/>
                        </a:lnTo>
                        <a:lnTo>
                          <a:pt x="22" y="16"/>
                        </a:lnTo>
                        <a:lnTo>
                          <a:pt x="18" y="18"/>
                        </a:lnTo>
                        <a:lnTo>
                          <a:pt x="16" y="20"/>
                        </a:lnTo>
                        <a:lnTo>
                          <a:pt x="9" y="29"/>
                        </a:lnTo>
                        <a:lnTo>
                          <a:pt x="7" y="34"/>
                        </a:lnTo>
                        <a:lnTo>
                          <a:pt x="4" y="38"/>
                        </a:lnTo>
                        <a:lnTo>
                          <a:pt x="4" y="40"/>
                        </a:lnTo>
                        <a:lnTo>
                          <a:pt x="4" y="42"/>
                        </a:lnTo>
                        <a:lnTo>
                          <a:pt x="0" y="45"/>
                        </a:lnTo>
                        <a:lnTo>
                          <a:pt x="0" y="47"/>
                        </a:lnTo>
                        <a:lnTo>
                          <a:pt x="0" y="51"/>
                        </a:lnTo>
                        <a:lnTo>
                          <a:pt x="0" y="54"/>
                        </a:lnTo>
                        <a:lnTo>
                          <a:pt x="0" y="58"/>
                        </a:lnTo>
                        <a:lnTo>
                          <a:pt x="0" y="67"/>
                        </a:lnTo>
                        <a:lnTo>
                          <a:pt x="0" y="74"/>
                        </a:lnTo>
                        <a:lnTo>
                          <a:pt x="0" y="76"/>
                        </a:lnTo>
                        <a:lnTo>
                          <a:pt x="0" y="78"/>
                        </a:lnTo>
                        <a:lnTo>
                          <a:pt x="0" y="80"/>
                        </a:lnTo>
                        <a:lnTo>
                          <a:pt x="2" y="85"/>
                        </a:lnTo>
                        <a:lnTo>
                          <a:pt x="4" y="87"/>
                        </a:lnTo>
                        <a:lnTo>
                          <a:pt x="4" y="89"/>
                        </a:lnTo>
                        <a:lnTo>
                          <a:pt x="4" y="94"/>
                        </a:lnTo>
                        <a:lnTo>
                          <a:pt x="9" y="96"/>
                        </a:lnTo>
                        <a:lnTo>
                          <a:pt x="9" y="94"/>
                        </a:lnTo>
                        <a:lnTo>
                          <a:pt x="9" y="98"/>
                        </a:lnTo>
                        <a:lnTo>
                          <a:pt x="11" y="100"/>
                        </a:lnTo>
                        <a:lnTo>
                          <a:pt x="13" y="102"/>
                        </a:lnTo>
                        <a:lnTo>
                          <a:pt x="16" y="105"/>
                        </a:lnTo>
                        <a:lnTo>
                          <a:pt x="18" y="105"/>
                        </a:lnTo>
                        <a:lnTo>
                          <a:pt x="22" y="107"/>
                        </a:lnTo>
                        <a:lnTo>
                          <a:pt x="29" y="114"/>
                        </a:lnTo>
                        <a:lnTo>
                          <a:pt x="33" y="116"/>
                        </a:lnTo>
                        <a:lnTo>
                          <a:pt x="42" y="118"/>
                        </a:lnTo>
                        <a:lnTo>
                          <a:pt x="45" y="118"/>
                        </a:lnTo>
                        <a:lnTo>
                          <a:pt x="51" y="120"/>
                        </a:lnTo>
                        <a:lnTo>
                          <a:pt x="56" y="120"/>
                        </a:lnTo>
                        <a:lnTo>
                          <a:pt x="60" y="120"/>
                        </a:lnTo>
                        <a:lnTo>
                          <a:pt x="60" y="120"/>
                        </a:lnTo>
                        <a:lnTo>
                          <a:pt x="65" y="120"/>
                        </a:lnTo>
                        <a:lnTo>
                          <a:pt x="69" y="120"/>
                        </a:lnTo>
                        <a:lnTo>
                          <a:pt x="69" y="120"/>
                        </a:lnTo>
                        <a:lnTo>
                          <a:pt x="74" y="118"/>
                        </a:lnTo>
                        <a:lnTo>
                          <a:pt x="78" y="118"/>
                        </a:lnTo>
                        <a:lnTo>
                          <a:pt x="82" y="118"/>
                        </a:lnTo>
                        <a:lnTo>
                          <a:pt x="85" y="116"/>
                        </a:lnTo>
                        <a:lnTo>
                          <a:pt x="89" y="114"/>
                        </a:lnTo>
                        <a:lnTo>
                          <a:pt x="94" y="114"/>
                        </a:lnTo>
                        <a:lnTo>
                          <a:pt x="96" y="111"/>
                        </a:lnTo>
                        <a:lnTo>
                          <a:pt x="98" y="109"/>
                        </a:lnTo>
                        <a:lnTo>
                          <a:pt x="98" y="107"/>
                        </a:lnTo>
                        <a:lnTo>
                          <a:pt x="94" y="109"/>
                        </a:lnTo>
                        <a:lnTo>
                          <a:pt x="91" y="111"/>
                        </a:lnTo>
                        <a:lnTo>
                          <a:pt x="87" y="111"/>
                        </a:lnTo>
                        <a:lnTo>
                          <a:pt x="82" y="116"/>
                        </a:lnTo>
                        <a:lnTo>
                          <a:pt x="78" y="116"/>
                        </a:lnTo>
                        <a:lnTo>
                          <a:pt x="78" y="118"/>
                        </a:lnTo>
                        <a:lnTo>
                          <a:pt x="74" y="118"/>
                        </a:lnTo>
                        <a:lnTo>
                          <a:pt x="69" y="118"/>
                        </a:lnTo>
                        <a:lnTo>
                          <a:pt x="67" y="118"/>
                        </a:lnTo>
                        <a:lnTo>
                          <a:pt x="65" y="118"/>
                        </a:lnTo>
                        <a:lnTo>
                          <a:pt x="60" y="118"/>
                        </a:lnTo>
                        <a:lnTo>
                          <a:pt x="58" y="118"/>
                        </a:lnTo>
                        <a:lnTo>
                          <a:pt x="56" y="118"/>
                        </a:lnTo>
                        <a:lnTo>
                          <a:pt x="51" y="118"/>
                        </a:lnTo>
                        <a:lnTo>
                          <a:pt x="45" y="118"/>
                        </a:lnTo>
                        <a:lnTo>
                          <a:pt x="42" y="118"/>
                        </a:lnTo>
                        <a:lnTo>
                          <a:pt x="36" y="114"/>
                        </a:lnTo>
                        <a:lnTo>
                          <a:pt x="29" y="111"/>
                        </a:lnTo>
                        <a:lnTo>
                          <a:pt x="22" y="107"/>
                        </a:lnTo>
                        <a:lnTo>
                          <a:pt x="22" y="105"/>
                        </a:lnTo>
                        <a:lnTo>
                          <a:pt x="18" y="102"/>
                        </a:lnTo>
                        <a:lnTo>
                          <a:pt x="16" y="100"/>
                        </a:lnTo>
                        <a:lnTo>
                          <a:pt x="13" y="100"/>
                        </a:lnTo>
                        <a:lnTo>
                          <a:pt x="11" y="96"/>
                        </a:lnTo>
                        <a:lnTo>
                          <a:pt x="9" y="94"/>
                        </a:lnTo>
                        <a:lnTo>
                          <a:pt x="9" y="94"/>
                        </a:lnTo>
                        <a:lnTo>
                          <a:pt x="9" y="91"/>
                        </a:lnTo>
                        <a:lnTo>
                          <a:pt x="7" y="89"/>
                        </a:lnTo>
                        <a:lnTo>
                          <a:pt x="4" y="87"/>
                        </a:lnTo>
                        <a:lnTo>
                          <a:pt x="4" y="82"/>
                        </a:lnTo>
                        <a:lnTo>
                          <a:pt x="4" y="80"/>
                        </a:lnTo>
                        <a:lnTo>
                          <a:pt x="4" y="78"/>
                        </a:lnTo>
                        <a:lnTo>
                          <a:pt x="2" y="76"/>
                        </a:lnTo>
                        <a:lnTo>
                          <a:pt x="0" y="74"/>
                        </a:lnTo>
                        <a:lnTo>
                          <a:pt x="0" y="67"/>
                        </a:lnTo>
                        <a:lnTo>
                          <a:pt x="0" y="60"/>
                        </a:lnTo>
                        <a:lnTo>
                          <a:pt x="0" y="54"/>
                        </a:lnTo>
                        <a:lnTo>
                          <a:pt x="4" y="51"/>
                        </a:lnTo>
                        <a:lnTo>
                          <a:pt x="4" y="47"/>
                        </a:lnTo>
                        <a:lnTo>
                          <a:pt x="4" y="45"/>
                        </a:lnTo>
                        <a:lnTo>
                          <a:pt x="4" y="45"/>
                        </a:lnTo>
                        <a:lnTo>
                          <a:pt x="7" y="40"/>
                        </a:lnTo>
                        <a:lnTo>
                          <a:pt x="9" y="38"/>
                        </a:lnTo>
                        <a:lnTo>
                          <a:pt x="9" y="36"/>
                        </a:lnTo>
                        <a:lnTo>
                          <a:pt x="13" y="31"/>
                        </a:lnTo>
                        <a:lnTo>
                          <a:pt x="18" y="22"/>
                        </a:lnTo>
                        <a:lnTo>
                          <a:pt x="22" y="20"/>
                        </a:lnTo>
                        <a:lnTo>
                          <a:pt x="22" y="18"/>
                        </a:lnTo>
                        <a:lnTo>
                          <a:pt x="27" y="16"/>
                        </a:lnTo>
                        <a:lnTo>
                          <a:pt x="29" y="16"/>
                        </a:lnTo>
                        <a:lnTo>
                          <a:pt x="31" y="13"/>
                        </a:lnTo>
                        <a:lnTo>
                          <a:pt x="40" y="9"/>
                        </a:lnTo>
                        <a:lnTo>
                          <a:pt x="42" y="7"/>
                        </a:lnTo>
                        <a:lnTo>
                          <a:pt x="45" y="7"/>
                        </a:lnTo>
                        <a:lnTo>
                          <a:pt x="49" y="5"/>
                        </a:lnTo>
                        <a:lnTo>
                          <a:pt x="51" y="5"/>
                        </a:lnTo>
                        <a:lnTo>
                          <a:pt x="56" y="5"/>
                        </a:lnTo>
                        <a:lnTo>
                          <a:pt x="58" y="5"/>
                        </a:lnTo>
                        <a:lnTo>
                          <a:pt x="60" y="5"/>
                        </a:lnTo>
                        <a:lnTo>
                          <a:pt x="65" y="5"/>
                        </a:lnTo>
                        <a:lnTo>
                          <a:pt x="67" y="5"/>
                        </a:lnTo>
                        <a:lnTo>
                          <a:pt x="69" y="5"/>
                        </a:lnTo>
                        <a:lnTo>
                          <a:pt x="74" y="2"/>
                        </a:lnTo>
                        <a:lnTo>
                          <a:pt x="78" y="5"/>
                        </a:lnTo>
                        <a:lnTo>
                          <a:pt x="78" y="5"/>
                        </a:lnTo>
                        <a:lnTo>
                          <a:pt x="87" y="5"/>
                        </a:lnTo>
                        <a:lnTo>
                          <a:pt x="89" y="7"/>
                        </a:lnTo>
                        <a:lnTo>
                          <a:pt x="94" y="7"/>
                        </a:lnTo>
                        <a:lnTo>
                          <a:pt x="96" y="9"/>
                        </a:lnTo>
                        <a:lnTo>
                          <a:pt x="98" y="9"/>
                        </a:lnTo>
                        <a:lnTo>
                          <a:pt x="103" y="11"/>
                        </a:lnTo>
                        <a:lnTo>
                          <a:pt x="105" y="13"/>
                        </a:lnTo>
                        <a:lnTo>
                          <a:pt x="111" y="16"/>
                        </a:lnTo>
                        <a:lnTo>
                          <a:pt x="111" y="20"/>
                        </a:lnTo>
                        <a:lnTo>
                          <a:pt x="118" y="27"/>
                        </a:lnTo>
                        <a:lnTo>
                          <a:pt x="120" y="31"/>
                        </a:lnTo>
                        <a:lnTo>
                          <a:pt x="123" y="34"/>
                        </a:lnTo>
                        <a:lnTo>
                          <a:pt x="123" y="38"/>
                        </a:lnTo>
                        <a:lnTo>
                          <a:pt x="125" y="40"/>
                        </a:lnTo>
                        <a:lnTo>
                          <a:pt x="125" y="42"/>
                        </a:lnTo>
                        <a:lnTo>
                          <a:pt x="125" y="45"/>
                        </a:lnTo>
                        <a:lnTo>
                          <a:pt x="125" y="47"/>
                        </a:lnTo>
                        <a:lnTo>
                          <a:pt x="125" y="51"/>
                        </a:lnTo>
                        <a:lnTo>
                          <a:pt x="127" y="54"/>
                        </a:lnTo>
                        <a:lnTo>
                          <a:pt x="125" y="62"/>
                        </a:lnTo>
                        <a:lnTo>
                          <a:pt x="125" y="65"/>
                        </a:lnTo>
                        <a:lnTo>
                          <a:pt x="125" y="69"/>
                        </a:lnTo>
                        <a:lnTo>
                          <a:pt x="125" y="74"/>
                        </a:lnTo>
                        <a:lnTo>
                          <a:pt x="123" y="76"/>
                        </a:lnTo>
                        <a:lnTo>
                          <a:pt x="123" y="78"/>
                        </a:lnTo>
                        <a:lnTo>
                          <a:pt x="120" y="80"/>
                        </a:lnTo>
                        <a:lnTo>
                          <a:pt x="120" y="82"/>
                        </a:lnTo>
                        <a:lnTo>
                          <a:pt x="116" y="87"/>
                        </a:lnTo>
                        <a:lnTo>
                          <a:pt x="116" y="89"/>
                        </a:lnTo>
                        <a:lnTo>
                          <a:pt x="114" y="94"/>
                        </a:lnTo>
                        <a:lnTo>
                          <a:pt x="111" y="96"/>
                        </a:lnTo>
                        <a:lnTo>
                          <a:pt x="109" y="96"/>
                        </a:lnTo>
                        <a:lnTo>
                          <a:pt x="107" y="100"/>
                        </a:lnTo>
                        <a:lnTo>
                          <a:pt x="107" y="102"/>
                        </a:lnTo>
                        <a:lnTo>
                          <a:pt x="100" y="105"/>
                        </a:lnTo>
                        <a:lnTo>
                          <a:pt x="98" y="107"/>
                        </a:lnTo>
                        <a:lnTo>
                          <a:pt x="98" y="10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295" name="Freeform 886"/>
                  <p:cNvSpPr>
                    <a:spLocks/>
                  </p:cNvSpPr>
                  <p:nvPr/>
                </p:nvSpPr>
                <p:spPr bwMode="auto">
                  <a:xfrm>
                    <a:off x="3665" y="815"/>
                    <a:ext cx="127" cy="118"/>
                  </a:xfrm>
                  <a:custGeom>
                    <a:avLst/>
                    <a:gdLst>
                      <a:gd name="T0" fmla="*/ 95 w 127"/>
                      <a:gd name="T1" fmla="*/ 107 h 118"/>
                      <a:gd name="T2" fmla="*/ 102 w 127"/>
                      <a:gd name="T3" fmla="*/ 102 h 118"/>
                      <a:gd name="T4" fmla="*/ 107 w 127"/>
                      <a:gd name="T5" fmla="*/ 98 h 118"/>
                      <a:gd name="T6" fmla="*/ 111 w 127"/>
                      <a:gd name="T7" fmla="*/ 94 h 118"/>
                      <a:gd name="T8" fmla="*/ 115 w 127"/>
                      <a:gd name="T9" fmla="*/ 89 h 118"/>
                      <a:gd name="T10" fmla="*/ 120 w 127"/>
                      <a:gd name="T11" fmla="*/ 78 h 118"/>
                      <a:gd name="T12" fmla="*/ 124 w 127"/>
                      <a:gd name="T13" fmla="*/ 69 h 118"/>
                      <a:gd name="T14" fmla="*/ 124 w 127"/>
                      <a:gd name="T15" fmla="*/ 62 h 118"/>
                      <a:gd name="T16" fmla="*/ 127 w 127"/>
                      <a:gd name="T17" fmla="*/ 56 h 118"/>
                      <a:gd name="T18" fmla="*/ 127 w 127"/>
                      <a:gd name="T19" fmla="*/ 51 h 118"/>
                      <a:gd name="T20" fmla="*/ 124 w 127"/>
                      <a:gd name="T21" fmla="*/ 47 h 118"/>
                      <a:gd name="T22" fmla="*/ 124 w 127"/>
                      <a:gd name="T23" fmla="*/ 40 h 118"/>
                      <a:gd name="T24" fmla="*/ 122 w 127"/>
                      <a:gd name="T25" fmla="*/ 36 h 118"/>
                      <a:gd name="T26" fmla="*/ 120 w 127"/>
                      <a:gd name="T27" fmla="*/ 29 h 118"/>
                      <a:gd name="T28" fmla="*/ 115 w 127"/>
                      <a:gd name="T29" fmla="*/ 25 h 118"/>
                      <a:gd name="T30" fmla="*/ 113 w 127"/>
                      <a:gd name="T31" fmla="*/ 20 h 118"/>
                      <a:gd name="T32" fmla="*/ 109 w 127"/>
                      <a:gd name="T33" fmla="*/ 16 h 118"/>
                      <a:gd name="T34" fmla="*/ 104 w 127"/>
                      <a:gd name="T35" fmla="*/ 13 h 118"/>
                      <a:gd name="T36" fmla="*/ 100 w 127"/>
                      <a:gd name="T37" fmla="*/ 9 h 118"/>
                      <a:gd name="T38" fmla="*/ 93 w 127"/>
                      <a:gd name="T39" fmla="*/ 7 h 118"/>
                      <a:gd name="T40" fmla="*/ 89 w 127"/>
                      <a:gd name="T41" fmla="*/ 5 h 118"/>
                      <a:gd name="T42" fmla="*/ 82 w 127"/>
                      <a:gd name="T43" fmla="*/ 5 h 118"/>
                      <a:gd name="T44" fmla="*/ 78 w 127"/>
                      <a:gd name="T45" fmla="*/ 0 h 118"/>
                      <a:gd name="T46" fmla="*/ 71 w 127"/>
                      <a:gd name="T47" fmla="*/ 0 h 118"/>
                      <a:gd name="T48" fmla="*/ 64 w 127"/>
                      <a:gd name="T49" fmla="*/ 0 h 118"/>
                      <a:gd name="T50" fmla="*/ 60 w 127"/>
                      <a:gd name="T51" fmla="*/ 0 h 118"/>
                      <a:gd name="T52" fmla="*/ 53 w 127"/>
                      <a:gd name="T53" fmla="*/ 0 h 118"/>
                      <a:gd name="T54" fmla="*/ 46 w 127"/>
                      <a:gd name="T55" fmla="*/ 5 h 118"/>
                      <a:gd name="T56" fmla="*/ 42 w 127"/>
                      <a:gd name="T57" fmla="*/ 5 h 118"/>
                      <a:gd name="T58" fmla="*/ 35 w 127"/>
                      <a:gd name="T59" fmla="*/ 7 h 118"/>
                      <a:gd name="T60" fmla="*/ 31 w 127"/>
                      <a:gd name="T61" fmla="*/ 11 h 118"/>
                      <a:gd name="T62" fmla="*/ 24 w 127"/>
                      <a:gd name="T63" fmla="*/ 16 h 118"/>
                      <a:gd name="T64" fmla="*/ 17 w 127"/>
                      <a:gd name="T65" fmla="*/ 18 h 118"/>
                      <a:gd name="T66" fmla="*/ 13 w 127"/>
                      <a:gd name="T67" fmla="*/ 22 h 118"/>
                      <a:gd name="T68" fmla="*/ 11 w 127"/>
                      <a:gd name="T69" fmla="*/ 27 h 118"/>
                      <a:gd name="T70" fmla="*/ 4 w 127"/>
                      <a:gd name="T71" fmla="*/ 38 h 118"/>
                      <a:gd name="T72" fmla="*/ 2 w 127"/>
                      <a:gd name="T73" fmla="*/ 49 h 118"/>
                      <a:gd name="T74" fmla="*/ 0 w 127"/>
                      <a:gd name="T75" fmla="*/ 54 h 118"/>
                      <a:gd name="T76" fmla="*/ 0 w 127"/>
                      <a:gd name="T77" fmla="*/ 60 h 118"/>
                      <a:gd name="T78" fmla="*/ 0 w 127"/>
                      <a:gd name="T79" fmla="*/ 67 h 118"/>
                      <a:gd name="T80" fmla="*/ 0 w 127"/>
                      <a:gd name="T81" fmla="*/ 71 h 118"/>
                      <a:gd name="T82" fmla="*/ 2 w 127"/>
                      <a:gd name="T83" fmla="*/ 76 h 118"/>
                      <a:gd name="T84" fmla="*/ 4 w 127"/>
                      <a:gd name="T85" fmla="*/ 82 h 118"/>
                      <a:gd name="T86" fmla="*/ 4 w 127"/>
                      <a:gd name="T87" fmla="*/ 87 h 118"/>
                      <a:gd name="T88" fmla="*/ 8 w 127"/>
                      <a:gd name="T89" fmla="*/ 94 h 118"/>
                      <a:gd name="T90" fmla="*/ 13 w 127"/>
                      <a:gd name="T91" fmla="*/ 96 h 118"/>
                      <a:gd name="T92" fmla="*/ 17 w 127"/>
                      <a:gd name="T93" fmla="*/ 100 h 118"/>
                      <a:gd name="T94" fmla="*/ 20 w 127"/>
                      <a:gd name="T95" fmla="*/ 105 h 118"/>
                      <a:gd name="T96" fmla="*/ 26 w 127"/>
                      <a:gd name="T97" fmla="*/ 107 h 118"/>
                      <a:gd name="T98" fmla="*/ 31 w 127"/>
                      <a:gd name="T99" fmla="*/ 109 h 118"/>
                      <a:gd name="T100" fmla="*/ 35 w 127"/>
                      <a:gd name="T101" fmla="*/ 111 h 118"/>
                      <a:gd name="T102" fmla="*/ 42 w 127"/>
                      <a:gd name="T103" fmla="*/ 116 h 118"/>
                      <a:gd name="T104" fmla="*/ 46 w 127"/>
                      <a:gd name="T105" fmla="*/ 118 h 118"/>
                      <a:gd name="T106" fmla="*/ 53 w 127"/>
                      <a:gd name="T107" fmla="*/ 118 h 118"/>
                      <a:gd name="T108" fmla="*/ 60 w 127"/>
                      <a:gd name="T109" fmla="*/ 118 h 118"/>
                      <a:gd name="T110" fmla="*/ 66 w 127"/>
                      <a:gd name="T111" fmla="*/ 118 h 118"/>
                      <a:gd name="T112" fmla="*/ 73 w 127"/>
                      <a:gd name="T113" fmla="*/ 116 h 118"/>
                      <a:gd name="T114" fmla="*/ 78 w 127"/>
                      <a:gd name="T115" fmla="*/ 111 h 118"/>
                      <a:gd name="T116" fmla="*/ 84 w 127"/>
                      <a:gd name="T117" fmla="*/ 111 h 118"/>
                      <a:gd name="T118" fmla="*/ 91 w 127"/>
                      <a:gd name="T119" fmla="*/ 109 h 118"/>
                      <a:gd name="T120" fmla="*/ 95 w 127"/>
                      <a:gd name="T121" fmla="*/ 107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127" h="118">
                        <a:moveTo>
                          <a:pt x="95" y="107"/>
                        </a:moveTo>
                        <a:lnTo>
                          <a:pt x="102" y="102"/>
                        </a:lnTo>
                        <a:lnTo>
                          <a:pt x="107" y="98"/>
                        </a:lnTo>
                        <a:lnTo>
                          <a:pt x="111" y="94"/>
                        </a:lnTo>
                        <a:lnTo>
                          <a:pt x="115" y="89"/>
                        </a:lnTo>
                        <a:lnTo>
                          <a:pt x="120" y="78"/>
                        </a:lnTo>
                        <a:lnTo>
                          <a:pt x="124" y="69"/>
                        </a:lnTo>
                        <a:lnTo>
                          <a:pt x="124" y="62"/>
                        </a:lnTo>
                        <a:lnTo>
                          <a:pt x="127" y="56"/>
                        </a:lnTo>
                        <a:lnTo>
                          <a:pt x="127" y="51"/>
                        </a:lnTo>
                        <a:lnTo>
                          <a:pt x="124" y="47"/>
                        </a:lnTo>
                        <a:lnTo>
                          <a:pt x="124" y="40"/>
                        </a:lnTo>
                        <a:lnTo>
                          <a:pt x="122" y="36"/>
                        </a:lnTo>
                        <a:lnTo>
                          <a:pt x="120" y="29"/>
                        </a:lnTo>
                        <a:lnTo>
                          <a:pt x="115" y="25"/>
                        </a:lnTo>
                        <a:lnTo>
                          <a:pt x="113" y="20"/>
                        </a:lnTo>
                        <a:lnTo>
                          <a:pt x="109" y="16"/>
                        </a:lnTo>
                        <a:lnTo>
                          <a:pt x="104" y="13"/>
                        </a:lnTo>
                        <a:lnTo>
                          <a:pt x="100" y="9"/>
                        </a:lnTo>
                        <a:lnTo>
                          <a:pt x="93" y="7"/>
                        </a:lnTo>
                        <a:lnTo>
                          <a:pt x="89" y="5"/>
                        </a:lnTo>
                        <a:lnTo>
                          <a:pt x="82" y="5"/>
                        </a:lnTo>
                        <a:lnTo>
                          <a:pt x="78" y="0"/>
                        </a:lnTo>
                        <a:lnTo>
                          <a:pt x="71" y="0"/>
                        </a:lnTo>
                        <a:lnTo>
                          <a:pt x="64" y="0"/>
                        </a:lnTo>
                        <a:lnTo>
                          <a:pt x="60" y="0"/>
                        </a:lnTo>
                        <a:lnTo>
                          <a:pt x="53" y="0"/>
                        </a:lnTo>
                        <a:lnTo>
                          <a:pt x="46" y="5"/>
                        </a:lnTo>
                        <a:lnTo>
                          <a:pt x="42" y="5"/>
                        </a:lnTo>
                        <a:lnTo>
                          <a:pt x="35" y="7"/>
                        </a:lnTo>
                        <a:lnTo>
                          <a:pt x="31" y="11"/>
                        </a:lnTo>
                        <a:lnTo>
                          <a:pt x="24" y="16"/>
                        </a:lnTo>
                        <a:lnTo>
                          <a:pt x="17" y="18"/>
                        </a:lnTo>
                        <a:lnTo>
                          <a:pt x="13" y="22"/>
                        </a:lnTo>
                        <a:lnTo>
                          <a:pt x="11" y="27"/>
                        </a:lnTo>
                        <a:lnTo>
                          <a:pt x="4" y="38"/>
                        </a:lnTo>
                        <a:lnTo>
                          <a:pt x="2" y="49"/>
                        </a:lnTo>
                        <a:lnTo>
                          <a:pt x="0" y="54"/>
                        </a:lnTo>
                        <a:lnTo>
                          <a:pt x="0" y="60"/>
                        </a:lnTo>
                        <a:lnTo>
                          <a:pt x="0" y="67"/>
                        </a:lnTo>
                        <a:lnTo>
                          <a:pt x="0" y="71"/>
                        </a:lnTo>
                        <a:lnTo>
                          <a:pt x="2" y="76"/>
                        </a:lnTo>
                        <a:lnTo>
                          <a:pt x="4" y="82"/>
                        </a:lnTo>
                        <a:lnTo>
                          <a:pt x="4" y="87"/>
                        </a:lnTo>
                        <a:lnTo>
                          <a:pt x="8" y="94"/>
                        </a:lnTo>
                        <a:lnTo>
                          <a:pt x="13" y="96"/>
                        </a:lnTo>
                        <a:lnTo>
                          <a:pt x="17" y="100"/>
                        </a:lnTo>
                        <a:lnTo>
                          <a:pt x="20" y="105"/>
                        </a:lnTo>
                        <a:lnTo>
                          <a:pt x="26" y="107"/>
                        </a:lnTo>
                        <a:lnTo>
                          <a:pt x="31" y="109"/>
                        </a:lnTo>
                        <a:lnTo>
                          <a:pt x="35" y="111"/>
                        </a:lnTo>
                        <a:lnTo>
                          <a:pt x="42" y="116"/>
                        </a:lnTo>
                        <a:lnTo>
                          <a:pt x="46" y="118"/>
                        </a:lnTo>
                        <a:lnTo>
                          <a:pt x="53" y="118"/>
                        </a:lnTo>
                        <a:lnTo>
                          <a:pt x="60" y="118"/>
                        </a:lnTo>
                        <a:lnTo>
                          <a:pt x="66" y="118"/>
                        </a:lnTo>
                        <a:lnTo>
                          <a:pt x="73" y="116"/>
                        </a:lnTo>
                        <a:lnTo>
                          <a:pt x="78" y="111"/>
                        </a:lnTo>
                        <a:lnTo>
                          <a:pt x="84" y="111"/>
                        </a:lnTo>
                        <a:lnTo>
                          <a:pt x="91" y="109"/>
                        </a:lnTo>
                        <a:lnTo>
                          <a:pt x="95" y="107"/>
                        </a:lnTo>
                        <a:close/>
                      </a:path>
                    </a:pathLst>
                  </a:custGeom>
                  <a:solidFill>
                    <a:srgbClr val="114FF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296" name="Freeform 887"/>
                  <p:cNvSpPr>
                    <a:spLocks/>
                  </p:cNvSpPr>
                  <p:nvPr/>
                </p:nvSpPr>
                <p:spPr bwMode="auto">
                  <a:xfrm>
                    <a:off x="3660" y="815"/>
                    <a:ext cx="131" cy="118"/>
                  </a:xfrm>
                  <a:custGeom>
                    <a:avLst/>
                    <a:gdLst>
                      <a:gd name="T0" fmla="*/ 109 w 132"/>
                      <a:gd name="T1" fmla="*/ 100 h 118"/>
                      <a:gd name="T2" fmla="*/ 120 w 132"/>
                      <a:gd name="T3" fmla="*/ 89 h 118"/>
                      <a:gd name="T4" fmla="*/ 127 w 132"/>
                      <a:gd name="T5" fmla="*/ 80 h 118"/>
                      <a:gd name="T6" fmla="*/ 129 w 132"/>
                      <a:gd name="T7" fmla="*/ 69 h 118"/>
                      <a:gd name="T8" fmla="*/ 132 w 132"/>
                      <a:gd name="T9" fmla="*/ 56 h 118"/>
                      <a:gd name="T10" fmla="*/ 132 w 132"/>
                      <a:gd name="T11" fmla="*/ 45 h 118"/>
                      <a:gd name="T12" fmla="*/ 127 w 132"/>
                      <a:gd name="T13" fmla="*/ 34 h 118"/>
                      <a:gd name="T14" fmla="*/ 125 w 132"/>
                      <a:gd name="T15" fmla="*/ 25 h 118"/>
                      <a:gd name="T16" fmla="*/ 107 w 132"/>
                      <a:gd name="T17" fmla="*/ 9 h 118"/>
                      <a:gd name="T18" fmla="*/ 96 w 132"/>
                      <a:gd name="T19" fmla="*/ 5 h 118"/>
                      <a:gd name="T20" fmla="*/ 71 w 132"/>
                      <a:gd name="T21" fmla="*/ 0 h 118"/>
                      <a:gd name="T22" fmla="*/ 56 w 132"/>
                      <a:gd name="T23" fmla="*/ 0 h 118"/>
                      <a:gd name="T24" fmla="*/ 42 w 132"/>
                      <a:gd name="T25" fmla="*/ 5 h 118"/>
                      <a:gd name="T26" fmla="*/ 25 w 132"/>
                      <a:gd name="T27" fmla="*/ 13 h 118"/>
                      <a:gd name="T28" fmla="*/ 11 w 132"/>
                      <a:gd name="T29" fmla="*/ 27 h 118"/>
                      <a:gd name="T30" fmla="*/ 5 w 132"/>
                      <a:gd name="T31" fmla="*/ 40 h 118"/>
                      <a:gd name="T32" fmla="*/ 2 w 132"/>
                      <a:gd name="T33" fmla="*/ 51 h 118"/>
                      <a:gd name="T34" fmla="*/ 2 w 132"/>
                      <a:gd name="T35" fmla="*/ 69 h 118"/>
                      <a:gd name="T36" fmla="*/ 7 w 132"/>
                      <a:gd name="T37" fmla="*/ 87 h 118"/>
                      <a:gd name="T38" fmla="*/ 13 w 132"/>
                      <a:gd name="T39" fmla="*/ 96 h 118"/>
                      <a:gd name="T40" fmla="*/ 25 w 132"/>
                      <a:gd name="T41" fmla="*/ 107 h 118"/>
                      <a:gd name="T42" fmla="*/ 36 w 132"/>
                      <a:gd name="T43" fmla="*/ 111 h 118"/>
                      <a:gd name="T44" fmla="*/ 49 w 132"/>
                      <a:gd name="T45" fmla="*/ 118 h 118"/>
                      <a:gd name="T46" fmla="*/ 60 w 132"/>
                      <a:gd name="T47" fmla="*/ 118 h 118"/>
                      <a:gd name="T48" fmla="*/ 74 w 132"/>
                      <a:gd name="T49" fmla="*/ 118 h 118"/>
                      <a:gd name="T50" fmla="*/ 91 w 132"/>
                      <a:gd name="T51" fmla="*/ 109 h 118"/>
                      <a:gd name="T52" fmla="*/ 100 w 132"/>
                      <a:gd name="T53" fmla="*/ 105 h 118"/>
                      <a:gd name="T54" fmla="*/ 87 w 132"/>
                      <a:gd name="T55" fmla="*/ 111 h 118"/>
                      <a:gd name="T56" fmla="*/ 69 w 132"/>
                      <a:gd name="T57" fmla="*/ 114 h 118"/>
                      <a:gd name="T58" fmla="*/ 58 w 132"/>
                      <a:gd name="T59" fmla="*/ 116 h 118"/>
                      <a:gd name="T60" fmla="*/ 45 w 132"/>
                      <a:gd name="T61" fmla="*/ 111 h 118"/>
                      <a:gd name="T62" fmla="*/ 36 w 132"/>
                      <a:gd name="T63" fmla="*/ 109 h 118"/>
                      <a:gd name="T64" fmla="*/ 22 w 132"/>
                      <a:gd name="T65" fmla="*/ 102 h 118"/>
                      <a:gd name="T66" fmla="*/ 13 w 132"/>
                      <a:gd name="T67" fmla="*/ 94 h 118"/>
                      <a:gd name="T68" fmla="*/ 9 w 132"/>
                      <a:gd name="T69" fmla="*/ 87 h 118"/>
                      <a:gd name="T70" fmla="*/ 2 w 132"/>
                      <a:gd name="T71" fmla="*/ 71 h 118"/>
                      <a:gd name="T72" fmla="*/ 5 w 132"/>
                      <a:gd name="T73" fmla="*/ 51 h 118"/>
                      <a:gd name="T74" fmla="*/ 7 w 132"/>
                      <a:gd name="T75" fmla="*/ 40 h 118"/>
                      <a:gd name="T76" fmla="*/ 13 w 132"/>
                      <a:gd name="T77" fmla="*/ 27 h 118"/>
                      <a:gd name="T78" fmla="*/ 27 w 132"/>
                      <a:gd name="T79" fmla="*/ 16 h 118"/>
                      <a:gd name="T80" fmla="*/ 45 w 132"/>
                      <a:gd name="T81" fmla="*/ 7 h 118"/>
                      <a:gd name="T82" fmla="*/ 58 w 132"/>
                      <a:gd name="T83" fmla="*/ 5 h 118"/>
                      <a:gd name="T84" fmla="*/ 71 w 132"/>
                      <a:gd name="T85" fmla="*/ 0 h 118"/>
                      <a:gd name="T86" fmla="*/ 96 w 132"/>
                      <a:gd name="T87" fmla="*/ 7 h 118"/>
                      <a:gd name="T88" fmla="*/ 105 w 132"/>
                      <a:gd name="T89" fmla="*/ 9 h 118"/>
                      <a:gd name="T90" fmla="*/ 120 w 132"/>
                      <a:gd name="T91" fmla="*/ 25 h 118"/>
                      <a:gd name="T92" fmla="*/ 125 w 132"/>
                      <a:gd name="T93" fmla="*/ 34 h 118"/>
                      <a:gd name="T94" fmla="*/ 127 w 132"/>
                      <a:gd name="T95" fmla="*/ 45 h 118"/>
                      <a:gd name="T96" fmla="*/ 129 w 132"/>
                      <a:gd name="T97" fmla="*/ 56 h 118"/>
                      <a:gd name="T98" fmla="*/ 127 w 132"/>
                      <a:gd name="T99" fmla="*/ 67 h 118"/>
                      <a:gd name="T100" fmla="*/ 125 w 132"/>
                      <a:gd name="T101" fmla="*/ 78 h 118"/>
                      <a:gd name="T102" fmla="*/ 118 w 132"/>
                      <a:gd name="T103" fmla="*/ 89 h 118"/>
                      <a:gd name="T104" fmla="*/ 107 w 132"/>
                      <a:gd name="T105" fmla="*/ 100 h 118"/>
                      <a:gd name="T106" fmla="*/ 100 w 132"/>
                      <a:gd name="T107" fmla="*/ 107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32" h="118">
                        <a:moveTo>
                          <a:pt x="100" y="107"/>
                        </a:moveTo>
                        <a:lnTo>
                          <a:pt x="103" y="102"/>
                        </a:lnTo>
                        <a:lnTo>
                          <a:pt x="107" y="102"/>
                        </a:lnTo>
                        <a:lnTo>
                          <a:pt x="109" y="100"/>
                        </a:lnTo>
                        <a:lnTo>
                          <a:pt x="112" y="98"/>
                        </a:lnTo>
                        <a:lnTo>
                          <a:pt x="114" y="96"/>
                        </a:lnTo>
                        <a:lnTo>
                          <a:pt x="120" y="91"/>
                        </a:lnTo>
                        <a:lnTo>
                          <a:pt x="120" y="89"/>
                        </a:lnTo>
                        <a:lnTo>
                          <a:pt x="123" y="87"/>
                        </a:lnTo>
                        <a:lnTo>
                          <a:pt x="125" y="82"/>
                        </a:lnTo>
                        <a:lnTo>
                          <a:pt x="125" y="80"/>
                        </a:lnTo>
                        <a:lnTo>
                          <a:pt x="127" y="80"/>
                        </a:lnTo>
                        <a:lnTo>
                          <a:pt x="127" y="76"/>
                        </a:lnTo>
                        <a:lnTo>
                          <a:pt x="129" y="74"/>
                        </a:lnTo>
                        <a:lnTo>
                          <a:pt x="129" y="71"/>
                        </a:lnTo>
                        <a:lnTo>
                          <a:pt x="129" y="69"/>
                        </a:lnTo>
                        <a:lnTo>
                          <a:pt x="132" y="67"/>
                        </a:lnTo>
                        <a:lnTo>
                          <a:pt x="132" y="62"/>
                        </a:lnTo>
                        <a:lnTo>
                          <a:pt x="132" y="60"/>
                        </a:lnTo>
                        <a:lnTo>
                          <a:pt x="132" y="56"/>
                        </a:lnTo>
                        <a:lnTo>
                          <a:pt x="132" y="54"/>
                        </a:lnTo>
                        <a:lnTo>
                          <a:pt x="132" y="51"/>
                        </a:lnTo>
                        <a:lnTo>
                          <a:pt x="132" y="49"/>
                        </a:lnTo>
                        <a:lnTo>
                          <a:pt x="132" y="45"/>
                        </a:lnTo>
                        <a:lnTo>
                          <a:pt x="129" y="40"/>
                        </a:lnTo>
                        <a:lnTo>
                          <a:pt x="129" y="38"/>
                        </a:lnTo>
                        <a:lnTo>
                          <a:pt x="127" y="36"/>
                        </a:lnTo>
                        <a:lnTo>
                          <a:pt x="127" y="34"/>
                        </a:lnTo>
                        <a:lnTo>
                          <a:pt x="125" y="29"/>
                        </a:lnTo>
                        <a:lnTo>
                          <a:pt x="125" y="25"/>
                        </a:lnTo>
                        <a:lnTo>
                          <a:pt x="123" y="25"/>
                        </a:lnTo>
                        <a:lnTo>
                          <a:pt x="125" y="25"/>
                        </a:lnTo>
                        <a:lnTo>
                          <a:pt x="123" y="25"/>
                        </a:lnTo>
                        <a:lnTo>
                          <a:pt x="116" y="16"/>
                        </a:lnTo>
                        <a:lnTo>
                          <a:pt x="114" y="16"/>
                        </a:lnTo>
                        <a:lnTo>
                          <a:pt x="107" y="9"/>
                        </a:lnTo>
                        <a:lnTo>
                          <a:pt x="105" y="9"/>
                        </a:lnTo>
                        <a:lnTo>
                          <a:pt x="100" y="7"/>
                        </a:lnTo>
                        <a:lnTo>
                          <a:pt x="98" y="5"/>
                        </a:lnTo>
                        <a:lnTo>
                          <a:pt x="96" y="5"/>
                        </a:lnTo>
                        <a:lnTo>
                          <a:pt x="91" y="2"/>
                        </a:lnTo>
                        <a:lnTo>
                          <a:pt x="80" y="0"/>
                        </a:lnTo>
                        <a:lnTo>
                          <a:pt x="78" y="0"/>
                        </a:lnTo>
                        <a:lnTo>
                          <a:pt x="71" y="0"/>
                        </a:lnTo>
                        <a:lnTo>
                          <a:pt x="69" y="0"/>
                        </a:lnTo>
                        <a:lnTo>
                          <a:pt x="62" y="0"/>
                        </a:lnTo>
                        <a:lnTo>
                          <a:pt x="58" y="0"/>
                        </a:lnTo>
                        <a:lnTo>
                          <a:pt x="56" y="0"/>
                        </a:lnTo>
                        <a:lnTo>
                          <a:pt x="51" y="0"/>
                        </a:lnTo>
                        <a:lnTo>
                          <a:pt x="49" y="2"/>
                        </a:lnTo>
                        <a:lnTo>
                          <a:pt x="45" y="5"/>
                        </a:lnTo>
                        <a:lnTo>
                          <a:pt x="42" y="5"/>
                        </a:lnTo>
                        <a:lnTo>
                          <a:pt x="40" y="7"/>
                        </a:lnTo>
                        <a:lnTo>
                          <a:pt x="31" y="9"/>
                        </a:lnTo>
                        <a:lnTo>
                          <a:pt x="29" y="13"/>
                        </a:lnTo>
                        <a:lnTo>
                          <a:pt x="25" y="13"/>
                        </a:lnTo>
                        <a:lnTo>
                          <a:pt x="22" y="16"/>
                        </a:lnTo>
                        <a:lnTo>
                          <a:pt x="20" y="18"/>
                        </a:lnTo>
                        <a:lnTo>
                          <a:pt x="18" y="20"/>
                        </a:lnTo>
                        <a:lnTo>
                          <a:pt x="11" y="27"/>
                        </a:lnTo>
                        <a:lnTo>
                          <a:pt x="9" y="34"/>
                        </a:lnTo>
                        <a:lnTo>
                          <a:pt x="7" y="36"/>
                        </a:lnTo>
                        <a:lnTo>
                          <a:pt x="7" y="38"/>
                        </a:lnTo>
                        <a:lnTo>
                          <a:pt x="5" y="40"/>
                        </a:lnTo>
                        <a:lnTo>
                          <a:pt x="2" y="45"/>
                        </a:lnTo>
                        <a:lnTo>
                          <a:pt x="2" y="45"/>
                        </a:lnTo>
                        <a:lnTo>
                          <a:pt x="2" y="47"/>
                        </a:lnTo>
                        <a:lnTo>
                          <a:pt x="2" y="51"/>
                        </a:lnTo>
                        <a:lnTo>
                          <a:pt x="2" y="56"/>
                        </a:lnTo>
                        <a:lnTo>
                          <a:pt x="0" y="65"/>
                        </a:lnTo>
                        <a:lnTo>
                          <a:pt x="2" y="67"/>
                        </a:lnTo>
                        <a:lnTo>
                          <a:pt x="2" y="69"/>
                        </a:lnTo>
                        <a:lnTo>
                          <a:pt x="2" y="74"/>
                        </a:lnTo>
                        <a:lnTo>
                          <a:pt x="2" y="78"/>
                        </a:lnTo>
                        <a:lnTo>
                          <a:pt x="7" y="82"/>
                        </a:lnTo>
                        <a:lnTo>
                          <a:pt x="7" y="87"/>
                        </a:lnTo>
                        <a:lnTo>
                          <a:pt x="7" y="89"/>
                        </a:lnTo>
                        <a:lnTo>
                          <a:pt x="9" y="91"/>
                        </a:lnTo>
                        <a:lnTo>
                          <a:pt x="11" y="94"/>
                        </a:lnTo>
                        <a:lnTo>
                          <a:pt x="13" y="96"/>
                        </a:lnTo>
                        <a:lnTo>
                          <a:pt x="16" y="100"/>
                        </a:lnTo>
                        <a:lnTo>
                          <a:pt x="18" y="100"/>
                        </a:lnTo>
                        <a:lnTo>
                          <a:pt x="20" y="102"/>
                        </a:lnTo>
                        <a:lnTo>
                          <a:pt x="25" y="107"/>
                        </a:lnTo>
                        <a:lnTo>
                          <a:pt x="29" y="107"/>
                        </a:lnTo>
                        <a:lnTo>
                          <a:pt x="31" y="109"/>
                        </a:lnTo>
                        <a:lnTo>
                          <a:pt x="36" y="111"/>
                        </a:lnTo>
                        <a:lnTo>
                          <a:pt x="36" y="111"/>
                        </a:lnTo>
                        <a:lnTo>
                          <a:pt x="40" y="111"/>
                        </a:lnTo>
                        <a:lnTo>
                          <a:pt x="42" y="114"/>
                        </a:lnTo>
                        <a:lnTo>
                          <a:pt x="45" y="116"/>
                        </a:lnTo>
                        <a:lnTo>
                          <a:pt x="49" y="118"/>
                        </a:lnTo>
                        <a:lnTo>
                          <a:pt x="49" y="118"/>
                        </a:lnTo>
                        <a:lnTo>
                          <a:pt x="54" y="118"/>
                        </a:lnTo>
                        <a:lnTo>
                          <a:pt x="58" y="118"/>
                        </a:lnTo>
                        <a:lnTo>
                          <a:pt x="60" y="118"/>
                        </a:lnTo>
                        <a:lnTo>
                          <a:pt x="62" y="118"/>
                        </a:lnTo>
                        <a:lnTo>
                          <a:pt x="67" y="118"/>
                        </a:lnTo>
                        <a:lnTo>
                          <a:pt x="69" y="118"/>
                        </a:lnTo>
                        <a:lnTo>
                          <a:pt x="74" y="118"/>
                        </a:lnTo>
                        <a:lnTo>
                          <a:pt x="78" y="118"/>
                        </a:lnTo>
                        <a:lnTo>
                          <a:pt x="78" y="116"/>
                        </a:lnTo>
                        <a:lnTo>
                          <a:pt x="87" y="111"/>
                        </a:lnTo>
                        <a:lnTo>
                          <a:pt x="91" y="109"/>
                        </a:lnTo>
                        <a:lnTo>
                          <a:pt x="96" y="109"/>
                        </a:lnTo>
                        <a:lnTo>
                          <a:pt x="98" y="107"/>
                        </a:lnTo>
                        <a:lnTo>
                          <a:pt x="100" y="107"/>
                        </a:lnTo>
                        <a:lnTo>
                          <a:pt x="100" y="105"/>
                        </a:lnTo>
                        <a:lnTo>
                          <a:pt x="96" y="107"/>
                        </a:lnTo>
                        <a:lnTo>
                          <a:pt x="94" y="107"/>
                        </a:lnTo>
                        <a:lnTo>
                          <a:pt x="91" y="109"/>
                        </a:lnTo>
                        <a:lnTo>
                          <a:pt x="87" y="111"/>
                        </a:lnTo>
                        <a:lnTo>
                          <a:pt x="78" y="111"/>
                        </a:lnTo>
                        <a:lnTo>
                          <a:pt x="74" y="114"/>
                        </a:lnTo>
                        <a:lnTo>
                          <a:pt x="74" y="114"/>
                        </a:lnTo>
                        <a:lnTo>
                          <a:pt x="69" y="114"/>
                        </a:lnTo>
                        <a:lnTo>
                          <a:pt x="67" y="116"/>
                        </a:lnTo>
                        <a:lnTo>
                          <a:pt x="62" y="116"/>
                        </a:lnTo>
                        <a:lnTo>
                          <a:pt x="60" y="116"/>
                        </a:lnTo>
                        <a:lnTo>
                          <a:pt x="58" y="116"/>
                        </a:lnTo>
                        <a:lnTo>
                          <a:pt x="54" y="114"/>
                        </a:lnTo>
                        <a:lnTo>
                          <a:pt x="49" y="114"/>
                        </a:lnTo>
                        <a:lnTo>
                          <a:pt x="49" y="114"/>
                        </a:lnTo>
                        <a:lnTo>
                          <a:pt x="45" y="111"/>
                        </a:lnTo>
                        <a:lnTo>
                          <a:pt x="42" y="111"/>
                        </a:lnTo>
                        <a:lnTo>
                          <a:pt x="40" y="111"/>
                        </a:lnTo>
                        <a:lnTo>
                          <a:pt x="38" y="109"/>
                        </a:lnTo>
                        <a:lnTo>
                          <a:pt x="36" y="109"/>
                        </a:lnTo>
                        <a:lnTo>
                          <a:pt x="31" y="107"/>
                        </a:lnTo>
                        <a:lnTo>
                          <a:pt x="29" y="107"/>
                        </a:lnTo>
                        <a:lnTo>
                          <a:pt x="25" y="105"/>
                        </a:lnTo>
                        <a:lnTo>
                          <a:pt x="22" y="102"/>
                        </a:lnTo>
                        <a:lnTo>
                          <a:pt x="20" y="100"/>
                        </a:lnTo>
                        <a:lnTo>
                          <a:pt x="18" y="98"/>
                        </a:lnTo>
                        <a:lnTo>
                          <a:pt x="16" y="96"/>
                        </a:lnTo>
                        <a:lnTo>
                          <a:pt x="13" y="94"/>
                        </a:lnTo>
                        <a:lnTo>
                          <a:pt x="11" y="91"/>
                        </a:lnTo>
                        <a:lnTo>
                          <a:pt x="11" y="91"/>
                        </a:lnTo>
                        <a:lnTo>
                          <a:pt x="9" y="89"/>
                        </a:lnTo>
                        <a:lnTo>
                          <a:pt x="9" y="87"/>
                        </a:lnTo>
                        <a:lnTo>
                          <a:pt x="7" y="82"/>
                        </a:lnTo>
                        <a:lnTo>
                          <a:pt x="7" y="78"/>
                        </a:lnTo>
                        <a:lnTo>
                          <a:pt x="5" y="74"/>
                        </a:lnTo>
                        <a:lnTo>
                          <a:pt x="2" y="71"/>
                        </a:lnTo>
                        <a:lnTo>
                          <a:pt x="2" y="69"/>
                        </a:lnTo>
                        <a:lnTo>
                          <a:pt x="2" y="67"/>
                        </a:lnTo>
                        <a:lnTo>
                          <a:pt x="2" y="56"/>
                        </a:lnTo>
                        <a:lnTo>
                          <a:pt x="5" y="51"/>
                        </a:lnTo>
                        <a:lnTo>
                          <a:pt x="5" y="49"/>
                        </a:lnTo>
                        <a:lnTo>
                          <a:pt x="7" y="47"/>
                        </a:lnTo>
                        <a:lnTo>
                          <a:pt x="7" y="45"/>
                        </a:lnTo>
                        <a:lnTo>
                          <a:pt x="7" y="40"/>
                        </a:lnTo>
                        <a:lnTo>
                          <a:pt x="9" y="38"/>
                        </a:lnTo>
                        <a:lnTo>
                          <a:pt x="9" y="36"/>
                        </a:lnTo>
                        <a:lnTo>
                          <a:pt x="9" y="34"/>
                        </a:lnTo>
                        <a:lnTo>
                          <a:pt x="13" y="27"/>
                        </a:lnTo>
                        <a:lnTo>
                          <a:pt x="20" y="22"/>
                        </a:lnTo>
                        <a:lnTo>
                          <a:pt x="22" y="20"/>
                        </a:lnTo>
                        <a:lnTo>
                          <a:pt x="25" y="18"/>
                        </a:lnTo>
                        <a:lnTo>
                          <a:pt x="27" y="16"/>
                        </a:lnTo>
                        <a:lnTo>
                          <a:pt x="31" y="13"/>
                        </a:lnTo>
                        <a:lnTo>
                          <a:pt x="34" y="13"/>
                        </a:lnTo>
                        <a:lnTo>
                          <a:pt x="42" y="7"/>
                        </a:lnTo>
                        <a:lnTo>
                          <a:pt x="45" y="7"/>
                        </a:lnTo>
                        <a:lnTo>
                          <a:pt x="47" y="5"/>
                        </a:lnTo>
                        <a:lnTo>
                          <a:pt x="49" y="5"/>
                        </a:lnTo>
                        <a:lnTo>
                          <a:pt x="54" y="5"/>
                        </a:lnTo>
                        <a:lnTo>
                          <a:pt x="58" y="5"/>
                        </a:lnTo>
                        <a:lnTo>
                          <a:pt x="60" y="2"/>
                        </a:lnTo>
                        <a:lnTo>
                          <a:pt x="62" y="2"/>
                        </a:lnTo>
                        <a:lnTo>
                          <a:pt x="69" y="0"/>
                        </a:lnTo>
                        <a:lnTo>
                          <a:pt x="71" y="0"/>
                        </a:lnTo>
                        <a:lnTo>
                          <a:pt x="78" y="0"/>
                        </a:lnTo>
                        <a:lnTo>
                          <a:pt x="80" y="2"/>
                        </a:lnTo>
                        <a:lnTo>
                          <a:pt x="91" y="5"/>
                        </a:lnTo>
                        <a:lnTo>
                          <a:pt x="96" y="7"/>
                        </a:lnTo>
                        <a:lnTo>
                          <a:pt x="98" y="7"/>
                        </a:lnTo>
                        <a:lnTo>
                          <a:pt x="100" y="9"/>
                        </a:lnTo>
                        <a:lnTo>
                          <a:pt x="103" y="9"/>
                        </a:lnTo>
                        <a:lnTo>
                          <a:pt x="105" y="9"/>
                        </a:lnTo>
                        <a:lnTo>
                          <a:pt x="114" y="16"/>
                        </a:lnTo>
                        <a:lnTo>
                          <a:pt x="114" y="18"/>
                        </a:lnTo>
                        <a:lnTo>
                          <a:pt x="120" y="25"/>
                        </a:lnTo>
                        <a:lnTo>
                          <a:pt x="120" y="25"/>
                        </a:lnTo>
                        <a:lnTo>
                          <a:pt x="120" y="25"/>
                        </a:lnTo>
                        <a:lnTo>
                          <a:pt x="120" y="25"/>
                        </a:lnTo>
                        <a:lnTo>
                          <a:pt x="125" y="29"/>
                        </a:lnTo>
                        <a:lnTo>
                          <a:pt x="125" y="34"/>
                        </a:lnTo>
                        <a:lnTo>
                          <a:pt x="127" y="36"/>
                        </a:lnTo>
                        <a:lnTo>
                          <a:pt x="127" y="38"/>
                        </a:lnTo>
                        <a:lnTo>
                          <a:pt x="127" y="40"/>
                        </a:lnTo>
                        <a:lnTo>
                          <a:pt x="127" y="45"/>
                        </a:lnTo>
                        <a:lnTo>
                          <a:pt x="129" y="47"/>
                        </a:lnTo>
                        <a:lnTo>
                          <a:pt x="129" y="49"/>
                        </a:lnTo>
                        <a:lnTo>
                          <a:pt x="129" y="54"/>
                        </a:lnTo>
                        <a:lnTo>
                          <a:pt x="129" y="56"/>
                        </a:lnTo>
                        <a:lnTo>
                          <a:pt x="129" y="60"/>
                        </a:lnTo>
                        <a:lnTo>
                          <a:pt x="129" y="62"/>
                        </a:lnTo>
                        <a:lnTo>
                          <a:pt x="129" y="65"/>
                        </a:lnTo>
                        <a:lnTo>
                          <a:pt x="127" y="67"/>
                        </a:lnTo>
                        <a:lnTo>
                          <a:pt x="127" y="69"/>
                        </a:lnTo>
                        <a:lnTo>
                          <a:pt x="127" y="74"/>
                        </a:lnTo>
                        <a:lnTo>
                          <a:pt x="125" y="76"/>
                        </a:lnTo>
                        <a:lnTo>
                          <a:pt x="125" y="78"/>
                        </a:lnTo>
                        <a:lnTo>
                          <a:pt x="125" y="80"/>
                        </a:lnTo>
                        <a:lnTo>
                          <a:pt x="123" y="82"/>
                        </a:lnTo>
                        <a:lnTo>
                          <a:pt x="120" y="87"/>
                        </a:lnTo>
                        <a:lnTo>
                          <a:pt x="118" y="89"/>
                        </a:lnTo>
                        <a:lnTo>
                          <a:pt x="116" y="91"/>
                        </a:lnTo>
                        <a:lnTo>
                          <a:pt x="112" y="94"/>
                        </a:lnTo>
                        <a:lnTo>
                          <a:pt x="109" y="96"/>
                        </a:lnTo>
                        <a:lnTo>
                          <a:pt x="107" y="100"/>
                        </a:lnTo>
                        <a:lnTo>
                          <a:pt x="105" y="100"/>
                        </a:lnTo>
                        <a:lnTo>
                          <a:pt x="103" y="102"/>
                        </a:lnTo>
                        <a:lnTo>
                          <a:pt x="100" y="105"/>
                        </a:lnTo>
                        <a:lnTo>
                          <a:pt x="100" y="10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297" name="Freeform 888"/>
                  <p:cNvSpPr>
                    <a:spLocks/>
                  </p:cNvSpPr>
                  <p:nvPr/>
                </p:nvSpPr>
                <p:spPr bwMode="auto">
                  <a:xfrm>
                    <a:off x="3464" y="897"/>
                    <a:ext cx="155" cy="94"/>
                  </a:xfrm>
                  <a:custGeom>
                    <a:avLst/>
                    <a:gdLst>
                      <a:gd name="T0" fmla="*/ 116 w 158"/>
                      <a:gd name="T1" fmla="*/ 92 h 96"/>
                      <a:gd name="T2" fmla="*/ 129 w 158"/>
                      <a:gd name="T3" fmla="*/ 85 h 96"/>
                      <a:gd name="T4" fmla="*/ 140 w 158"/>
                      <a:gd name="T5" fmla="*/ 78 h 96"/>
                      <a:gd name="T6" fmla="*/ 147 w 158"/>
                      <a:gd name="T7" fmla="*/ 72 h 96"/>
                      <a:gd name="T8" fmla="*/ 152 w 158"/>
                      <a:gd name="T9" fmla="*/ 65 h 96"/>
                      <a:gd name="T10" fmla="*/ 156 w 158"/>
                      <a:gd name="T11" fmla="*/ 54 h 96"/>
                      <a:gd name="T12" fmla="*/ 156 w 158"/>
                      <a:gd name="T13" fmla="*/ 45 h 96"/>
                      <a:gd name="T14" fmla="*/ 152 w 158"/>
                      <a:gd name="T15" fmla="*/ 36 h 96"/>
                      <a:gd name="T16" fmla="*/ 147 w 158"/>
                      <a:gd name="T17" fmla="*/ 25 h 96"/>
                      <a:gd name="T18" fmla="*/ 136 w 158"/>
                      <a:gd name="T19" fmla="*/ 18 h 96"/>
                      <a:gd name="T20" fmla="*/ 125 w 158"/>
                      <a:gd name="T21" fmla="*/ 12 h 96"/>
                      <a:gd name="T22" fmla="*/ 114 w 158"/>
                      <a:gd name="T23" fmla="*/ 7 h 96"/>
                      <a:gd name="T24" fmla="*/ 98 w 158"/>
                      <a:gd name="T25" fmla="*/ 3 h 96"/>
                      <a:gd name="T26" fmla="*/ 85 w 158"/>
                      <a:gd name="T27" fmla="*/ 0 h 96"/>
                      <a:gd name="T28" fmla="*/ 62 w 158"/>
                      <a:gd name="T29" fmla="*/ 0 h 96"/>
                      <a:gd name="T30" fmla="*/ 45 w 158"/>
                      <a:gd name="T31" fmla="*/ 3 h 96"/>
                      <a:gd name="T32" fmla="*/ 33 w 158"/>
                      <a:gd name="T33" fmla="*/ 7 h 96"/>
                      <a:gd name="T34" fmla="*/ 20 w 158"/>
                      <a:gd name="T35" fmla="*/ 14 h 96"/>
                      <a:gd name="T36" fmla="*/ 11 w 158"/>
                      <a:gd name="T37" fmla="*/ 20 h 96"/>
                      <a:gd name="T38" fmla="*/ 4 w 158"/>
                      <a:gd name="T39" fmla="*/ 27 h 96"/>
                      <a:gd name="T40" fmla="*/ 0 w 158"/>
                      <a:gd name="T41" fmla="*/ 38 h 96"/>
                      <a:gd name="T42" fmla="*/ 0 w 158"/>
                      <a:gd name="T43" fmla="*/ 45 h 96"/>
                      <a:gd name="T44" fmla="*/ 0 w 158"/>
                      <a:gd name="T45" fmla="*/ 56 h 96"/>
                      <a:gd name="T46" fmla="*/ 4 w 158"/>
                      <a:gd name="T47" fmla="*/ 65 h 96"/>
                      <a:gd name="T48" fmla="*/ 11 w 158"/>
                      <a:gd name="T49" fmla="*/ 72 h 96"/>
                      <a:gd name="T50" fmla="*/ 22 w 158"/>
                      <a:gd name="T51" fmla="*/ 81 h 96"/>
                      <a:gd name="T52" fmla="*/ 33 w 158"/>
                      <a:gd name="T53" fmla="*/ 87 h 96"/>
                      <a:gd name="T54" fmla="*/ 49 w 158"/>
                      <a:gd name="T55" fmla="*/ 92 h 96"/>
                      <a:gd name="T56" fmla="*/ 62 w 158"/>
                      <a:gd name="T57" fmla="*/ 94 h 96"/>
                      <a:gd name="T58" fmla="*/ 78 w 158"/>
                      <a:gd name="T59" fmla="*/ 96 h 96"/>
                      <a:gd name="T60" fmla="*/ 94 w 158"/>
                      <a:gd name="T61" fmla="*/ 94 h 96"/>
                      <a:gd name="T62" fmla="*/ 107 w 158"/>
                      <a:gd name="T63" fmla="*/ 92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58" h="96">
                        <a:moveTo>
                          <a:pt x="107" y="92"/>
                        </a:moveTo>
                        <a:lnTo>
                          <a:pt x="116" y="92"/>
                        </a:lnTo>
                        <a:lnTo>
                          <a:pt x="123" y="87"/>
                        </a:lnTo>
                        <a:lnTo>
                          <a:pt x="129" y="85"/>
                        </a:lnTo>
                        <a:lnTo>
                          <a:pt x="134" y="81"/>
                        </a:lnTo>
                        <a:lnTo>
                          <a:pt x="140" y="78"/>
                        </a:lnTo>
                        <a:lnTo>
                          <a:pt x="143" y="74"/>
                        </a:lnTo>
                        <a:lnTo>
                          <a:pt x="147" y="72"/>
                        </a:lnTo>
                        <a:lnTo>
                          <a:pt x="152" y="67"/>
                        </a:lnTo>
                        <a:lnTo>
                          <a:pt x="152" y="65"/>
                        </a:lnTo>
                        <a:lnTo>
                          <a:pt x="154" y="56"/>
                        </a:lnTo>
                        <a:lnTo>
                          <a:pt x="156" y="54"/>
                        </a:lnTo>
                        <a:lnTo>
                          <a:pt x="158" y="49"/>
                        </a:lnTo>
                        <a:lnTo>
                          <a:pt x="156" y="45"/>
                        </a:lnTo>
                        <a:lnTo>
                          <a:pt x="154" y="41"/>
                        </a:lnTo>
                        <a:lnTo>
                          <a:pt x="152" y="36"/>
                        </a:lnTo>
                        <a:lnTo>
                          <a:pt x="149" y="29"/>
                        </a:lnTo>
                        <a:lnTo>
                          <a:pt x="147" y="25"/>
                        </a:lnTo>
                        <a:lnTo>
                          <a:pt x="143" y="23"/>
                        </a:lnTo>
                        <a:lnTo>
                          <a:pt x="136" y="18"/>
                        </a:lnTo>
                        <a:lnTo>
                          <a:pt x="131" y="16"/>
                        </a:lnTo>
                        <a:lnTo>
                          <a:pt x="125" y="12"/>
                        </a:lnTo>
                        <a:lnTo>
                          <a:pt x="120" y="9"/>
                        </a:lnTo>
                        <a:lnTo>
                          <a:pt x="114" y="7"/>
                        </a:lnTo>
                        <a:lnTo>
                          <a:pt x="107" y="5"/>
                        </a:lnTo>
                        <a:lnTo>
                          <a:pt x="98" y="3"/>
                        </a:lnTo>
                        <a:lnTo>
                          <a:pt x="91" y="0"/>
                        </a:lnTo>
                        <a:lnTo>
                          <a:pt x="85" y="0"/>
                        </a:lnTo>
                        <a:lnTo>
                          <a:pt x="76" y="0"/>
                        </a:lnTo>
                        <a:lnTo>
                          <a:pt x="62" y="0"/>
                        </a:lnTo>
                        <a:lnTo>
                          <a:pt x="53" y="0"/>
                        </a:lnTo>
                        <a:lnTo>
                          <a:pt x="45" y="3"/>
                        </a:lnTo>
                        <a:lnTo>
                          <a:pt x="40" y="5"/>
                        </a:lnTo>
                        <a:lnTo>
                          <a:pt x="33" y="7"/>
                        </a:lnTo>
                        <a:lnTo>
                          <a:pt x="24" y="12"/>
                        </a:lnTo>
                        <a:lnTo>
                          <a:pt x="20" y="14"/>
                        </a:lnTo>
                        <a:lnTo>
                          <a:pt x="16" y="16"/>
                        </a:lnTo>
                        <a:lnTo>
                          <a:pt x="11" y="20"/>
                        </a:lnTo>
                        <a:lnTo>
                          <a:pt x="7" y="25"/>
                        </a:lnTo>
                        <a:lnTo>
                          <a:pt x="4" y="27"/>
                        </a:lnTo>
                        <a:lnTo>
                          <a:pt x="2" y="34"/>
                        </a:lnTo>
                        <a:lnTo>
                          <a:pt x="0" y="38"/>
                        </a:lnTo>
                        <a:lnTo>
                          <a:pt x="0" y="41"/>
                        </a:lnTo>
                        <a:lnTo>
                          <a:pt x="0" y="45"/>
                        </a:lnTo>
                        <a:lnTo>
                          <a:pt x="0" y="49"/>
                        </a:lnTo>
                        <a:lnTo>
                          <a:pt x="0" y="56"/>
                        </a:lnTo>
                        <a:lnTo>
                          <a:pt x="2" y="58"/>
                        </a:lnTo>
                        <a:lnTo>
                          <a:pt x="4" y="65"/>
                        </a:lnTo>
                        <a:lnTo>
                          <a:pt x="7" y="69"/>
                        </a:lnTo>
                        <a:lnTo>
                          <a:pt x="11" y="72"/>
                        </a:lnTo>
                        <a:lnTo>
                          <a:pt x="16" y="76"/>
                        </a:lnTo>
                        <a:lnTo>
                          <a:pt x="22" y="81"/>
                        </a:lnTo>
                        <a:lnTo>
                          <a:pt x="29" y="83"/>
                        </a:lnTo>
                        <a:lnTo>
                          <a:pt x="33" y="87"/>
                        </a:lnTo>
                        <a:lnTo>
                          <a:pt x="40" y="87"/>
                        </a:lnTo>
                        <a:lnTo>
                          <a:pt x="49" y="92"/>
                        </a:lnTo>
                        <a:lnTo>
                          <a:pt x="56" y="92"/>
                        </a:lnTo>
                        <a:lnTo>
                          <a:pt x="62" y="94"/>
                        </a:lnTo>
                        <a:lnTo>
                          <a:pt x="69" y="94"/>
                        </a:lnTo>
                        <a:lnTo>
                          <a:pt x="78" y="96"/>
                        </a:lnTo>
                        <a:lnTo>
                          <a:pt x="85" y="94"/>
                        </a:lnTo>
                        <a:lnTo>
                          <a:pt x="94" y="94"/>
                        </a:lnTo>
                        <a:lnTo>
                          <a:pt x="100" y="94"/>
                        </a:lnTo>
                        <a:lnTo>
                          <a:pt x="107" y="9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298" name="Freeform 889"/>
                  <p:cNvSpPr>
                    <a:spLocks/>
                  </p:cNvSpPr>
                  <p:nvPr/>
                </p:nvSpPr>
                <p:spPr bwMode="auto">
                  <a:xfrm>
                    <a:off x="3464" y="897"/>
                    <a:ext cx="155" cy="98"/>
                  </a:xfrm>
                  <a:custGeom>
                    <a:avLst/>
                    <a:gdLst>
                      <a:gd name="T0" fmla="*/ 120 w 158"/>
                      <a:gd name="T1" fmla="*/ 92 h 98"/>
                      <a:gd name="T2" fmla="*/ 131 w 158"/>
                      <a:gd name="T3" fmla="*/ 85 h 98"/>
                      <a:gd name="T4" fmla="*/ 143 w 158"/>
                      <a:gd name="T5" fmla="*/ 78 h 98"/>
                      <a:gd name="T6" fmla="*/ 154 w 158"/>
                      <a:gd name="T7" fmla="*/ 67 h 98"/>
                      <a:gd name="T8" fmla="*/ 158 w 158"/>
                      <a:gd name="T9" fmla="*/ 56 h 98"/>
                      <a:gd name="T10" fmla="*/ 154 w 158"/>
                      <a:gd name="T11" fmla="*/ 36 h 98"/>
                      <a:gd name="T12" fmla="*/ 149 w 158"/>
                      <a:gd name="T13" fmla="*/ 27 h 98"/>
                      <a:gd name="T14" fmla="*/ 136 w 158"/>
                      <a:gd name="T15" fmla="*/ 16 h 98"/>
                      <a:gd name="T16" fmla="*/ 125 w 158"/>
                      <a:gd name="T17" fmla="*/ 12 h 98"/>
                      <a:gd name="T18" fmla="*/ 111 w 158"/>
                      <a:gd name="T19" fmla="*/ 5 h 98"/>
                      <a:gd name="T20" fmla="*/ 89 w 158"/>
                      <a:gd name="T21" fmla="*/ 0 h 98"/>
                      <a:gd name="T22" fmla="*/ 69 w 158"/>
                      <a:gd name="T23" fmla="*/ 0 h 98"/>
                      <a:gd name="T24" fmla="*/ 53 w 158"/>
                      <a:gd name="T25" fmla="*/ 0 h 98"/>
                      <a:gd name="T26" fmla="*/ 36 w 158"/>
                      <a:gd name="T27" fmla="*/ 7 h 98"/>
                      <a:gd name="T28" fmla="*/ 16 w 158"/>
                      <a:gd name="T29" fmla="*/ 16 h 98"/>
                      <a:gd name="T30" fmla="*/ 7 w 158"/>
                      <a:gd name="T31" fmla="*/ 25 h 98"/>
                      <a:gd name="T32" fmla="*/ 0 w 158"/>
                      <a:gd name="T33" fmla="*/ 38 h 98"/>
                      <a:gd name="T34" fmla="*/ 0 w 158"/>
                      <a:gd name="T35" fmla="*/ 54 h 98"/>
                      <a:gd name="T36" fmla="*/ 4 w 158"/>
                      <a:gd name="T37" fmla="*/ 63 h 98"/>
                      <a:gd name="T38" fmla="*/ 13 w 158"/>
                      <a:gd name="T39" fmla="*/ 74 h 98"/>
                      <a:gd name="T40" fmla="*/ 29 w 158"/>
                      <a:gd name="T41" fmla="*/ 85 h 98"/>
                      <a:gd name="T42" fmla="*/ 45 w 158"/>
                      <a:gd name="T43" fmla="*/ 92 h 98"/>
                      <a:gd name="T44" fmla="*/ 69 w 158"/>
                      <a:gd name="T45" fmla="*/ 96 h 98"/>
                      <a:gd name="T46" fmla="*/ 85 w 158"/>
                      <a:gd name="T47" fmla="*/ 98 h 98"/>
                      <a:gd name="T48" fmla="*/ 98 w 158"/>
                      <a:gd name="T49" fmla="*/ 96 h 98"/>
                      <a:gd name="T50" fmla="*/ 109 w 158"/>
                      <a:gd name="T51" fmla="*/ 92 h 98"/>
                      <a:gd name="T52" fmla="*/ 98 w 158"/>
                      <a:gd name="T53" fmla="*/ 94 h 98"/>
                      <a:gd name="T54" fmla="*/ 85 w 158"/>
                      <a:gd name="T55" fmla="*/ 94 h 98"/>
                      <a:gd name="T56" fmla="*/ 69 w 158"/>
                      <a:gd name="T57" fmla="*/ 94 h 98"/>
                      <a:gd name="T58" fmla="*/ 45 w 158"/>
                      <a:gd name="T59" fmla="*/ 89 h 98"/>
                      <a:gd name="T60" fmla="*/ 29 w 158"/>
                      <a:gd name="T61" fmla="*/ 83 h 98"/>
                      <a:gd name="T62" fmla="*/ 16 w 158"/>
                      <a:gd name="T63" fmla="*/ 74 h 98"/>
                      <a:gd name="T64" fmla="*/ 7 w 158"/>
                      <a:gd name="T65" fmla="*/ 63 h 98"/>
                      <a:gd name="T66" fmla="*/ 2 w 158"/>
                      <a:gd name="T67" fmla="*/ 54 h 98"/>
                      <a:gd name="T68" fmla="*/ 2 w 158"/>
                      <a:gd name="T69" fmla="*/ 38 h 98"/>
                      <a:gd name="T70" fmla="*/ 11 w 158"/>
                      <a:gd name="T71" fmla="*/ 25 h 98"/>
                      <a:gd name="T72" fmla="*/ 18 w 158"/>
                      <a:gd name="T73" fmla="*/ 18 h 98"/>
                      <a:gd name="T74" fmla="*/ 38 w 158"/>
                      <a:gd name="T75" fmla="*/ 7 h 98"/>
                      <a:gd name="T76" fmla="*/ 60 w 158"/>
                      <a:gd name="T77" fmla="*/ 3 h 98"/>
                      <a:gd name="T78" fmla="*/ 76 w 158"/>
                      <a:gd name="T79" fmla="*/ 0 h 98"/>
                      <a:gd name="T80" fmla="*/ 94 w 158"/>
                      <a:gd name="T81" fmla="*/ 3 h 98"/>
                      <a:gd name="T82" fmla="*/ 116 w 158"/>
                      <a:gd name="T83" fmla="*/ 7 h 98"/>
                      <a:gd name="T84" fmla="*/ 127 w 158"/>
                      <a:gd name="T85" fmla="*/ 14 h 98"/>
                      <a:gd name="T86" fmla="*/ 143 w 158"/>
                      <a:gd name="T87" fmla="*/ 23 h 98"/>
                      <a:gd name="T88" fmla="*/ 149 w 158"/>
                      <a:gd name="T89" fmla="*/ 34 h 98"/>
                      <a:gd name="T90" fmla="*/ 152 w 158"/>
                      <a:gd name="T91" fmla="*/ 38 h 98"/>
                      <a:gd name="T92" fmla="*/ 154 w 158"/>
                      <a:gd name="T93" fmla="*/ 56 h 98"/>
                      <a:gd name="T94" fmla="*/ 152 w 158"/>
                      <a:gd name="T95" fmla="*/ 65 h 98"/>
                      <a:gd name="T96" fmla="*/ 140 w 158"/>
                      <a:gd name="T97" fmla="*/ 78 h 98"/>
                      <a:gd name="T98" fmla="*/ 129 w 158"/>
                      <a:gd name="T99" fmla="*/ 83 h 98"/>
                      <a:gd name="T100" fmla="*/ 116 w 158"/>
                      <a:gd name="T101" fmla="*/ 92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58" h="98">
                        <a:moveTo>
                          <a:pt x="109" y="94"/>
                        </a:moveTo>
                        <a:lnTo>
                          <a:pt x="114" y="94"/>
                        </a:lnTo>
                        <a:lnTo>
                          <a:pt x="116" y="92"/>
                        </a:lnTo>
                        <a:lnTo>
                          <a:pt x="120" y="92"/>
                        </a:lnTo>
                        <a:lnTo>
                          <a:pt x="125" y="89"/>
                        </a:lnTo>
                        <a:lnTo>
                          <a:pt x="129" y="89"/>
                        </a:lnTo>
                        <a:lnTo>
                          <a:pt x="129" y="87"/>
                        </a:lnTo>
                        <a:lnTo>
                          <a:pt x="131" y="85"/>
                        </a:lnTo>
                        <a:lnTo>
                          <a:pt x="136" y="83"/>
                        </a:lnTo>
                        <a:lnTo>
                          <a:pt x="138" y="81"/>
                        </a:lnTo>
                        <a:lnTo>
                          <a:pt x="143" y="81"/>
                        </a:lnTo>
                        <a:lnTo>
                          <a:pt x="143" y="78"/>
                        </a:lnTo>
                        <a:lnTo>
                          <a:pt x="145" y="78"/>
                        </a:lnTo>
                        <a:lnTo>
                          <a:pt x="147" y="74"/>
                        </a:lnTo>
                        <a:lnTo>
                          <a:pt x="152" y="67"/>
                        </a:lnTo>
                        <a:lnTo>
                          <a:pt x="154" y="67"/>
                        </a:lnTo>
                        <a:lnTo>
                          <a:pt x="154" y="65"/>
                        </a:lnTo>
                        <a:lnTo>
                          <a:pt x="158" y="61"/>
                        </a:lnTo>
                        <a:lnTo>
                          <a:pt x="158" y="56"/>
                        </a:lnTo>
                        <a:lnTo>
                          <a:pt x="158" y="56"/>
                        </a:lnTo>
                        <a:lnTo>
                          <a:pt x="158" y="47"/>
                        </a:lnTo>
                        <a:lnTo>
                          <a:pt x="158" y="45"/>
                        </a:lnTo>
                        <a:lnTo>
                          <a:pt x="158" y="38"/>
                        </a:lnTo>
                        <a:lnTo>
                          <a:pt x="154" y="36"/>
                        </a:lnTo>
                        <a:lnTo>
                          <a:pt x="152" y="36"/>
                        </a:lnTo>
                        <a:lnTo>
                          <a:pt x="152" y="29"/>
                        </a:lnTo>
                        <a:lnTo>
                          <a:pt x="152" y="29"/>
                        </a:lnTo>
                        <a:lnTo>
                          <a:pt x="149" y="27"/>
                        </a:lnTo>
                        <a:lnTo>
                          <a:pt x="147" y="27"/>
                        </a:lnTo>
                        <a:lnTo>
                          <a:pt x="147" y="25"/>
                        </a:lnTo>
                        <a:lnTo>
                          <a:pt x="145" y="23"/>
                        </a:lnTo>
                        <a:lnTo>
                          <a:pt x="136" y="16"/>
                        </a:lnTo>
                        <a:lnTo>
                          <a:pt x="131" y="14"/>
                        </a:lnTo>
                        <a:lnTo>
                          <a:pt x="129" y="14"/>
                        </a:lnTo>
                        <a:lnTo>
                          <a:pt x="127" y="12"/>
                        </a:lnTo>
                        <a:lnTo>
                          <a:pt x="125" y="12"/>
                        </a:lnTo>
                        <a:lnTo>
                          <a:pt x="120" y="9"/>
                        </a:lnTo>
                        <a:lnTo>
                          <a:pt x="118" y="7"/>
                        </a:lnTo>
                        <a:lnTo>
                          <a:pt x="116" y="7"/>
                        </a:lnTo>
                        <a:lnTo>
                          <a:pt x="111" y="5"/>
                        </a:lnTo>
                        <a:lnTo>
                          <a:pt x="107" y="5"/>
                        </a:lnTo>
                        <a:lnTo>
                          <a:pt x="100" y="3"/>
                        </a:lnTo>
                        <a:lnTo>
                          <a:pt x="94" y="0"/>
                        </a:lnTo>
                        <a:lnTo>
                          <a:pt x="89" y="0"/>
                        </a:lnTo>
                        <a:lnTo>
                          <a:pt x="80" y="0"/>
                        </a:lnTo>
                        <a:lnTo>
                          <a:pt x="76" y="0"/>
                        </a:lnTo>
                        <a:lnTo>
                          <a:pt x="74" y="0"/>
                        </a:lnTo>
                        <a:lnTo>
                          <a:pt x="69" y="0"/>
                        </a:lnTo>
                        <a:lnTo>
                          <a:pt x="67" y="0"/>
                        </a:lnTo>
                        <a:lnTo>
                          <a:pt x="62" y="0"/>
                        </a:lnTo>
                        <a:lnTo>
                          <a:pt x="60" y="0"/>
                        </a:lnTo>
                        <a:lnTo>
                          <a:pt x="53" y="0"/>
                        </a:lnTo>
                        <a:lnTo>
                          <a:pt x="49" y="3"/>
                        </a:lnTo>
                        <a:lnTo>
                          <a:pt x="47" y="3"/>
                        </a:lnTo>
                        <a:lnTo>
                          <a:pt x="40" y="5"/>
                        </a:lnTo>
                        <a:lnTo>
                          <a:pt x="36" y="7"/>
                        </a:lnTo>
                        <a:lnTo>
                          <a:pt x="33" y="7"/>
                        </a:lnTo>
                        <a:lnTo>
                          <a:pt x="29" y="9"/>
                        </a:lnTo>
                        <a:lnTo>
                          <a:pt x="20" y="14"/>
                        </a:lnTo>
                        <a:lnTo>
                          <a:pt x="16" y="16"/>
                        </a:lnTo>
                        <a:lnTo>
                          <a:pt x="13" y="18"/>
                        </a:lnTo>
                        <a:lnTo>
                          <a:pt x="11" y="20"/>
                        </a:lnTo>
                        <a:lnTo>
                          <a:pt x="11" y="23"/>
                        </a:lnTo>
                        <a:lnTo>
                          <a:pt x="7" y="25"/>
                        </a:lnTo>
                        <a:lnTo>
                          <a:pt x="7" y="27"/>
                        </a:lnTo>
                        <a:lnTo>
                          <a:pt x="4" y="29"/>
                        </a:lnTo>
                        <a:lnTo>
                          <a:pt x="2" y="34"/>
                        </a:lnTo>
                        <a:lnTo>
                          <a:pt x="0" y="38"/>
                        </a:lnTo>
                        <a:lnTo>
                          <a:pt x="0" y="41"/>
                        </a:lnTo>
                        <a:lnTo>
                          <a:pt x="0" y="43"/>
                        </a:lnTo>
                        <a:lnTo>
                          <a:pt x="0" y="49"/>
                        </a:lnTo>
                        <a:lnTo>
                          <a:pt x="0" y="54"/>
                        </a:lnTo>
                        <a:lnTo>
                          <a:pt x="0" y="56"/>
                        </a:lnTo>
                        <a:lnTo>
                          <a:pt x="2" y="58"/>
                        </a:lnTo>
                        <a:lnTo>
                          <a:pt x="4" y="61"/>
                        </a:lnTo>
                        <a:lnTo>
                          <a:pt x="4" y="63"/>
                        </a:lnTo>
                        <a:lnTo>
                          <a:pt x="7" y="67"/>
                        </a:lnTo>
                        <a:lnTo>
                          <a:pt x="7" y="67"/>
                        </a:lnTo>
                        <a:lnTo>
                          <a:pt x="9" y="72"/>
                        </a:lnTo>
                        <a:lnTo>
                          <a:pt x="13" y="74"/>
                        </a:lnTo>
                        <a:lnTo>
                          <a:pt x="20" y="81"/>
                        </a:lnTo>
                        <a:lnTo>
                          <a:pt x="24" y="81"/>
                        </a:lnTo>
                        <a:lnTo>
                          <a:pt x="29" y="83"/>
                        </a:lnTo>
                        <a:lnTo>
                          <a:pt x="29" y="85"/>
                        </a:lnTo>
                        <a:lnTo>
                          <a:pt x="33" y="87"/>
                        </a:lnTo>
                        <a:lnTo>
                          <a:pt x="36" y="89"/>
                        </a:lnTo>
                        <a:lnTo>
                          <a:pt x="40" y="89"/>
                        </a:lnTo>
                        <a:lnTo>
                          <a:pt x="45" y="92"/>
                        </a:lnTo>
                        <a:lnTo>
                          <a:pt x="47" y="92"/>
                        </a:lnTo>
                        <a:lnTo>
                          <a:pt x="62" y="94"/>
                        </a:lnTo>
                        <a:lnTo>
                          <a:pt x="65" y="96"/>
                        </a:lnTo>
                        <a:lnTo>
                          <a:pt x="69" y="96"/>
                        </a:lnTo>
                        <a:lnTo>
                          <a:pt x="71" y="98"/>
                        </a:lnTo>
                        <a:lnTo>
                          <a:pt x="76" y="98"/>
                        </a:lnTo>
                        <a:lnTo>
                          <a:pt x="80" y="98"/>
                        </a:lnTo>
                        <a:lnTo>
                          <a:pt x="85" y="98"/>
                        </a:lnTo>
                        <a:lnTo>
                          <a:pt x="89" y="98"/>
                        </a:lnTo>
                        <a:lnTo>
                          <a:pt x="91" y="98"/>
                        </a:lnTo>
                        <a:lnTo>
                          <a:pt x="96" y="96"/>
                        </a:lnTo>
                        <a:lnTo>
                          <a:pt x="98" y="96"/>
                        </a:lnTo>
                        <a:lnTo>
                          <a:pt x="102" y="94"/>
                        </a:lnTo>
                        <a:lnTo>
                          <a:pt x="107" y="94"/>
                        </a:lnTo>
                        <a:lnTo>
                          <a:pt x="109" y="94"/>
                        </a:lnTo>
                        <a:lnTo>
                          <a:pt x="109" y="92"/>
                        </a:lnTo>
                        <a:lnTo>
                          <a:pt x="107" y="92"/>
                        </a:lnTo>
                        <a:lnTo>
                          <a:pt x="105" y="92"/>
                        </a:lnTo>
                        <a:lnTo>
                          <a:pt x="102" y="94"/>
                        </a:lnTo>
                        <a:lnTo>
                          <a:pt x="98" y="94"/>
                        </a:lnTo>
                        <a:lnTo>
                          <a:pt x="94" y="94"/>
                        </a:lnTo>
                        <a:lnTo>
                          <a:pt x="91" y="94"/>
                        </a:lnTo>
                        <a:lnTo>
                          <a:pt x="87" y="94"/>
                        </a:lnTo>
                        <a:lnTo>
                          <a:pt x="85" y="94"/>
                        </a:lnTo>
                        <a:lnTo>
                          <a:pt x="78" y="94"/>
                        </a:lnTo>
                        <a:lnTo>
                          <a:pt x="76" y="94"/>
                        </a:lnTo>
                        <a:lnTo>
                          <a:pt x="71" y="94"/>
                        </a:lnTo>
                        <a:lnTo>
                          <a:pt x="69" y="94"/>
                        </a:lnTo>
                        <a:lnTo>
                          <a:pt x="65" y="94"/>
                        </a:lnTo>
                        <a:lnTo>
                          <a:pt x="62" y="94"/>
                        </a:lnTo>
                        <a:lnTo>
                          <a:pt x="47" y="89"/>
                        </a:lnTo>
                        <a:lnTo>
                          <a:pt x="45" y="89"/>
                        </a:lnTo>
                        <a:lnTo>
                          <a:pt x="40" y="87"/>
                        </a:lnTo>
                        <a:lnTo>
                          <a:pt x="36" y="87"/>
                        </a:lnTo>
                        <a:lnTo>
                          <a:pt x="33" y="85"/>
                        </a:lnTo>
                        <a:lnTo>
                          <a:pt x="29" y="83"/>
                        </a:lnTo>
                        <a:lnTo>
                          <a:pt x="29" y="81"/>
                        </a:lnTo>
                        <a:lnTo>
                          <a:pt x="24" y="81"/>
                        </a:lnTo>
                        <a:lnTo>
                          <a:pt x="22" y="78"/>
                        </a:lnTo>
                        <a:lnTo>
                          <a:pt x="16" y="74"/>
                        </a:lnTo>
                        <a:lnTo>
                          <a:pt x="11" y="69"/>
                        </a:lnTo>
                        <a:lnTo>
                          <a:pt x="9" y="67"/>
                        </a:lnTo>
                        <a:lnTo>
                          <a:pt x="7" y="65"/>
                        </a:lnTo>
                        <a:lnTo>
                          <a:pt x="7" y="63"/>
                        </a:lnTo>
                        <a:lnTo>
                          <a:pt x="7" y="61"/>
                        </a:lnTo>
                        <a:lnTo>
                          <a:pt x="4" y="58"/>
                        </a:lnTo>
                        <a:lnTo>
                          <a:pt x="4" y="56"/>
                        </a:lnTo>
                        <a:lnTo>
                          <a:pt x="2" y="54"/>
                        </a:lnTo>
                        <a:lnTo>
                          <a:pt x="2" y="49"/>
                        </a:lnTo>
                        <a:lnTo>
                          <a:pt x="2" y="43"/>
                        </a:lnTo>
                        <a:lnTo>
                          <a:pt x="2" y="41"/>
                        </a:lnTo>
                        <a:lnTo>
                          <a:pt x="2" y="38"/>
                        </a:lnTo>
                        <a:lnTo>
                          <a:pt x="4" y="34"/>
                        </a:lnTo>
                        <a:lnTo>
                          <a:pt x="7" y="34"/>
                        </a:lnTo>
                        <a:lnTo>
                          <a:pt x="9" y="27"/>
                        </a:lnTo>
                        <a:lnTo>
                          <a:pt x="11" y="25"/>
                        </a:lnTo>
                        <a:lnTo>
                          <a:pt x="11" y="25"/>
                        </a:lnTo>
                        <a:lnTo>
                          <a:pt x="13" y="23"/>
                        </a:lnTo>
                        <a:lnTo>
                          <a:pt x="16" y="20"/>
                        </a:lnTo>
                        <a:lnTo>
                          <a:pt x="18" y="18"/>
                        </a:lnTo>
                        <a:lnTo>
                          <a:pt x="22" y="14"/>
                        </a:lnTo>
                        <a:lnTo>
                          <a:pt x="33" y="12"/>
                        </a:lnTo>
                        <a:lnTo>
                          <a:pt x="36" y="9"/>
                        </a:lnTo>
                        <a:lnTo>
                          <a:pt x="38" y="7"/>
                        </a:lnTo>
                        <a:lnTo>
                          <a:pt x="40" y="7"/>
                        </a:lnTo>
                        <a:lnTo>
                          <a:pt x="49" y="5"/>
                        </a:lnTo>
                        <a:lnTo>
                          <a:pt x="56" y="5"/>
                        </a:lnTo>
                        <a:lnTo>
                          <a:pt x="60" y="3"/>
                        </a:lnTo>
                        <a:lnTo>
                          <a:pt x="62" y="3"/>
                        </a:lnTo>
                        <a:lnTo>
                          <a:pt x="67" y="3"/>
                        </a:lnTo>
                        <a:lnTo>
                          <a:pt x="71" y="0"/>
                        </a:lnTo>
                        <a:lnTo>
                          <a:pt x="76" y="0"/>
                        </a:lnTo>
                        <a:lnTo>
                          <a:pt x="78" y="0"/>
                        </a:lnTo>
                        <a:lnTo>
                          <a:pt x="85" y="3"/>
                        </a:lnTo>
                        <a:lnTo>
                          <a:pt x="89" y="3"/>
                        </a:lnTo>
                        <a:lnTo>
                          <a:pt x="94" y="3"/>
                        </a:lnTo>
                        <a:lnTo>
                          <a:pt x="100" y="5"/>
                        </a:lnTo>
                        <a:lnTo>
                          <a:pt x="107" y="7"/>
                        </a:lnTo>
                        <a:lnTo>
                          <a:pt x="111" y="7"/>
                        </a:lnTo>
                        <a:lnTo>
                          <a:pt x="116" y="7"/>
                        </a:lnTo>
                        <a:lnTo>
                          <a:pt x="116" y="9"/>
                        </a:lnTo>
                        <a:lnTo>
                          <a:pt x="120" y="12"/>
                        </a:lnTo>
                        <a:lnTo>
                          <a:pt x="125" y="12"/>
                        </a:lnTo>
                        <a:lnTo>
                          <a:pt x="127" y="14"/>
                        </a:lnTo>
                        <a:lnTo>
                          <a:pt x="129" y="14"/>
                        </a:lnTo>
                        <a:lnTo>
                          <a:pt x="131" y="16"/>
                        </a:lnTo>
                        <a:lnTo>
                          <a:pt x="134" y="18"/>
                        </a:lnTo>
                        <a:lnTo>
                          <a:pt x="143" y="23"/>
                        </a:lnTo>
                        <a:lnTo>
                          <a:pt x="145" y="25"/>
                        </a:lnTo>
                        <a:lnTo>
                          <a:pt x="147" y="27"/>
                        </a:lnTo>
                        <a:lnTo>
                          <a:pt x="147" y="29"/>
                        </a:lnTo>
                        <a:lnTo>
                          <a:pt x="149" y="34"/>
                        </a:lnTo>
                        <a:lnTo>
                          <a:pt x="149" y="29"/>
                        </a:lnTo>
                        <a:lnTo>
                          <a:pt x="152" y="34"/>
                        </a:lnTo>
                        <a:lnTo>
                          <a:pt x="152" y="36"/>
                        </a:lnTo>
                        <a:lnTo>
                          <a:pt x="152" y="38"/>
                        </a:lnTo>
                        <a:lnTo>
                          <a:pt x="154" y="45"/>
                        </a:lnTo>
                        <a:lnTo>
                          <a:pt x="156" y="47"/>
                        </a:lnTo>
                        <a:lnTo>
                          <a:pt x="156" y="54"/>
                        </a:lnTo>
                        <a:lnTo>
                          <a:pt x="154" y="56"/>
                        </a:lnTo>
                        <a:lnTo>
                          <a:pt x="154" y="58"/>
                        </a:lnTo>
                        <a:lnTo>
                          <a:pt x="154" y="61"/>
                        </a:lnTo>
                        <a:lnTo>
                          <a:pt x="152" y="63"/>
                        </a:lnTo>
                        <a:lnTo>
                          <a:pt x="152" y="65"/>
                        </a:lnTo>
                        <a:lnTo>
                          <a:pt x="149" y="67"/>
                        </a:lnTo>
                        <a:lnTo>
                          <a:pt x="145" y="74"/>
                        </a:lnTo>
                        <a:lnTo>
                          <a:pt x="143" y="78"/>
                        </a:lnTo>
                        <a:lnTo>
                          <a:pt x="140" y="78"/>
                        </a:lnTo>
                        <a:lnTo>
                          <a:pt x="136" y="81"/>
                        </a:lnTo>
                        <a:lnTo>
                          <a:pt x="134" y="81"/>
                        </a:lnTo>
                        <a:lnTo>
                          <a:pt x="131" y="83"/>
                        </a:lnTo>
                        <a:lnTo>
                          <a:pt x="129" y="83"/>
                        </a:lnTo>
                        <a:lnTo>
                          <a:pt x="125" y="87"/>
                        </a:lnTo>
                        <a:lnTo>
                          <a:pt x="123" y="87"/>
                        </a:lnTo>
                        <a:lnTo>
                          <a:pt x="120" y="89"/>
                        </a:lnTo>
                        <a:lnTo>
                          <a:pt x="116" y="92"/>
                        </a:lnTo>
                        <a:lnTo>
                          <a:pt x="114" y="92"/>
                        </a:lnTo>
                        <a:lnTo>
                          <a:pt x="109" y="92"/>
                        </a:lnTo>
                        <a:lnTo>
                          <a:pt x="109" y="9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299" name="Freeform 890"/>
                  <p:cNvSpPr>
                    <a:spLocks/>
                  </p:cNvSpPr>
                  <p:nvPr/>
                </p:nvSpPr>
                <p:spPr bwMode="auto">
                  <a:xfrm>
                    <a:off x="3460" y="892"/>
                    <a:ext cx="158" cy="97"/>
                  </a:xfrm>
                  <a:custGeom>
                    <a:avLst/>
                    <a:gdLst>
                      <a:gd name="T0" fmla="*/ 118 w 158"/>
                      <a:gd name="T1" fmla="*/ 89 h 96"/>
                      <a:gd name="T2" fmla="*/ 129 w 158"/>
                      <a:gd name="T3" fmla="*/ 85 h 96"/>
                      <a:gd name="T4" fmla="*/ 140 w 158"/>
                      <a:gd name="T5" fmla="*/ 78 h 96"/>
                      <a:gd name="T6" fmla="*/ 147 w 158"/>
                      <a:gd name="T7" fmla="*/ 71 h 96"/>
                      <a:gd name="T8" fmla="*/ 153 w 158"/>
                      <a:gd name="T9" fmla="*/ 62 h 96"/>
                      <a:gd name="T10" fmla="*/ 158 w 158"/>
                      <a:gd name="T11" fmla="*/ 53 h 96"/>
                      <a:gd name="T12" fmla="*/ 158 w 158"/>
                      <a:gd name="T13" fmla="*/ 47 h 96"/>
                      <a:gd name="T14" fmla="*/ 151 w 158"/>
                      <a:gd name="T15" fmla="*/ 36 h 96"/>
                      <a:gd name="T16" fmla="*/ 147 w 158"/>
                      <a:gd name="T17" fmla="*/ 27 h 96"/>
                      <a:gd name="T18" fmla="*/ 135 w 158"/>
                      <a:gd name="T19" fmla="*/ 18 h 96"/>
                      <a:gd name="T20" fmla="*/ 124 w 158"/>
                      <a:gd name="T21" fmla="*/ 13 h 96"/>
                      <a:gd name="T22" fmla="*/ 113 w 158"/>
                      <a:gd name="T23" fmla="*/ 7 h 96"/>
                      <a:gd name="T24" fmla="*/ 100 w 158"/>
                      <a:gd name="T25" fmla="*/ 2 h 96"/>
                      <a:gd name="T26" fmla="*/ 84 w 158"/>
                      <a:gd name="T27" fmla="*/ 2 h 96"/>
                      <a:gd name="T28" fmla="*/ 71 w 158"/>
                      <a:gd name="T29" fmla="*/ 0 h 96"/>
                      <a:gd name="T30" fmla="*/ 55 w 158"/>
                      <a:gd name="T31" fmla="*/ 2 h 96"/>
                      <a:gd name="T32" fmla="*/ 40 w 158"/>
                      <a:gd name="T33" fmla="*/ 4 h 96"/>
                      <a:gd name="T34" fmla="*/ 28 w 158"/>
                      <a:gd name="T35" fmla="*/ 9 h 96"/>
                      <a:gd name="T36" fmla="*/ 17 w 158"/>
                      <a:gd name="T37" fmla="*/ 16 h 96"/>
                      <a:gd name="T38" fmla="*/ 11 w 158"/>
                      <a:gd name="T39" fmla="*/ 24 h 96"/>
                      <a:gd name="T40" fmla="*/ 2 w 158"/>
                      <a:gd name="T41" fmla="*/ 33 h 96"/>
                      <a:gd name="T42" fmla="*/ 2 w 158"/>
                      <a:gd name="T43" fmla="*/ 42 h 96"/>
                      <a:gd name="T44" fmla="*/ 2 w 158"/>
                      <a:gd name="T45" fmla="*/ 49 h 96"/>
                      <a:gd name="T46" fmla="*/ 2 w 158"/>
                      <a:gd name="T47" fmla="*/ 58 h 96"/>
                      <a:gd name="T48" fmla="*/ 11 w 158"/>
                      <a:gd name="T49" fmla="*/ 69 h 96"/>
                      <a:gd name="T50" fmla="*/ 20 w 158"/>
                      <a:gd name="T51" fmla="*/ 78 h 96"/>
                      <a:gd name="T52" fmla="*/ 28 w 158"/>
                      <a:gd name="T53" fmla="*/ 85 h 96"/>
                      <a:gd name="T54" fmla="*/ 42 w 158"/>
                      <a:gd name="T55" fmla="*/ 89 h 96"/>
                      <a:gd name="T56" fmla="*/ 55 w 158"/>
                      <a:gd name="T57" fmla="*/ 91 h 96"/>
                      <a:gd name="T58" fmla="*/ 73 w 158"/>
                      <a:gd name="T59" fmla="*/ 96 h 96"/>
                      <a:gd name="T60" fmla="*/ 89 w 158"/>
                      <a:gd name="T61" fmla="*/ 96 h 96"/>
                      <a:gd name="T62" fmla="*/ 102 w 158"/>
                      <a:gd name="T63" fmla="*/ 93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58" h="96">
                        <a:moveTo>
                          <a:pt x="109" y="91"/>
                        </a:moveTo>
                        <a:lnTo>
                          <a:pt x="118" y="89"/>
                        </a:lnTo>
                        <a:lnTo>
                          <a:pt x="124" y="87"/>
                        </a:lnTo>
                        <a:lnTo>
                          <a:pt x="129" y="85"/>
                        </a:lnTo>
                        <a:lnTo>
                          <a:pt x="133" y="82"/>
                        </a:lnTo>
                        <a:lnTo>
                          <a:pt x="140" y="78"/>
                        </a:lnTo>
                        <a:lnTo>
                          <a:pt x="144" y="76"/>
                        </a:lnTo>
                        <a:lnTo>
                          <a:pt x="147" y="71"/>
                        </a:lnTo>
                        <a:lnTo>
                          <a:pt x="151" y="67"/>
                        </a:lnTo>
                        <a:lnTo>
                          <a:pt x="153" y="62"/>
                        </a:lnTo>
                        <a:lnTo>
                          <a:pt x="153" y="58"/>
                        </a:lnTo>
                        <a:lnTo>
                          <a:pt x="158" y="53"/>
                        </a:lnTo>
                        <a:lnTo>
                          <a:pt x="158" y="49"/>
                        </a:lnTo>
                        <a:lnTo>
                          <a:pt x="158" y="47"/>
                        </a:lnTo>
                        <a:lnTo>
                          <a:pt x="153" y="40"/>
                        </a:lnTo>
                        <a:lnTo>
                          <a:pt x="151" y="36"/>
                        </a:lnTo>
                        <a:lnTo>
                          <a:pt x="149" y="31"/>
                        </a:lnTo>
                        <a:lnTo>
                          <a:pt x="147" y="27"/>
                        </a:lnTo>
                        <a:lnTo>
                          <a:pt x="140" y="22"/>
                        </a:lnTo>
                        <a:lnTo>
                          <a:pt x="135" y="18"/>
                        </a:lnTo>
                        <a:lnTo>
                          <a:pt x="131" y="16"/>
                        </a:lnTo>
                        <a:lnTo>
                          <a:pt x="124" y="13"/>
                        </a:lnTo>
                        <a:lnTo>
                          <a:pt x="120" y="9"/>
                        </a:lnTo>
                        <a:lnTo>
                          <a:pt x="113" y="7"/>
                        </a:lnTo>
                        <a:lnTo>
                          <a:pt x="106" y="4"/>
                        </a:lnTo>
                        <a:lnTo>
                          <a:pt x="100" y="2"/>
                        </a:lnTo>
                        <a:lnTo>
                          <a:pt x="93" y="2"/>
                        </a:lnTo>
                        <a:lnTo>
                          <a:pt x="84" y="2"/>
                        </a:lnTo>
                        <a:lnTo>
                          <a:pt x="75" y="0"/>
                        </a:lnTo>
                        <a:lnTo>
                          <a:pt x="71" y="0"/>
                        </a:lnTo>
                        <a:lnTo>
                          <a:pt x="62" y="2"/>
                        </a:lnTo>
                        <a:lnTo>
                          <a:pt x="55" y="2"/>
                        </a:lnTo>
                        <a:lnTo>
                          <a:pt x="46" y="2"/>
                        </a:lnTo>
                        <a:lnTo>
                          <a:pt x="40" y="4"/>
                        </a:lnTo>
                        <a:lnTo>
                          <a:pt x="33" y="7"/>
                        </a:lnTo>
                        <a:lnTo>
                          <a:pt x="28" y="9"/>
                        </a:lnTo>
                        <a:lnTo>
                          <a:pt x="22" y="13"/>
                        </a:lnTo>
                        <a:lnTo>
                          <a:pt x="17" y="16"/>
                        </a:lnTo>
                        <a:lnTo>
                          <a:pt x="13" y="20"/>
                        </a:lnTo>
                        <a:lnTo>
                          <a:pt x="11" y="24"/>
                        </a:lnTo>
                        <a:lnTo>
                          <a:pt x="6" y="29"/>
                        </a:lnTo>
                        <a:lnTo>
                          <a:pt x="2" y="33"/>
                        </a:lnTo>
                        <a:lnTo>
                          <a:pt x="2" y="38"/>
                        </a:lnTo>
                        <a:lnTo>
                          <a:pt x="2" y="42"/>
                        </a:lnTo>
                        <a:lnTo>
                          <a:pt x="0" y="47"/>
                        </a:lnTo>
                        <a:lnTo>
                          <a:pt x="2" y="49"/>
                        </a:lnTo>
                        <a:lnTo>
                          <a:pt x="2" y="56"/>
                        </a:lnTo>
                        <a:lnTo>
                          <a:pt x="2" y="58"/>
                        </a:lnTo>
                        <a:lnTo>
                          <a:pt x="6" y="65"/>
                        </a:lnTo>
                        <a:lnTo>
                          <a:pt x="11" y="69"/>
                        </a:lnTo>
                        <a:lnTo>
                          <a:pt x="15" y="73"/>
                        </a:lnTo>
                        <a:lnTo>
                          <a:pt x="20" y="78"/>
                        </a:lnTo>
                        <a:lnTo>
                          <a:pt x="24" y="80"/>
                        </a:lnTo>
                        <a:lnTo>
                          <a:pt x="28" y="85"/>
                        </a:lnTo>
                        <a:lnTo>
                          <a:pt x="37" y="85"/>
                        </a:lnTo>
                        <a:lnTo>
                          <a:pt x="42" y="89"/>
                        </a:lnTo>
                        <a:lnTo>
                          <a:pt x="49" y="89"/>
                        </a:lnTo>
                        <a:lnTo>
                          <a:pt x="55" y="91"/>
                        </a:lnTo>
                        <a:lnTo>
                          <a:pt x="64" y="93"/>
                        </a:lnTo>
                        <a:lnTo>
                          <a:pt x="73" y="96"/>
                        </a:lnTo>
                        <a:lnTo>
                          <a:pt x="80" y="96"/>
                        </a:lnTo>
                        <a:lnTo>
                          <a:pt x="89" y="96"/>
                        </a:lnTo>
                        <a:lnTo>
                          <a:pt x="95" y="96"/>
                        </a:lnTo>
                        <a:lnTo>
                          <a:pt x="102" y="93"/>
                        </a:lnTo>
                        <a:lnTo>
                          <a:pt x="109" y="91"/>
                        </a:lnTo>
                        <a:close/>
                      </a:path>
                    </a:pathLst>
                  </a:custGeom>
                  <a:solidFill>
                    <a:srgbClr val="114FF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00" name="Freeform 891"/>
                  <p:cNvSpPr>
                    <a:spLocks/>
                  </p:cNvSpPr>
                  <p:nvPr/>
                </p:nvSpPr>
                <p:spPr bwMode="auto">
                  <a:xfrm>
                    <a:off x="3460" y="892"/>
                    <a:ext cx="158" cy="99"/>
                  </a:xfrm>
                  <a:custGeom>
                    <a:avLst/>
                    <a:gdLst>
                      <a:gd name="T0" fmla="*/ 120 w 158"/>
                      <a:gd name="T1" fmla="*/ 89 h 98"/>
                      <a:gd name="T2" fmla="*/ 133 w 158"/>
                      <a:gd name="T3" fmla="*/ 85 h 98"/>
                      <a:gd name="T4" fmla="*/ 140 w 158"/>
                      <a:gd name="T5" fmla="*/ 78 h 98"/>
                      <a:gd name="T6" fmla="*/ 151 w 158"/>
                      <a:gd name="T7" fmla="*/ 69 h 98"/>
                      <a:gd name="T8" fmla="*/ 158 w 158"/>
                      <a:gd name="T9" fmla="*/ 56 h 98"/>
                      <a:gd name="T10" fmla="*/ 158 w 158"/>
                      <a:gd name="T11" fmla="*/ 47 h 98"/>
                      <a:gd name="T12" fmla="*/ 151 w 158"/>
                      <a:gd name="T13" fmla="*/ 33 h 98"/>
                      <a:gd name="T14" fmla="*/ 149 w 158"/>
                      <a:gd name="T15" fmla="*/ 29 h 98"/>
                      <a:gd name="T16" fmla="*/ 140 w 158"/>
                      <a:gd name="T17" fmla="*/ 20 h 98"/>
                      <a:gd name="T18" fmla="*/ 124 w 158"/>
                      <a:gd name="T19" fmla="*/ 11 h 98"/>
                      <a:gd name="T20" fmla="*/ 111 w 158"/>
                      <a:gd name="T21" fmla="*/ 4 h 98"/>
                      <a:gd name="T22" fmla="*/ 93 w 158"/>
                      <a:gd name="T23" fmla="*/ 2 h 98"/>
                      <a:gd name="T24" fmla="*/ 75 w 158"/>
                      <a:gd name="T25" fmla="*/ 0 h 98"/>
                      <a:gd name="T26" fmla="*/ 62 w 158"/>
                      <a:gd name="T27" fmla="*/ 2 h 98"/>
                      <a:gd name="T28" fmla="*/ 46 w 158"/>
                      <a:gd name="T29" fmla="*/ 2 h 98"/>
                      <a:gd name="T30" fmla="*/ 28 w 158"/>
                      <a:gd name="T31" fmla="*/ 9 h 98"/>
                      <a:gd name="T32" fmla="*/ 15 w 158"/>
                      <a:gd name="T33" fmla="*/ 18 h 98"/>
                      <a:gd name="T34" fmla="*/ 6 w 158"/>
                      <a:gd name="T35" fmla="*/ 27 h 98"/>
                      <a:gd name="T36" fmla="*/ 0 w 158"/>
                      <a:gd name="T37" fmla="*/ 38 h 98"/>
                      <a:gd name="T38" fmla="*/ 0 w 158"/>
                      <a:gd name="T39" fmla="*/ 49 h 98"/>
                      <a:gd name="T40" fmla="*/ 2 w 158"/>
                      <a:gd name="T41" fmla="*/ 62 h 98"/>
                      <a:gd name="T42" fmla="*/ 13 w 158"/>
                      <a:gd name="T43" fmla="*/ 73 h 98"/>
                      <a:gd name="T44" fmla="*/ 28 w 158"/>
                      <a:gd name="T45" fmla="*/ 85 h 98"/>
                      <a:gd name="T46" fmla="*/ 46 w 158"/>
                      <a:gd name="T47" fmla="*/ 91 h 98"/>
                      <a:gd name="T48" fmla="*/ 80 w 158"/>
                      <a:gd name="T49" fmla="*/ 98 h 98"/>
                      <a:gd name="T50" fmla="*/ 93 w 158"/>
                      <a:gd name="T51" fmla="*/ 96 h 98"/>
                      <a:gd name="T52" fmla="*/ 109 w 158"/>
                      <a:gd name="T53" fmla="*/ 93 h 98"/>
                      <a:gd name="T54" fmla="*/ 100 w 158"/>
                      <a:gd name="T55" fmla="*/ 91 h 98"/>
                      <a:gd name="T56" fmla="*/ 84 w 158"/>
                      <a:gd name="T57" fmla="*/ 96 h 98"/>
                      <a:gd name="T58" fmla="*/ 66 w 158"/>
                      <a:gd name="T59" fmla="*/ 93 h 98"/>
                      <a:gd name="T60" fmla="*/ 37 w 158"/>
                      <a:gd name="T61" fmla="*/ 87 h 98"/>
                      <a:gd name="T62" fmla="*/ 20 w 158"/>
                      <a:gd name="T63" fmla="*/ 78 h 98"/>
                      <a:gd name="T64" fmla="*/ 8 w 158"/>
                      <a:gd name="T65" fmla="*/ 67 h 98"/>
                      <a:gd name="T66" fmla="*/ 2 w 158"/>
                      <a:gd name="T67" fmla="*/ 58 h 98"/>
                      <a:gd name="T68" fmla="*/ 2 w 158"/>
                      <a:gd name="T69" fmla="*/ 47 h 98"/>
                      <a:gd name="T70" fmla="*/ 2 w 158"/>
                      <a:gd name="T71" fmla="*/ 33 h 98"/>
                      <a:gd name="T72" fmla="*/ 11 w 158"/>
                      <a:gd name="T73" fmla="*/ 24 h 98"/>
                      <a:gd name="T74" fmla="*/ 20 w 158"/>
                      <a:gd name="T75" fmla="*/ 16 h 98"/>
                      <a:gd name="T76" fmla="*/ 37 w 158"/>
                      <a:gd name="T77" fmla="*/ 9 h 98"/>
                      <a:gd name="T78" fmla="*/ 57 w 158"/>
                      <a:gd name="T79" fmla="*/ 2 h 98"/>
                      <a:gd name="T80" fmla="*/ 73 w 158"/>
                      <a:gd name="T81" fmla="*/ 2 h 98"/>
                      <a:gd name="T82" fmla="*/ 89 w 158"/>
                      <a:gd name="T83" fmla="*/ 2 h 98"/>
                      <a:gd name="T84" fmla="*/ 106 w 158"/>
                      <a:gd name="T85" fmla="*/ 4 h 98"/>
                      <a:gd name="T86" fmla="*/ 120 w 158"/>
                      <a:gd name="T87" fmla="*/ 11 h 98"/>
                      <a:gd name="T88" fmla="*/ 135 w 158"/>
                      <a:gd name="T89" fmla="*/ 20 h 98"/>
                      <a:gd name="T90" fmla="*/ 144 w 158"/>
                      <a:gd name="T91" fmla="*/ 27 h 98"/>
                      <a:gd name="T92" fmla="*/ 149 w 158"/>
                      <a:gd name="T93" fmla="*/ 31 h 98"/>
                      <a:gd name="T94" fmla="*/ 153 w 158"/>
                      <a:gd name="T95" fmla="*/ 47 h 98"/>
                      <a:gd name="T96" fmla="*/ 153 w 158"/>
                      <a:gd name="T97" fmla="*/ 53 h 98"/>
                      <a:gd name="T98" fmla="*/ 151 w 158"/>
                      <a:gd name="T99" fmla="*/ 67 h 98"/>
                      <a:gd name="T100" fmla="*/ 142 w 158"/>
                      <a:gd name="T101" fmla="*/ 73 h 98"/>
                      <a:gd name="T102" fmla="*/ 133 w 158"/>
                      <a:gd name="T103" fmla="*/ 80 h 98"/>
                      <a:gd name="T104" fmla="*/ 122 w 158"/>
                      <a:gd name="T105" fmla="*/ 87 h 98"/>
                      <a:gd name="T106" fmla="*/ 109 w 158"/>
                      <a:gd name="T107" fmla="*/ 91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58" h="98">
                        <a:moveTo>
                          <a:pt x="109" y="93"/>
                        </a:moveTo>
                        <a:lnTo>
                          <a:pt x="111" y="91"/>
                        </a:lnTo>
                        <a:lnTo>
                          <a:pt x="118" y="91"/>
                        </a:lnTo>
                        <a:lnTo>
                          <a:pt x="120" y="89"/>
                        </a:lnTo>
                        <a:lnTo>
                          <a:pt x="124" y="89"/>
                        </a:lnTo>
                        <a:lnTo>
                          <a:pt x="127" y="87"/>
                        </a:lnTo>
                        <a:lnTo>
                          <a:pt x="129" y="85"/>
                        </a:lnTo>
                        <a:lnTo>
                          <a:pt x="133" y="85"/>
                        </a:lnTo>
                        <a:lnTo>
                          <a:pt x="133" y="82"/>
                        </a:lnTo>
                        <a:lnTo>
                          <a:pt x="138" y="80"/>
                        </a:lnTo>
                        <a:lnTo>
                          <a:pt x="140" y="80"/>
                        </a:lnTo>
                        <a:lnTo>
                          <a:pt x="140" y="78"/>
                        </a:lnTo>
                        <a:lnTo>
                          <a:pt x="144" y="76"/>
                        </a:lnTo>
                        <a:lnTo>
                          <a:pt x="147" y="73"/>
                        </a:lnTo>
                        <a:lnTo>
                          <a:pt x="149" y="69"/>
                        </a:lnTo>
                        <a:lnTo>
                          <a:pt x="151" y="69"/>
                        </a:lnTo>
                        <a:lnTo>
                          <a:pt x="151" y="67"/>
                        </a:lnTo>
                        <a:lnTo>
                          <a:pt x="153" y="60"/>
                        </a:lnTo>
                        <a:lnTo>
                          <a:pt x="156" y="58"/>
                        </a:lnTo>
                        <a:lnTo>
                          <a:pt x="158" y="56"/>
                        </a:lnTo>
                        <a:lnTo>
                          <a:pt x="158" y="56"/>
                        </a:lnTo>
                        <a:lnTo>
                          <a:pt x="158" y="51"/>
                        </a:lnTo>
                        <a:lnTo>
                          <a:pt x="158" y="49"/>
                        </a:lnTo>
                        <a:lnTo>
                          <a:pt x="158" y="47"/>
                        </a:lnTo>
                        <a:lnTo>
                          <a:pt x="158" y="47"/>
                        </a:lnTo>
                        <a:lnTo>
                          <a:pt x="153" y="40"/>
                        </a:lnTo>
                        <a:lnTo>
                          <a:pt x="153" y="36"/>
                        </a:lnTo>
                        <a:lnTo>
                          <a:pt x="151" y="33"/>
                        </a:lnTo>
                        <a:lnTo>
                          <a:pt x="149" y="31"/>
                        </a:lnTo>
                        <a:lnTo>
                          <a:pt x="151" y="31"/>
                        </a:lnTo>
                        <a:lnTo>
                          <a:pt x="149" y="31"/>
                        </a:lnTo>
                        <a:lnTo>
                          <a:pt x="149" y="29"/>
                        </a:lnTo>
                        <a:lnTo>
                          <a:pt x="147" y="27"/>
                        </a:lnTo>
                        <a:lnTo>
                          <a:pt x="144" y="24"/>
                        </a:lnTo>
                        <a:lnTo>
                          <a:pt x="142" y="22"/>
                        </a:lnTo>
                        <a:lnTo>
                          <a:pt x="140" y="20"/>
                        </a:lnTo>
                        <a:lnTo>
                          <a:pt x="138" y="18"/>
                        </a:lnTo>
                        <a:lnTo>
                          <a:pt x="131" y="16"/>
                        </a:lnTo>
                        <a:lnTo>
                          <a:pt x="127" y="13"/>
                        </a:lnTo>
                        <a:lnTo>
                          <a:pt x="124" y="11"/>
                        </a:lnTo>
                        <a:lnTo>
                          <a:pt x="120" y="9"/>
                        </a:lnTo>
                        <a:lnTo>
                          <a:pt x="118" y="7"/>
                        </a:lnTo>
                        <a:lnTo>
                          <a:pt x="113" y="7"/>
                        </a:lnTo>
                        <a:lnTo>
                          <a:pt x="111" y="4"/>
                        </a:lnTo>
                        <a:lnTo>
                          <a:pt x="106" y="4"/>
                        </a:lnTo>
                        <a:lnTo>
                          <a:pt x="100" y="2"/>
                        </a:lnTo>
                        <a:lnTo>
                          <a:pt x="98" y="2"/>
                        </a:lnTo>
                        <a:lnTo>
                          <a:pt x="93" y="2"/>
                        </a:lnTo>
                        <a:lnTo>
                          <a:pt x="89" y="2"/>
                        </a:lnTo>
                        <a:lnTo>
                          <a:pt x="84" y="0"/>
                        </a:lnTo>
                        <a:lnTo>
                          <a:pt x="80" y="0"/>
                        </a:lnTo>
                        <a:lnTo>
                          <a:pt x="75" y="0"/>
                        </a:lnTo>
                        <a:lnTo>
                          <a:pt x="73" y="0"/>
                        </a:lnTo>
                        <a:lnTo>
                          <a:pt x="69" y="0"/>
                        </a:lnTo>
                        <a:lnTo>
                          <a:pt x="64" y="0"/>
                        </a:lnTo>
                        <a:lnTo>
                          <a:pt x="62" y="2"/>
                        </a:lnTo>
                        <a:lnTo>
                          <a:pt x="57" y="2"/>
                        </a:lnTo>
                        <a:lnTo>
                          <a:pt x="53" y="2"/>
                        </a:lnTo>
                        <a:lnTo>
                          <a:pt x="46" y="4"/>
                        </a:lnTo>
                        <a:lnTo>
                          <a:pt x="46" y="2"/>
                        </a:lnTo>
                        <a:lnTo>
                          <a:pt x="40" y="4"/>
                        </a:lnTo>
                        <a:lnTo>
                          <a:pt x="37" y="7"/>
                        </a:lnTo>
                        <a:lnTo>
                          <a:pt x="33" y="7"/>
                        </a:lnTo>
                        <a:lnTo>
                          <a:pt x="28" y="9"/>
                        </a:lnTo>
                        <a:lnTo>
                          <a:pt x="20" y="13"/>
                        </a:lnTo>
                        <a:lnTo>
                          <a:pt x="17" y="16"/>
                        </a:lnTo>
                        <a:lnTo>
                          <a:pt x="15" y="18"/>
                        </a:lnTo>
                        <a:lnTo>
                          <a:pt x="15" y="18"/>
                        </a:lnTo>
                        <a:lnTo>
                          <a:pt x="11" y="20"/>
                        </a:lnTo>
                        <a:lnTo>
                          <a:pt x="11" y="22"/>
                        </a:lnTo>
                        <a:lnTo>
                          <a:pt x="8" y="24"/>
                        </a:lnTo>
                        <a:lnTo>
                          <a:pt x="6" y="27"/>
                        </a:lnTo>
                        <a:lnTo>
                          <a:pt x="6" y="29"/>
                        </a:lnTo>
                        <a:lnTo>
                          <a:pt x="2" y="33"/>
                        </a:lnTo>
                        <a:lnTo>
                          <a:pt x="0" y="36"/>
                        </a:lnTo>
                        <a:lnTo>
                          <a:pt x="0" y="38"/>
                        </a:lnTo>
                        <a:lnTo>
                          <a:pt x="0" y="42"/>
                        </a:lnTo>
                        <a:lnTo>
                          <a:pt x="0" y="45"/>
                        </a:lnTo>
                        <a:lnTo>
                          <a:pt x="0" y="47"/>
                        </a:lnTo>
                        <a:lnTo>
                          <a:pt x="0" y="49"/>
                        </a:lnTo>
                        <a:lnTo>
                          <a:pt x="0" y="51"/>
                        </a:lnTo>
                        <a:lnTo>
                          <a:pt x="2" y="58"/>
                        </a:lnTo>
                        <a:lnTo>
                          <a:pt x="2" y="60"/>
                        </a:lnTo>
                        <a:lnTo>
                          <a:pt x="2" y="62"/>
                        </a:lnTo>
                        <a:lnTo>
                          <a:pt x="6" y="67"/>
                        </a:lnTo>
                        <a:lnTo>
                          <a:pt x="8" y="69"/>
                        </a:lnTo>
                        <a:lnTo>
                          <a:pt x="8" y="69"/>
                        </a:lnTo>
                        <a:lnTo>
                          <a:pt x="13" y="73"/>
                        </a:lnTo>
                        <a:lnTo>
                          <a:pt x="15" y="76"/>
                        </a:lnTo>
                        <a:lnTo>
                          <a:pt x="17" y="78"/>
                        </a:lnTo>
                        <a:lnTo>
                          <a:pt x="20" y="80"/>
                        </a:lnTo>
                        <a:lnTo>
                          <a:pt x="28" y="85"/>
                        </a:lnTo>
                        <a:lnTo>
                          <a:pt x="33" y="87"/>
                        </a:lnTo>
                        <a:lnTo>
                          <a:pt x="37" y="89"/>
                        </a:lnTo>
                        <a:lnTo>
                          <a:pt x="44" y="91"/>
                        </a:lnTo>
                        <a:lnTo>
                          <a:pt x="46" y="91"/>
                        </a:lnTo>
                        <a:lnTo>
                          <a:pt x="55" y="93"/>
                        </a:lnTo>
                        <a:lnTo>
                          <a:pt x="66" y="96"/>
                        </a:lnTo>
                        <a:lnTo>
                          <a:pt x="71" y="96"/>
                        </a:lnTo>
                        <a:lnTo>
                          <a:pt x="80" y="98"/>
                        </a:lnTo>
                        <a:lnTo>
                          <a:pt x="82" y="98"/>
                        </a:lnTo>
                        <a:lnTo>
                          <a:pt x="84" y="96"/>
                        </a:lnTo>
                        <a:lnTo>
                          <a:pt x="91" y="96"/>
                        </a:lnTo>
                        <a:lnTo>
                          <a:pt x="93" y="96"/>
                        </a:lnTo>
                        <a:lnTo>
                          <a:pt x="98" y="96"/>
                        </a:lnTo>
                        <a:lnTo>
                          <a:pt x="100" y="96"/>
                        </a:lnTo>
                        <a:lnTo>
                          <a:pt x="106" y="96"/>
                        </a:lnTo>
                        <a:lnTo>
                          <a:pt x="109" y="93"/>
                        </a:lnTo>
                        <a:lnTo>
                          <a:pt x="109" y="91"/>
                        </a:lnTo>
                        <a:lnTo>
                          <a:pt x="106" y="91"/>
                        </a:lnTo>
                        <a:lnTo>
                          <a:pt x="104" y="91"/>
                        </a:lnTo>
                        <a:lnTo>
                          <a:pt x="100" y="91"/>
                        </a:lnTo>
                        <a:lnTo>
                          <a:pt x="98" y="93"/>
                        </a:lnTo>
                        <a:lnTo>
                          <a:pt x="93" y="93"/>
                        </a:lnTo>
                        <a:lnTo>
                          <a:pt x="89" y="93"/>
                        </a:lnTo>
                        <a:lnTo>
                          <a:pt x="84" y="96"/>
                        </a:lnTo>
                        <a:lnTo>
                          <a:pt x="82" y="96"/>
                        </a:lnTo>
                        <a:lnTo>
                          <a:pt x="78" y="96"/>
                        </a:lnTo>
                        <a:lnTo>
                          <a:pt x="71" y="93"/>
                        </a:lnTo>
                        <a:lnTo>
                          <a:pt x="66" y="93"/>
                        </a:lnTo>
                        <a:lnTo>
                          <a:pt x="55" y="91"/>
                        </a:lnTo>
                        <a:lnTo>
                          <a:pt x="46" y="89"/>
                        </a:lnTo>
                        <a:lnTo>
                          <a:pt x="44" y="89"/>
                        </a:lnTo>
                        <a:lnTo>
                          <a:pt x="37" y="87"/>
                        </a:lnTo>
                        <a:lnTo>
                          <a:pt x="33" y="85"/>
                        </a:lnTo>
                        <a:lnTo>
                          <a:pt x="28" y="82"/>
                        </a:lnTo>
                        <a:lnTo>
                          <a:pt x="20" y="78"/>
                        </a:lnTo>
                        <a:lnTo>
                          <a:pt x="20" y="78"/>
                        </a:lnTo>
                        <a:lnTo>
                          <a:pt x="15" y="76"/>
                        </a:lnTo>
                        <a:lnTo>
                          <a:pt x="15" y="73"/>
                        </a:lnTo>
                        <a:lnTo>
                          <a:pt x="11" y="69"/>
                        </a:lnTo>
                        <a:lnTo>
                          <a:pt x="8" y="67"/>
                        </a:lnTo>
                        <a:lnTo>
                          <a:pt x="8" y="67"/>
                        </a:lnTo>
                        <a:lnTo>
                          <a:pt x="6" y="60"/>
                        </a:lnTo>
                        <a:lnTo>
                          <a:pt x="6" y="60"/>
                        </a:lnTo>
                        <a:lnTo>
                          <a:pt x="2" y="58"/>
                        </a:lnTo>
                        <a:lnTo>
                          <a:pt x="2" y="51"/>
                        </a:lnTo>
                        <a:lnTo>
                          <a:pt x="2" y="49"/>
                        </a:lnTo>
                        <a:lnTo>
                          <a:pt x="0" y="47"/>
                        </a:lnTo>
                        <a:lnTo>
                          <a:pt x="2" y="47"/>
                        </a:lnTo>
                        <a:lnTo>
                          <a:pt x="2" y="42"/>
                        </a:lnTo>
                        <a:lnTo>
                          <a:pt x="2" y="38"/>
                        </a:lnTo>
                        <a:lnTo>
                          <a:pt x="2" y="36"/>
                        </a:lnTo>
                        <a:lnTo>
                          <a:pt x="2" y="33"/>
                        </a:lnTo>
                        <a:lnTo>
                          <a:pt x="8" y="29"/>
                        </a:lnTo>
                        <a:lnTo>
                          <a:pt x="8" y="29"/>
                        </a:lnTo>
                        <a:lnTo>
                          <a:pt x="11" y="27"/>
                        </a:lnTo>
                        <a:lnTo>
                          <a:pt x="11" y="24"/>
                        </a:lnTo>
                        <a:lnTo>
                          <a:pt x="13" y="22"/>
                        </a:lnTo>
                        <a:lnTo>
                          <a:pt x="15" y="20"/>
                        </a:lnTo>
                        <a:lnTo>
                          <a:pt x="17" y="18"/>
                        </a:lnTo>
                        <a:lnTo>
                          <a:pt x="20" y="16"/>
                        </a:lnTo>
                        <a:lnTo>
                          <a:pt x="24" y="16"/>
                        </a:lnTo>
                        <a:lnTo>
                          <a:pt x="33" y="11"/>
                        </a:lnTo>
                        <a:lnTo>
                          <a:pt x="33" y="9"/>
                        </a:lnTo>
                        <a:lnTo>
                          <a:pt x="37" y="9"/>
                        </a:lnTo>
                        <a:lnTo>
                          <a:pt x="40" y="7"/>
                        </a:lnTo>
                        <a:lnTo>
                          <a:pt x="46" y="4"/>
                        </a:lnTo>
                        <a:lnTo>
                          <a:pt x="55" y="4"/>
                        </a:lnTo>
                        <a:lnTo>
                          <a:pt x="57" y="2"/>
                        </a:lnTo>
                        <a:lnTo>
                          <a:pt x="62" y="2"/>
                        </a:lnTo>
                        <a:lnTo>
                          <a:pt x="66" y="2"/>
                        </a:lnTo>
                        <a:lnTo>
                          <a:pt x="71" y="2"/>
                        </a:lnTo>
                        <a:lnTo>
                          <a:pt x="73" y="2"/>
                        </a:lnTo>
                        <a:lnTo>
                          <a:pt x="78" y="2"/>
                        </a:lnTo>
                        <a:lnTo>
                          <a:pt x="80" y="2"/>
                        </a:lnTo>
                        <a:lnTo>
                          <a:pt x="84" y="2"/>
                        </a:lnTo>
                        <a:lnTo>
                          <a:pt x="89" y="2"/>
                        </a:lnTo>
                        <a:lnTo>
                          <a:pt x="93" y="2"/>
                        </a:lnTo>
                        <a:lnTo>
                          <a:pt x="98" y="4"/>
                        </a:lnTo>
                        <a:lnTo>
                          <a:pt x="100" y="4"/>
                        </a:lnTo>
                        <a:lnTo>
                          <a:pt x="106" y="4"/>
                        </a:lnTo>
                        <a:lnTo>
                          <a:pt x="109" y="7"/>
                        </a:lnTo>
                        <a:lnTo>
                          <a:pt x="113" y="9"/>
                        </a:lnTo>
                        <a:lnTo>
                          <a:pt x="118" y="9"/>
                        </a:lnTo>
                        <a:lnTo>
                          <a:pt x="120" y="11"/>
                        </a:lnTo>
                        <a:lnTo>
                          <a:pt x="122" y="13"/>
                        </a:lnTo>
                        <a:lnTo>
                          <a:pt x="124" y="13"/>
                        </a:lnTo>
                        <a:lnTo>
                          <a:pt x="131" y="16"/>
                        </a:lnTo>
                        <a:lnTo>
                          <a:pt x="135" y="20"/>
                        </a:lnTo>
                        <a:lnTo>
                          <a:pt x="138" y="22"/>
                        </a:lnTo>
                        <a:lnTo>
                          <a:pt x="140" y="22"/>
                        </a:lnTo>
                        <a:lnTo>
                          <a:pt x="142" y="24"/>
                        </a:lnTo>
                        <a:lnTo>
                          <a:pt x="144" y="27"/>
                        </a:lnTo>
                        <a:lnTo>
                          <a:pt x="147" y="29"/>
                        </a:lnTo>
                        <a:lnTo>
                          <a:pt x="149" y="31"/>
                        </a:lnTo>
                        <a:lnTo>
                          <a:pt x="147" y="31"/>
                        </a:lnTo>
                        <a:lnTo>
                          <a:pt x="149" y="31"/>
                        </a:lnTo>
                        <a:lnTo>
                          <a:pt x="149" y="33"/>
                        </a:lnTo>
                        <a:lnTo>
                          <a:pt x="151" y="36"/>
                        </a:lnTo>
                        <a:lnTo>
                          <a:pt x="151" y="40"/>
                        </a:lnTo>
                        <a:lnTo>
                          <a:pt x="153" y="47"/>
                        </a:lnTo>
                        <a:lnTo>
                          <a:pt x="153" y="47"/>
                        </a:lnTo>
                        <a:lnTo>
                          <a:pt x="153" y="49"/>
                        </a:lnTo>
                        <a:lnTo>
                          <a:pt x="153" y="51"/>
                        </a:lnTo>
                        <a:lnTo>
                          <a:pt x="153" y="53"/>
                        </a:lnTo>
                        <a:lnTo>
                          <a:pt x="153" y="56"/>
                        </a:lnTo>
                        <a:lnTo>
                          <a:pt x="153" y="58"/>
                        </a:lnTo>
                        <a:lnTo>
                          <a:pt x="151" y="60"/>
                        </a:lnTo>
                        <a:lnTo>
                          <a:pt x="151" y="67"/>
                        </a:lnTo>
                        <a:lnTo>
                          <a:pt x="149" y="67"/>
                        </a:lnTo>
                        <a:lnTo>
                          <a:pt x="147" y="69"/>
                        </a:lnTo>
                        <a:lnTo>
                          <a:pt x="144" y="71"/>
                        </a:lnTo>
                        <a:lnTo>
                          <a:pt x="142" y="73"/>
                        </a:lnTo>
                        <a:lnTo>
                          <a:pt x="140" y="76"/>
                        </a:lnTo>
                        <a:lnTo>
                          <a:pt x="138" y="78"/>
                        </a:lnTo>
                        <a:lnTo>
                          <a:pt x="135" y="80"/>
                        </a:lnTo>
                        <a:lnTo>
                          <a:pt x="133" y="80"/>
                        </a:lnTo>
                        <a:lnTo>
                          <a:pt x="131" y="82"/>
                        </a:lnTo>
                        <a:lnTo>
                          <a:pt x="129" y="85"/>
                        </a:lnTo>
                        <a:lnTo>
                          <a:pt x="124" y="85"/>
                        </a:lnTo>
                        <a:lnTo>
                          <a:pt x="122" y="87"/>
                        </a:lnTo>
                        <a:lnTo>
                          <a:pt x="120" y="89"/>
                        </a:lnTo>
                        <a:lnTo>
                          <a:pt x="115" y="89"/>
                        </a:lnTo>
                        <a:lnTo>
                          <a:pt x="111" y="89"/>
                        </a:lnTo>
                        <a:lnTo>
                          <a:pt x="109" y="91"/>
                        </a:lnTo>
                        <a:lnTo>
                          <a:pt x="109" y="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01" name="Freeform 892"/>
                  <p:cNvSpPr>
                    <a:spLocks/>
                  </p:cNvSpPr>
                  <p:nvPr/>
                </p:nvSpPr>
                <p:spPr bwMode="auto">
                  <a:xfrm>
                    <a:off x="3633" y="933"/>
                    <a:ext cx="27" cy="20"/>
                  </a:xfrm>
                  <a:custGeom>
                    <a:avLst/>
                    <a:gdLst>
                      <a:gd name="T0" fmla="*/ 27 w 27"/>
                      <a:gd name="T1" fmla="*/ 20 h 20"/>
                      <a:gd name="T2" fmla="*/ 20 w 27"/>
                      <a:gd name="T3" fmla="*/ 2 h 20"/>
                      <a:gd name="T4" fmla="*/ 27 w 27"/>
                      <a:gd name="T5" fmla="*/ 20 h 20"/>
                      <a:gd name="T6" fmla="*/ 0 w 27"/>
                      <a:gd name="T7" fmla="*/ 13 h 20"/>
                      <a:gd name="T8" fmla="*/ 0 w 27"/>
                      <a:gd name="T9" fmla="*/ 0 h 20"/>
                      <a:gd name="T10" fmla="*/ 0 w 27"/>
                      <a:gd name="T11" fmla="*/ 13 h 20"/>
                      <a:gd name="T12" fmla="*/ 27 w 27"/>
                      <a:gd name="T13" fmla="*/ 2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7" h="20">
                        <a:moveTo>
                          <a:pt x="27" y="20"/>
                        </a:moveTo>
                        <a:lnTo>
                          <a:pt x="20" y="2"/>
                        </a:lnTo>
                        <a:lnTo>
                          <a:pt x="27" y="20"/>
                        </a:lnTo>
                        <a:lnTo>
                          <a:pt x="0" y="13"/>
                        </a:lnTo>
                        <a:lnTo>
                          <a:pt x="0" y="0"/>
                        </a:lnTo>
                        <a:lnTo>
                          <a:pt x="0" y="13"/>
                        </a:lnTo>
                        <a:lnTo>
                          <a:pt x="27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02" name="Freeform 893"/>
                  <p:cNvSpPr>
                    <a:spLocks/>
                  </p:cNvSpPr>
                  <p:nvPr/>
                </p:nvSpPr>
                <p:spPr bwMode="auto">
                  <a:xfrm>
                    <a:off x="3526" y="811"/>
                    <a:ext cx="134" cy="100"/>
                  </a:xfrm>
                  <a:custGeom>
                    <a:avLst/>
                    <a:gdLst>
                      <a:gd name="T0" fmla="*/ 0 w 134"/>
                      <a:gd name="T1" fmla="*/ 24 h 100"/>
                      <a:gd name="T2" fmla="*/ 29 w 134"/>
                      <a:gd name="T3" fmla="*/ 100 h 100"/>
                      <a:gd name="T4" fmla="*/ 134 w 134"/>
                      <a:gd name="T5" fmla="*/ 69 h 100"/>
                      <a:gd name="T6" fmla="*/ 78 w 134"/>
                      <a:gd name="T7" fmla="*/ 0 h 100"/>
                      <a:gd name="T8" fmla="*/ 0 w 134"/>
                      <a:gd name="T9" fmla="*/ 24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4" h="100">
                        <a:moveTo>
                          <a:pt x="0" y="24"/>
                        </a:moveTo>
                        <a:lnTo>
                          <a:pt x="29" y="100"/>
                        </a:lnTo>
                        <a:lnTo>
                          <a:pt x="134" y="69"/>
                        </a:lnTo>
                        <a:lnTo>
                          <a:pt x="78" y="0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03" name="Freeform 894"/>
                  <p:cNvSpPr>
                    <a:spLocks/>
                  </p:cNvSpPr>
                  <p:nvPr/>
                </p:nvSpPr>
                <p:spPr bwMode="auto">
                  <a:xfrm>
                    <a:off x="3524" y="807"/>
                    <a:ext cx="137" cy="105"/>
                  </a:xfrm>
                  <a:custGeom>
                    <a:avLst/>
                    <a:gdLst>
                      <a:gd name="T0" fmla="*/ 0 w 136"/>
                      <a:gd name="T1" fmla="*/ 29 h 105"/>
                      <a:gd name="T2" fmla="*/ 27 w 136"/>
                      <a:gd name="T3" fmla="*/ 105 h 105"/>
                      <a:gd name="T4" fmla="*/ 136 w 136"/>
                      <a:gd name="T5" fmla="*/ 74 h 105"/>
                      <a:gd name="T6" fmla="*/ 83 w 136"/>
                      <a:gd name="T7" fmla="*/ 0 h 105"/>
                      <a:gd name="T8" fmla="*/ 0 w 136"/>
                      <a:gd name="T9" fmla="*/ 29 h 105"/>
                      <a:gd name="T10" fmla="*/ 0 w 136"/>
                      <a:gd name="T11" fmla="*/ 29 h 105"/>
                      <a:gd name="T12" fmla="*/ 83 w 136"/>
                      <a:gd name="T13" fmla="*/ 2 h 105"/>
                      <a:gd name="T14" fmla="*/ 80 w 136"/>
                      <a:gd name="T15" fmla="*/ 2 h 105"/>
                      <a:gd name="T16" fmla="*/ 134 w 136"/>
                      <a:gd name="T17" fmla="*/ 74 h 105"/>
                      <a:gd name="T18" fmla="*/ 134 w 136"/>
                      <a:gd name="T19" fmla="*/ 71 h 105"/>
                      <a:gd name="T20" fmla="*/ 27 w 136"/>
                      <a:gd name="T21" fmla="*/ 103 h 105"/>
                      <a:gd name="T22" fmla="*/ 31 w 136"/>
                      <a:gd name="T23" fmla="*/ 105 h 105"/>
                      <a:gd name="T24" fmla="*/ 0 w 136"/>
                      <a:gd name="T25" fmla="*/ 29 h 105"/>
                      <a:gd name="T26" fmla="*/ 0 w 136"/>
                      <a:gd name="T27" fmla="*/ 29 h 105"/>
                      <a:gd name="T28" fmla="*/ 0 w 136"/>
                      <a:gd name="T29" fmla="*/ 29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36" h="105">
                        <a:moveTo>
                          <a:pt x="0" y="29"/>
                        </a:moveTo>
                        <a:lnTo>
                          <a:pt x="27" y="105"/>
                        </a:lnTo>
                        <a:lnTo>
                          <a:pt x="136" y="74"/>
                        </a:lnTo>
                        <a:lnTo>
                          <a:pt x="83" y="0"/>
                        </a:lnTo>
                        <a:lnTo>
                          <a:pt x="0" y="29"/>
                        </a:lnTo>
                        <a:lnTo>
                          <a:pt x="0" y="29"/>
                        </a:lnTo>
                        <a:lnTo>
                          <a:pt x="83" y="2"/>
                        </a:lnTo>
                        <a:lnTo>
                          <a:pt x="80" y="2"/>
                        </a:lnTo>
                        <a:lnTo>
                          <a:pt x="134" y="74"/>
                        </a:lnTo>
                        <a:lnTo>
                          <a:pt x="134" y="71"/>
                        </a:lnTo>
                        <a:lnTo>
                          <a:pt x="27" y="103"/>
                        </a:lnTo>
                        <a:lnTo>
                          <a:pt x="31" y="105"/>
                        </a:lnTo>
                        <a:lnTo>
                          <a:pt x="0" y="29"/>
                        </a:lnTo>
                        <a:lnTo>
                          <a:pt x="0" y="29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04" name="Freeform 895"/>
                  <p:cNvSpPr>
                    <a:spLocks/>
                  </p:cNvSpPr>
                  <p:nvPr/>
                </p:nvSpPr>
                <p:spPr bwMode="auto">
                  <a:xfrm>
                    <a:off x="3555" y="881"/>
                    <a:ext cx="141" cy="70"/>
                  </a:xfrm>
                  <a:custGeom>
                    <a:avLst/>
                    <a:gdLst>
                      <a:gd name="T0" fmla="*/ 0 w 141"/>
                      <a:gd name="T1" fmla="*/ 31 h 71"/>
                      <a:gd name="T2" fmla="*/ 56 w 141"/>
                      <a:gd name="T3" fmla="*/ 71 h 71"/>
                      <a:gd name="T4" fmla="*/ 141 w 141"/>
                      <a:gd name="T5" fmla="*/ 46 h 71"/>
                      <a:gd name="T6" fmla="*/ 105 w 141"/>
                      <a:gd name="T7" fmla="*/ 0 h 71"/>
                      <a:gd name="T8" fmla="*/ 0 w 141"/>
                      <a:gd name="T9" fmla="*/ 31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1" h="71">
                        <a:moveTo>
                          <a:pt x="0" y="31"/>
                        </a:moveTo>
                        <a:lnTo>
                          <a:pt x="56" y="71"/>
                        </a:lnTo>
                        <a:lnTo>
                          <a:pt x="141" y="46"/>
                        </a:lnTo>
                        <a:lnTo>
                          <a:pt x="105" y="0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05" name="Rectangle 896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881"/>
                    <a:ext cx="141" cy="19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06" name="Rectangle 897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889"/>
                    <a:ext cx="141" cy="23"/>
                  </a:xfrm>
                  <a:prstGeom prst="rect">
                    <a:avLst/>
                  </a:prstGeom>
                  <a:solidFill>
                    <a:srgbClr val="FEF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07" name="Rectangle 898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891"/>
                    <a:ext cx="141" cy="20"/>
                  </a:xfrm>
                  <a:prstGeom prst="rect">
                    <a:avLst/>
                  </a:prstGeom>
                  <a:solidFill>
                    <a:srgbClr val="FCF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08" name="Rectangle 899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892"/>
                    <a:ext cx="141" cy="19"/>
                  </a:xfrm>
                  <a:prstGeom prst="rect">
                    <a:avLst/>
                  </a:prstGeom>
                  <a:solidFill>
                    <a:srgbClr val="F6F2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09" name="Rectangle 900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892"/>
                    <a:ext cx="141" cy="23"/>
                  </a:xfrm>
                  <a:prstGeom prst="rect">
                    <a:avLst/>
                  </a:prstGeom>
                  <a:solidFill>
                    <a:srgbClr val="F4F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10" name="Rectangle 901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895"/>
                    <a:ext cx="141" cy="20"/>
                  </a:xfrm>
                  <a:prstGeom prst="rect">
                    <a:avLst/>
                  </a:prstGeom>
                  <a:solidFill>
                    <a:srgbClr val="F2E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11" name="Rectangle 902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895"/>
                    <a:ext cx="141" cy="23"/>
                  </a:xfrm>
                  <a:prstGeom prst="rect">
                    <a:avLst/>
                  </a:prstGeom>
                  <a:solidFill>
                    <a:srgbClr val="ECE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12" name="Rectangle 903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897"/>
                    <a:ext cx="141" cy="20"/>
                  </a:xfrm>
                  <a:prstGeom prst="rect">
                    <a:avLst/>
                  </a:prstGeom>
                  <a:solidFill>
                    <a:srgbClr val="EAE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13" name="Rectangle 904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897"/>
                    <a:ext cx="141" cy="23"/>
                  </a:xfrm>
                  <a:prstGeom prst="rect">
                    <a:avLst/>
                  </a:prstGeom>
                  <a:solidFill>
                    <a:srgbClr val="E6E2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14" name="Rectangle 905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00"/>
                    <a:ext cx="141" cy="20"/>
                  </a:xfrm>
                  <a:prstGeom prst="rect">
                    <a:avLst/>
                  </a:prstGeom>
                  <a:solidFill>
                    <a:srgbClr val="E2D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15" name="Rectangle 906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00"/>
                    <a:ext cx="141" cy="24"/>
                  </a:xfrm>
                  <a:prstGeom prst="rect">
                    <a:avLst/>
                  </a:prstGeom>
                  <a:solidFill>
                    <a:srgbClr val="E0D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16" name="Rectangle 907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04"/>
                    <a:ext cx="141" cy="19"/>
                  </a:xfrm>
                  <a:prstGeom prst="rect">
                    <a:avLst/>
                  </a:prstGeom>
                  <a:solidFill>
                    <a:srgbClr val="DCD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17" name="Rectangle 908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04"/>
                    <a:ext cx="141" cy="19"/>
                  </a:xfrm>
                  <a:prstGeom prst="rect">
                    <a:avLst/>
                  </a:prstGeom>
                  <a:solidFill>
                    <a:srgbClr val="D8D4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18" name="Rectangle 909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06"/>
                    <a:ext cx="141" cy="20"/>
                  </a:xfrm>
                  <a:prstGeom prst="rect">
                    <a:avLst/>
                  </a:prstGeom>
                  <a:solidFill>
                    <a:srgbClr val="D4D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19" name="Rectangle 910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06"/>
                    <a:ext cx="141" cy="20"/>
                  </a:xfrm>
                  <a:prstGeom prst="rect">
                    <a:avLst/>
                  </a:prstGeom>
                  <a:solidFill>
                    <a:srgbClr val="D2C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20" name="Rectangle 911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09"/>
                    <a:ext cx="141" cy="20"/>
                  </a:xfrm>
                  <a:prstGeom prst="rect">
                    <a:avLst/>
                  </a:prstGeom>
                  <a:solidFill>
                    <a:srgbClr val="D0C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21" name="Rectangle 912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09"/>
                    <a:ext cx="141" cy="20"/>
                  </a:xfrm>
                  <a:prstGeom prst="rect">
                    <a:avLst/>
                  </a:prstGeom>
                  <a:solidFill>
                    <a:srgbClr val="CAC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22" name="Rectangle 913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12"/>
                    <a:ext cx="141" cy="19"/>
                  </a:xfrm>
                  <a:prstGeom prst="rect">
                    <a:avLst/>
                  </a:prstGeom>
                  <a:solidFill>
                    <a:srgbClr val="C8C4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23" name="Rectangle 914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12"/>
                    <a:ext cx="141" cy="21"/>
                  </a:xfrm>
                  <a:prstGeom prst="rect">
                    <a:avLst/>
                  </a:prstGeom>
                  <a:solidFill>
                    <a:srgbClr val="C2B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24" name="Rectangle 915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13"/>
                    <a:ext cx="141" cy="23"/>
                  </a:xfrm>
                  <a:prstGeom prst="rect">
                    <a:avLst/>
                  </a:prstGeom>
                  <a:solidFill>
                    <a:srgbClr val="C0B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25" name="Rectangle 916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15"/>
                    <a:ext cx="141" cy="20"/>
                  </a:xfrm>
                  <a:prstGeom prst="rect">
                    <a:avLst/>
                  </a:prstGeom>
                  <a:solidFill>
                    <a:srgbClr val="BEB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26" name="Rectangle 917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15"/>
                    <a:ext cx="141" cy="23"/>
                  </a:xfrm>
                  <a:prstGeom prst="rect">
                    <a:avLst/>
                  </a:prstGeom>
                  <a:solidFill>
                    <a:srgbClr val="BAB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27" name="Rectangle 918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18"/>
                    <a:ext cx="141" cy="20"/>
                  </a:xfrm>
                  <a:prstGeom prst="rect">
                    <a:avLst/>
                  </a:prstGeom>
                  <a:solidFill>
                    <a:srgbClr val="B6B4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28" name="Rectangle 919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18"/>
                    <a:ext cx="141" cy="25"/>
                  </a:xfrm>
                  <a:prstGeom prst="rect">
                    <a:avLst/>
                  </a:prstGeom>
                  <a:solidFill>
                    <a:srgbClr val="B2B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29" name="Rectangle 920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20"/>
                    <a:ext cx="141" cy="20"/>
                  </a:xfrm>
                  <a:prstGeom prst="rect">
                    <a:avLst/>
                  </a:prstGeom>
                  <a:solidFill>
                    <a:srgbClr val="B0A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30" name="Rectangle 921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20"/>
                    <a:ext cx="141" cy="23"/>
                  </a:xfrm>
                  <a:prstGeom prst="rect">
                    <a:avLst/>
                  </a:prstGeom>
                  <a:solidFill>
                    <a:srgbClr val="ACA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31" name="Rectangle 922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22"/>
                    <a:ext cx="141" cy="20"/>
                  </a:xfrm>
                  <a:prstGeom prst="rect">
                    <a:avLst/>
                  </a:prstGeom>
                  <a:solidFill>
                    <a:srgbClr val="A8A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32" name="Rectangle 923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23"/>
                    <a:ext cx="141" cy="19"/>
                  </a:xfrm>
                  <a:prstGeom prst="rect">
                    <a:avLst/>
                  </a:prstGeom>
                  <a:solidFill>
                    <a:srgbClr val="A6A4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33" name="Rectangle 924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23"/>
                    <a:ext cx="141" cy="23"/>
                  </a:xfrm>
                  <a:prstGeom prst="rect">
                    <a:avLst/>
                  </a:prstGeom>
                  <a:solidFill>
                    <a:srgbClr val="A2A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34" name="Rectangle 925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26"/>
                    <a:ext cx="141" cy="20"/>
                  </a:xfrm>
                  <a:prstGeom prst="rect">
                    <a:avLst/>
                  </a:prstGeom>
                  <a:solidFill>
                    <a:srgbClr val="9E9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35" name="Rectangle 926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26"/>
                    <a:ext cx="141" cy="23"/>
                  </a:xfrm>
                  <a:prstGeom prst="rect">
                    <a:avLst/>
                  </a:prstGeom>
                  <a:solidFill>
                    <a:srgbClr val="9C9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36" name="Rectangle 927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29"/>
                    <a:ext cx="141" cy="19"/>
                  </a:xfrm>
                  <a:prstGeom prst="rect">
                    <a:avLst/>
                  </a:prstGeom>
                  <a:solidFill>
                    <a:srgbClr val="9694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37" name="Rectangle 928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31"/>
                    <a:ext cx="141" cy="20"/>
                  </a:xfrm>
                  <a:prstGeom prst="rect">
                    <a:avLst/>
                  </a:prstGeom>
                  <a:solidFill>
                    <a:srgbClr val="9492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38" name="Rectangle 929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31"/>
                    <a:ext cx="141" cy="20"/>
                  </a:xfrm>
                  <a:prstGeom prst="rect">
                    <a:avLst/>
                  </a:prstGeom>
                  <a:solidFill>
                    <a:srgbClr val="929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39" name="Rectangle 930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33"/>
                    <a:ext cx="141" cy="20"/>
                  </a:xfrm>
                  <a:prstGeom prst="rect">
                    <a:avLst/>
                  </a:prstGeom>
                  <a:solidFill>
                    <a:srgbClr val="8C8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40" name="Rectangle 931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35"/>
                    <a:ext cx="141" cy="19"/>
                  </a:xfrm>
                  <a:prstGeom prst="rect">
                    <a:avLst/>
                  </a:prstGeom>
                  <a:solidFill>
                    <a:srgbClr val="8A8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41" name="Rectangle 932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35"/>
                    <a:ext cx="141" cy="19"/>
                  </a:xfrm>
                  <a:prstGeom prst="rect">
                    <a:avLst/>
                  </a:prstGeom>
                  <a:solidFill>
                    <a:srgbClr val="8684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42" name="Rectangle 933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38"/>
                    <a:ext cx="141" cy="20"/>
                  </a:xfrm>
                  <a:prstGeom prst="rect">
                    <a:avLst/>
                  </a:prstGeom>
                  <a:solidFill>
                    <a:srgbClr val="8482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43" name="Rectangle 934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38"/>
                    <a:ext cx="141" cy="23"/>
                  </a:xfrm>
                  <a:prstGeom prst="rect">
                    <a:avLst/>
                  </a:prstGeom>
                  <a:solidFill>
                    <a:srgbClr val="807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44" name="Rectangle 935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40"/>
                    <a:ext cx="141" cy="20"/>
                  </a:xfrm>
                  <a:prstGeom prst="rect">
                    <a:avLst/>
                  </a:prstGeom>
                  <a:solidFill>
                    <a:srgbClr val="7C7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45" name="Rectangle 936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40"/>
                    <a:ext cx="141" cy="20"/>
                  </a:xfrm>
                  <a:prstGeom prst="rect">
                    <a:avLst/>
                  </a:prstGeom>
                  <a:solidFill>
                    <a:srgbClr val="7A7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46" name="Rectangle 937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43"/>
                    <a:ext cx="141" cy="19"/>
                  </a:xfrm>
                  <a:prstGeom prst="rect">
                    <a:avLst/>
                  </a:prstGeom>
                  <a:solidFill>
                    <a:srgbClr val="7472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47" name="Rectangle 938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43"/>
                    <a:ext cx="141" cy="21"/>
                  </a:xfrm>
                  <a:prstGeom prst="rect">
                    <a:avLst/>
                  </a:prstGeom>
                  <a:solidFill>
                    <a:srgbClr val="727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48" name="Rectangle 939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44"/>
                    <a:ext cx="141" cy="23"/>
                  </a:xfrm>
                  <a:prstGeom prst="rect">
                    <a:avLst/>
                  </a:prstGeom>
                  <a:solidFill>
                    <a:srgbClr val="706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49" name="Rectangle 940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46"/>
                    <a:ext cx="141" cy="20"/>
                  </a:xfrm>
                  <a:prstGeom prst="rect">
                    <a:avLst/>
                  </a:prstGeom>
                  <a:solidFill>
                    <a:srgbClr val="6A6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50" name="Rectangle 941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46"/>
                    <a:ext cx="141" cy="23"/>
                  </a:xfrm>
                  <a:prstGeom prst="rect">
                    <a:avLst/>
                  </a:prstGeom>
                  <a:solidFill>
                    <a:srgbClr val="68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51" name="Rectangle 942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49"/>
                    <a:ext cx="141" cy="20"/>
                  </a:xfrm>
                  <a:prstGeom prst="rect">
                    <a:avLst/>
                  </a:prstGeom>
                  <a:solidFill>
                    <a:srgbClr val="6462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52" name="Rectangle 943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49"/>
                    <a:ext cx="141" cy="24"/>
                  </a:xfrm>
                  <a:prstGeom prst="rect">
                    <a:avLst/>
                  </a:prstGeom>
                  <a:solidFill>
                    <a:srgbClr val="605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53" name="Rectangle 944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51"/>
                    <a:ext cx="141" cy="20"/>
                  </a:xfrm>
                  <a:prstGeom prst="rect">
                    <a:avLst/>
                  </a:prstGeom>
                  <a:solidFill>
                    <a:srgbClr val="5E5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54" name="Freeform 945"/>
                  <p:cNvSpPr>
                    <a:spLocks/>
                  </p:cNvSpPr>
                  <p:nvPr/>
                </p:nvSpPr>
                <p:spPr bwMode="auto">
                  <a:xfrm>
                    <a:off x="3555" y="881"/>
                    <a:ext cx="141" cy="70"/>
                  </a:xfrm>
                  <a:custGeom>
                    <a:avLst/>
                    <a:gdLst>
                      <a:gd name="T0" fmla="*/ 0 w 141"/>
                      <a:gd name="T1" fmla="*/ 31 h 71"/>
                      <a:gd name="T2" fmla="*/ 56 w 141"/>
                      <a:gd name="T3" fmla="*/ 71 h 71"/>
                      <a:gd name="T4" fmla="*/ 141 w 141"/>
                      <a:gd name="T5" fmla="*/ 46 h 71"/>
                      <a:gd name="T6" fmla="*/ 105 w 141"/>
                      <a:gd name="T7" fmla="*/ 0 h 71"/>
                      <a:gd name="T8" fmla="*/ 0 w 141"/>
                      <a:gd name="T9" fmla="*/ 31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1" h="71">
                        <a:moveTo>
                          <a:pt x="0" y="31"/>
                        </a:moveTo>
                        <a:lnTo>
                          <a:pt x="56" y="71"/>
                        </a:lnTo>
                        <a:lnTo>
                          <a:pt x="141" y="46"/>
                        </a:lnTo>
                        <a:lnTo>
                          <a:pt x="105" y="0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55" name="Rectangle 946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881"/>
                    <a:ext cx="141" cy="19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56" name="Rectangle 947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889"/>
                    <a:ext cx="141" cy="23"/>
                  </a:xfrm>
                  <a:prstGeom prst="rect">
                    <a:avLst/>
                  </a:prstGeom>
                  <a:solidFill>
                    <a:srgbClr val="FEF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57" name="Rectangle 948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891"/>
                    <a:ext cx="141" cy="20"/>
                  </a:xfrm>
                  <a:prstGeom prst="rect">
                    <a:avLst/>
                  </a:prstGeom>
                  <a:solidFill>
                    <a:srgbClr val="FCF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58" name="Rectangle 949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892"/>
                    <a:ext cx="141" cy="19"/>
                  </a:xfrm>
                  <a:prstGeom prst="rect">
                    <a:avLst/>
                  </a:prstGeom>
                  <a:solidFill>
                    <a:srgbClr val="F6F2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59" name="Rectangle 950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892"/>
                    <a:ext cx="141" cy="23"/>
                  </a:xfrm>
                  <a:prstGeom prst="rect">
                    <a:avLst/>
                  </a:prstGeom>
                  <a:solidFill>
                    <a:srgbClr val="F4F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60" name="Rectangle 951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895"/>
                    <a:ext cx="141" cy="20"/>
                  </a:xfrm>
                  <a:prstGeom prst="rect">
                    <a:avLst/>
                  </a:prstGeom>
                  <a:solidFill>
                    <a:srgbClr val="F2E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61" name="Rectangle 952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895"/>
                    <a:ext cx="141" cy="23"/>
                  </a:xfrm>
                  <a:prstGeom prst="rect">
                    <a:avLst/>
                  </a:prstGeom>
                  <a:solidFill>
                    <a:srgbClr val="ECE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62" name="Rectangle 953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897"/>
                    <a:ext cx="141" cy="20"/>
                  </a:xfrm>
                  <a:prstGeom prst="rect">
                    <a:avLst/>
                  </a:prstGeom>
                  <a:solidFill>
                    <a:srgbClr val="EAE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63" name="Rectangle 954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897"/>
                    <a:ext cx="141" cy="23"/>
                  </a:xfrm>
                  <a:prstGeom prst="rect">
                    <a:avLst/>
                  </a:prstGeom>
                  <a:solidFill>
                    <a:srgbClr val="E6E2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64" name="Rectangle 955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00"/>
                    <a:ext cx="141" cy="20"/>
                  </a:xfrm>
                  <a:prstGeom prst="rect">
                    <a:avLst/>
                  </a:prstGeom>
                  <a:solidFill>
                    <a:srgbClr val="E2D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65" name="Rectangle 956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00"/>
                    <a:ext cx="141" cy="24"/>
                  </a:xfrm>
                  <a:prstGeom prst="rect">
                    <a:avLst/>
                  </a:prstGeom>
                  <a:solidFill>
                    <a:srgbClr val="E0D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66" name="Rectangle 957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04"/>
                    <a:ext cx="141" cy="19"/>
                  </a:xfrm>
                  <a:prstGeom prst="rect">
                    <a:avLst/>
                  </a:prstGeom>
                  <a:solidFill>
                    <a:srgbClr val="DCD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67" name="Rectangle 958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04"/>
                    <a:ext cx="141" cy="19"/>
                  </a:xfrm>
                  <a:prstGeom prst="rect">
                    <a:avLst/>
                  </a:prstGeom>
                  <a:solidFill>
                    <a:srgbClr val="D8D4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68" name="Rectangle 959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06"/>
                    <a:ext cx="141" cy="20"/>
                  </a:xfrm>
                  <a:prstGeom prst="rect">
                    <a:avLst/>
                  </a:prstGeom>
                  <a:solidFill>
                    <a:srgbClr val="D4D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69" name="Rectangle 960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06"/>
                    <a:ext cx="141" cy="20"/>
                  </a:xfrm>
                  <a:prstGeom prst="rect">
                    <a:avLst/>
                  </a:prstGeom>
                  <a:solidFill>
                    <a:srgbClr val="D2C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70" name="Rectangle 961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09"/>
                    <a:ext cx="141" cy="20"/>
                  </a:xfrm>
                  <a:prstGeom prst="rect">
                    <a:avLst/>
                  </a:prstGeom>
                  <a:solidFill>
                    <a:srgbClr val="D0C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71" name="Rectangle 962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09"/>
                    <a:ext cx="141" cy="20"/>
                  </a:xfrm>
                  <a:prstGeom prst="rect">
                    <a:avLst/>
                  </a:prstGeom>
                  <a:solidFill>
                    <a:srgbClr val="CAC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72" name="Rectangle 963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12"/>
                    <a:ext cx="141" cy="19"/>
                  </a:xfrm>
                  <a:prstGeom prst="rect">
                    <a:avLst/>
                  </a:prstGeom>
                  <a:solidFill>
                    <a:srgbClr val="C8C4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73" name="Rectangle 964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12"/>
                    <a:ext cx="141" cy="21"/>
                  </a:xfrm>
                  <a:prstGeom prst="rect">
                    <a:avLst/>
                  </a:prstGeom>
                  <a:solidFill>
                    <a:srgbClr val="C2B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74" name="Rectangle 965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13"/>
                    <a:ext cx="141" cy="23"/>
                  </a:xfrm>
                  <a:prstGeom prst="rect">
                    <a:avLst/>
                  </a:prstGeom>
                  <a:solidFill>
                    <a:srgbClr val="C0B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75" name="Rectangle 966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15"/>
                    <a:ext cx="141" cy="20"/>
                  </a:xfrm>
                  <a:prstGeom prst="rect">
                    <a:avLst/>
                  </a:prstGeom>
                  <a:solidFill>
                    <a:srgbClr val="BEB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76" name="Rectangle 967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15"/>
                    <a:ext cx="141" cy="23"/>
                  </a:xfrm>
                  <a:prstGeom prst="rect">
                    <a:avLst/>
                  </a:prstGeom>
                  <a:solidFill>
                    <a:srgbClr val="BAB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77" name="Rectangle 968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18"/>
                    <a:ext cx="141" cy="20"/>
                  </a:xfrm>
                  <a:prstGeom prst="rect">
                    <a:avLst/>
                  </a:prstGeom>
                  <a:solidFill>
                    <a:srgbClr val="B6B4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78" name="Rectangle 969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18"/>
                    <a:ext cx="141" cy="25"/>
                  </a:xfrm>
                  <a:prstGeom prst="rect">
                    <a:avLst/>
                  </a:prstGeom>
                  <a:solidFill>
                    <a:srgbClr val="B2B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79" name="Rectangle 970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20"/>
                    <a:ext cx="141" cy="20"/>
                  </a:xfrm>
                  <a:prstGeom prst="rect">
                    <a:avLst/>
                  </a:prstGeom>
                  <a:solidFill>
                    <a:srgbClr val="B0A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80" name="Rectangle 971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20"/>
                    <a:ext cx="141" cy="23"/>
                  </a:xfrm>
                  <a:prstGeom prst="rect">
                    <a:avLst/>
                  </a:prstGeom>
                  <a:solidFill>
                    <a:srgbClr val="ACA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81" name="Rectangle 972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22"/>
                    <a:ext cx="141" cy="20"/>
                  </a:xfrm>
                  <a:prstGeom prst="rect">
                    <a:avLst/>
                  </a:prstGeom>
                  <a:solidFill>
                    <a:srgbClr val="A8A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82" name="Rectangle 973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23"/>
                    <a:ext cx="141" cy="19"/>
                  </a:xfrm>
                  <a:prstGeom prst="rect">
                    <a:avLst/>
                  </a:prstGeom>
                  <a:solidFill>
                    <a:srgbClr val="A6A4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83" name="Rectangle 974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23"/>
                    <a:ext cx="141" cy="23"/>
                  </a:xfrm>
                  <a:prstGeom prst="rect">
                    <a:avLst/>
                  </a:prstGeom>
                  <a:solidFill>
                    <a:srgbClr val="A2A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84" name="Rectangle 975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26"/>
                    <a:ext cx="141" cy="20"/>
                  </a:xfrm>
                  <a:prstGeom prst="rect">
                    <a:avLst/>
                  </a:prstGeom>
                  <a:solidFill>
                    <a:srgbClr val="9E9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85" name="Rectangle 976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26"/>
                    <a:ext cx="141" cy="23"/>
                  </a:xfrm>
                  <a:prstGeom prst="rect">
                    <a:avLst/>
                  </a:prstGeom>
                  <a:solidFill>
                    <a:srgbClr val="9C9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86" name="Rectangle 977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29"/>
                    <a:ext cx="141" cy="19"/>
                  </a:xfrm>
                  <a:prstGeom prst="rect">
                    <a:avLst/>
                  </a:prstGeom>
                  <a:solidFill>
                    <a:srgbClr val="9694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87" name="Rectangle 978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31"/>
                    <a:ext cx="141" cy="20"/>
                  </a:xfrm>
                  <a:prstGeom prst="rect">
                    <a:avLst/>
                  </a:prstGeom>
                  <a:solidFill>
                    <a:srgbClr val="9492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88" name="Rectangle 979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31"/>
                    <a:ext cx="141" cy="20"/>
                  </a:xfrm>
                  <a:prstGeom prst="rect">
                    <a:avLst/>
                  </a:prstGeom>
                  <a:solidFill>
                    <a:srgbClr val="929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89" name="Rectangle 980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33"/>
                    <a:ext cx="141" cy="20"/>
                  </a:xfrm>
                  <a:prstGeom prst="rect">
                    <a:avLst/>
                  </a:prstGeom>
                  <a:solidFill>
                    <a:srgbClr val="8C8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90" name="Rectangle 981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35"/>
                    <a:ext cx="141" cy="19"/>
                  </a:xfrm>
                  <a:prstGeom prst="rect">
                    <a:avLst/>
                  </a:prstGeom>
                  <a:solidFill>
                    <a:srgbClr val="8A8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91" name="Rectangle 982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35"/>
                    <a:ext cx="141" cy="19"/>
                  </a:xfrm>
                  <a:prstGeom prst="rect">
                    <a:avLst/>
                  </a:prstGeom>
                  <a:solidFill>
                    <a:srgbClr val="8684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92" name="Rectangle 983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38"/>
                    <a:ext cx="141" cy="20"/>
                  </a:xfrm>
                  <a:prstGeom prst="rect">
                    <a:avLst/>
                  </a:prstGeom>
                  <a:solidFill>
                    <a:srgbClr val="8482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93" name="Rectangle 984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38"/>
                    <a:ext cx="141" cy="23"/>
                  </a:xfrm>
                  <a:prstGeom prst="rect">
                    <a:avLst/>
                  </a:prstGeom>
                  <a:solidFill>
                    <a:srgbClr val="807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94" name="Rectangle 985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40"/>
                    <a:ext cx="141" cy="20"/>
                  </a:xfrm>
                  <a:prstGeom prst="rect">
                    <a:avLst/>
                  </a:prstGeom>
                  <a:solidFill>
                    <a:srgbClr val="7C7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95" name="Rectangle 986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40"/>
                    <a:ext cx="141" cy="20"/>
                  </a:xfrm>
                  <a:prstGeom prst="rect">
                    <a:avLst/>
                  </a:prstGeom>
                  <a:solidFill>
                    <a:srgbClr val="7A7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96" name="Rectangle 987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43"/>
                    <a:ext cx="141" cy="19"/>
                  </a:xfrm>
                  <a:prstGeom prst="rect">
                    <a:avLst/>
                  </a:prstGeom>
                  <a:solidFill>
                    <a:srgbClr val="7472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97" name="Rectangle 988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43"/>
                    <a:ext cx="141" cy="21"/>
                  </a:xfrm>
                  <a:prstGeom prst="rect">
                    <a:avLst/>
                  </a:prstGeom>
                  <a:solidFill>
                    <a:srgbClr val="727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98" name="Rectangle 989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44"/>
                    <a:ext cx="141" cy="23"/>
                  </a:xfrm>
                  <a:prstGeom prst="rect">
                    <a:avLst/>
                  </a:prstGeom>
                  <a:solidFill>
                    <a:srgbClr val="706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399" name="Rectangle 990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46"/>
                    <a:ext cx="141" cy="20"/>
                  </a:xfrm>
                  <a:prstGeom prst="rect">
                    <a:avLst/>
                  </a:prstGeom>
                  <a:solidFill>
                    <a:srgbClr val="6A6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00" name="Rectangle 991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46"/>
                    <a:ext cx="141" cy="23"/>
                  </a:xfrm>
                  <a:prstGeom prst="rect">
                    <a:avLst/>
                  </a:prstGeom>
                  <a:solidFill>
                    <a:srgbClr val="68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01" name="Rectangle 992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49"/>
                    <a:ext cx="141" cy="20"/>
                  </a:xfrm>
                  <a:prstGeom prst="rect">
                    <a:avLst/>
                  </a:prstGeom>
                  <a:solidFill>
                    <a:srgbClr val="6462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02" name="Rectangle 993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49"/>
                    <a:ext cx="141" cy="24"/>
                  </a:xfrm>
                  <a:prstGeom prst="rect">
                    <a:avLst/>
                  </a:prstGeom>
                  <a:solidFill>
                    <a:srgbClr val="605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03" name="Rectangle 994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951"/>
                    <a:ext cx="141" cy="20"/>
                  </a:xfrm>
                  <a:prstGeom prst="rect">
                    <a:avLst/>
                  </a:prstGeom>
                  <a:solidFill>
                    <a:srgbClr val="5E5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04" name="Freeform 995"/>
                  <p:cNvSpPr>
                    <a:spLocks/>
                  </p:cNvSpPr>
                  <p:nvPr/>
                </p:nvSpPr>
                <p:spPr bwMode="auto">
                  <a:xfrm>
                    <a:off x="3553" y="881"/>
                    <a:ext cx="140" cy="70"/>
                  </a:xfrm>
                  <a:custGeom>
                    <a:avLst/>
                    <a:gdLst>
                      <a:gd name="T0" fmla="*/ 0 w 143"/>
                      <a:gd name="T1" fmla="*/ 31 h 71"/>
                      <a:gd name="T2" fmla="*/ 58 w 143"/>
                      <a:gd name="T3" fmla="*/ 71 h 71"/>
                      <a:gd name="T4" fmla="*/ 143 w 143"/>
                      <a:gd name="T5" fmla="*/ 49 h 71"/>
                      <a:gd name="T6" fmla="*/ 109 w 143"/>
                      <a:gd name="T7" fmla="*/ 0 h 71"/>
                      <a:gd name="T8" fmla="*/ 0 w 143"/>
                      <a:gd name="T9" fmla="*/ 31 h 71"/>
                      <a:gd name="T10" fmla="*/ 2 w 143"/>
                      <a:gd name="T11" fmla="*/ 31 h 71"/>
                      <a:gd name="T12" fmla="*/ 109 w 143"/>
                      <a:gd name="T13" fmla="*/ 2 h 71"/>
                      <a:gd name="T14" fmla="*/ 105 w 143"/>
                      <a:gd name="T15" fmla="*/ 2 h 71"/>
                      <a:gd name="T16" fmla="*/ 141 w 143"/>
                      <a:gd name="T17" fmla="*/ 49 h 71"/>
                      <a:gd name="T18" fmla="*/ 141 w 143"/>
                      <a:gd name="T19" fmla="*/ 46 h 71"/>
                      <a:gd name="T20" fmla="*/ 56 w 143"/>
                      <a:gd name="T21" fmla="*/ 71 h 71"/>
                      <a:gd name="T22" fmla="*/ 58 w 143"/>
                      <a:gd name="T23" fmla="*/ 71 h 71"/>
                      <a:gd name="T24" fmla="*/ 2 w 143"/>
                      <a:gd name="T25" fmla="*/ 31 h 71"/>
                      <a:gd name="T26" fmla="*/ 0 w 143"/>
                      <a:gd name="T27" fmla="*/ 31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43" h="71">
                        <a:moveTo>
                          <a:pt x="0" y="31"/>
                        </a:moveTo>
                        <a:lnTo>
                          <a:pt x="58" y="71"/>
                        </a:lnTo>
                        <a:lnTo>
                          <a:pt x="143" y="49"/>
                        </a:lnTo>
                        <a:lnTo>
                          <a:pt x="109" y="0"/>
                        </a:lnTo>
                        <a:lnTo>
                          <a:pt x="0" y="31"/>
                        </a:lnTo>
                        <a:lnTo>
                          <a:pt x="2" y="31"/>
                        </a:lnTo>
                        <a:lnTo>
                          <a:pt x="109" y="2"/>
                        </a:lnTo>
                        <a:lnTo>
                          <a:pt x="105" y="2"/>
                        </a:lnTo>
                        <a:lnTo>
                          <a:pt x="141" y="49"/>
                        </a:lnTo>
                        <a:lnTo>
                          <a:pt x="141" y="46"/>
                        </a:lnTo>
                        <a:lnTo>
                          <a:pt x="56" y="71"/>
                        </a:lnTo>
                        <a:lnTo>
                          <a:pt x="58" y="71"/>
                        </a:lnTo>
                        <a:lnTo>
                          <a:pt x="2" y="31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05" name="Freeform 996"/>
                  <p:cNvSpPr>
                    <a:spLocks/>
                  </p:cNvSpPr>
                  <p:nvPr/>
                </p:nvSpPr>
                <p:spPr bwMode="auto">
                  <a:xfrm>
                    <a:off x="3588" y="940"/>
                    <a:ext cx="114" cy="20"/>
                  </a:xfrm>
                  <a:custGeom>
                    <a:avLst/>
                    <a:gdLst>
                      <a:gd name="T0" fmla="*/ 0 w 111"/>
                      <a:gd name="T1" fmla="*/ 0 h 22"/>
                      <a:gd name="T2" fmla="*/ 0 w 111"/>
                      <a:gd name="T3" fmla="*/ 6 h 22"/>
                      <a:gd name="T4" fmla="*/ 111 w 111"/>
                      <a:gd name="T5" fmla="*/ 22 h 22"/>
                      <a:gd name="T6" fmla="*/ 111 w 111"/>
                      <a:gd name="T7" fmla="*/ 13 h 22"/>
                      <a:gd name="T8" fmla="*/ 0 w 111"/>
                      <a:gd name="T9" fmla="*/ 0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1" h="22">
                        <a:moveTo>
                          <a:pt x="0" y="0"/>
                        </a:moveTo>
                        <a:lnTo>
                          <a:pt x="0" y="6"/>
                        </a:lnTo>
                        <a:lnTo>
                          <a:pt x="111" y="22"/>
                        </a:lnTo>
                        <a:lnTo>
                          <a:pt x="111" y="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06" name="Freeform 997"/>
                  <p:cNvSpPr>
                    <a:spLocks/>
                  </p:cNvSpPr>
                  <p:nvPr/>
                </p:nvSpPr>
                <p:spPr bwMode="auto">
                  <a:xfrm>
                    <a:off x="3588" y="940"/>
                    <a:ext cx="114" cy="20"/>
                  </a:xfrm>
                  <a:custGeom>
                    <a:avLst/>
                    <a:gdLst>
                      <a:gd name="T0" fmla="*/ 0 w 111"/>
                      <a:gd name="T1" fmla="*/ 0 h 20"/>
                      <a:gd name="T2" fmla="*/ 0 w 111"/>
                      <a:gd name="T3" fmla="*/ 0 h 20"/>
                      <a:gd name="T4" fmla="*/ 0 w 111"/>
                      <a:gd name="T5" fmla="*/ 4 h 20"/>
                      <a:gd name="T6" fmla="*/ 0 w 111"/>
                      <a:gd name="T7" fmla="*/ 9 h 20"/>
                      <a:gd name="T8" fmla="*/ 111 w 111"/>
                      <a:gd name="T9" fmla="*/ 20 h 20"/>
                      <a:gd name="T10" fmla="*/ 111 w 111"/>
                      <a:gd name="T11" fmla="*/ 18 h 20"/>
                      <a:gd name="T12" fmla="*/ 111 w 111"/>
                      <a:gd name="T13" fmla="*/ 11 h 20"/>
                      <a:gd name="T14" fmla="*/ 111 w 111"/>
                      <a:gd name="T15" fmla="*/ 9 h 20"/>
                      <a:gd name="T16" fmla="*/ 0 w 111"/>
                      <a:gd name="T17" fmla="*/ 0 h 20"/>
                      <a:gd name="T18" fmla="*/ 0 w 111"/>
                      <a:gd name="T19" fmla="*/ 0 h 20"/>
                      <a:gd name="T20" fmla="*/ 111 w 111"/>
                      <a:gd name="T21" fmla="*/ 11 h 20"/>
                      <a:gd name="T22" fmla="*/ 109 w 111"/>
                      <a:gd name="T23" fmla="*/ 11 h 20"/>
                      <a:gd name="T24" fmla="*/ 109 w 111"/>
                      <a:gd name="T25" fmla="*/ 18 h 20"/>
                      <a:gd name="T26" fmla="*/ 111 w 111"/>
                      <a:gd name="T27" fmla="*/ 18 h 20"/>
                      <a:gd name="T28" fmla="*/ 0 w 111"/>
                      <a:gd name="T29" fmla="*/ 4 h 20"/>
                      <a:gd name="T30" fmla="*/ 2 w 111"/>
                      <a:gd name="T31" fmla="*/ 6 h 20"/>
                      <a:gd name="T32" fmla="*/ 2 w 111"/>
                      <a:gd name="T33" fmla="*/ 0 h 20"/>
                      <a:gd name="T34" fmla="*/ 0 w 111"/>
                      <a:gd name="T35" fmla="*/ 0 h 20"/>
                      <a:gd name="T36" fmla="*/ 0 w 111"/>
                      <a:gd name="T37" fmla="*/ 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11" h="20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0" y="9"/>
                        </a:lnTo>
                        <a:lnTo>
                          <a:pt x="111" y="20"/>
                        </a:lnTo>
                        <a:lnTo>
                          <a:pt x="111" y="18"/>
                        </a:lnTo>
                        <a:lnTo>
                          <a:pt x="111" y="11"/>
                        </a:lnTo>
                        <a:lnTo>
                          <a:pt x="111" y="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11" y="11"/>
                        </a:lnTo>
                        <a:lnTo>
                          <a:pt x="109" y="11"/>
                        </a:lnTo>
                        <a:lnTo>
                          <a:pt x="109" y="18"/>
                        </a:lnTo>
                        <a:lnTo>
                          <a:pt x="111" y="18"/>
                        </a:lnTo>
                        <a:lnTo>
                          <a:pt x="0" y="4"/>
                        </a:lnTo>
                        <a:lnTo>
                          <a:pt x="2" y="6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07" name="Freeform 998"/>
                  <p:cNvSpPr>
                    <a:spLocks/>
                  </p:cNvSpPr>
                  <p:nvPr/>
                </p:nvSpPr>
                <p:spPr bwMode="auto">
                  <a:xfrm>
                    <a:off x="3588" y="922"/>
                    <a:ext cx="114" cy="20"/>
                  </a:xfrm>
                  <a:custGeom>
                    <a:avLst/>
                    <a:gdLst>
                      <a:gd name="T0" fmla="*/ 0 w 111"/>
                      <a:gd name="T1" fmla="*/ 18 h 22"/>
                      <a:gd name="T2" fmla="*/ 111 w 111"/>
                      <a:gd name="T3" fmla="*/ 22 h 22"/>
                      <a:gd name="T4" fmla="*/ 40 w 111"/>
                      <a:gd name="T5" fmla="*/ 0 h 22"/>
                      <a:gd name="T6" fmla="*/ 0 w 111"/>
                      <a:gd name="T7" fmla="*/ 18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1" h="22">
                        <a:moveTo>
                          <a:pt x="0" y="18"/>
                        </a:moveTo>
                        <a:lnTo>
                          <a:pt x="111" y="22"/>
                        </a:lnTo>
                        <a:lnTo>
                          <a:pt x="40" y="0"/>
                        </a:lnTo>
                        <a:lnTo>
                          <a:pt x="0" y="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08" name="Freeform 999"/>
                  <p:cNvSpPr>
                    <a:spLocks/>
                  </p:cNvSpPr>
                  <p:nvPr/>
                </p:nvSpPr>
                <p:spPr bwMode="auto">
                  <a:xfrm>
                    <a:off x="3589" y="922"/>
                    <a:ext cx="109" cy="20"/>
                  </a:xfrm>
                  <a:custGeom>
                    <a:avLst/>
                    <a:gdLst>
                      <a:gd name="T0" fmla="*/ 0 w 109"/>
                      <a:gd name="T1" fmla="*/ 18 h 22"/>
                      <a:gd name="T2" fmla="*/ 0 w 109"/>
                      <a:gd name="T3" fmla="*/ 18 h 22"/>
                      <a:gd name="T4" fmla="*/ 109 w 109"/>
                      <a:gd name="T5" fmla="*/ 22 h 22"/>
                      <a:gd name="T6" fmla="*/ 109 w 109"/>
                      <a:gd name="T7" fmla="*/ 20 h 22"/>
                      <a:gd name="T8" fmla="*/ 40 w 109"/>
                      <a:gd name="T9" fmla="*/ 0 h 22"/>
                      <a:gd name="T10" fmla="*/ 0 w 109"/>
                      <a:gd name="T11" fmla="*/ 18 h 22"/>
                      <a:gd name="T12" fmla="*/ 40 w 109"/>
                      <a:gd name="T13" fmla="*/ 2 h 22"/>
                      <a:gd name="T14" fmla="*/ 109 w 109"/>
                      <a:gd name="T15" fmla="*/ 22 h 22"/>
                      <a:gd name="T16" fmla="*/ 109 w 109"/>
                      <a:gd name="T17" fmla="*/ 20 h 22"/>
                      <a:gd name="T18" fmla="*/ 0 w 109"/>
                      <a:gd name="T19" fmla="*/ 18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9" h="22">
                        <a:moveTo>
                          <a:pt x="0" y="18"/>
                        </a:moveTo>
                        <a:lnTo>
                          <a:pt x="0" y="18"/>
                        </a:lnTo>
                        <a:lnTo>
                          <a:pt x="109" y="22"/>
                        </a:lnTo>
                        <a:lnTo>
                          <a:pt x="109" y="20"/>
                        </a:lnTo>
                        <a:lnTo>
                          <a:pt x="40" y="0"/>
                        </a:lnTo>
                        <a:lnTo>
                          <a:pt x="0" y="18"/>
                        </a:lnTo>
                        <a:lnTo>
                          <a:pt x="40" y="2"/>
                        </a:lnTo>
                        <a:lnTo>
                          <a:pt x="109" y="22"/>
                        </a:lnTo>
                        <a:lnTo>
                          <a:pt x="109" y="20"/>
                        </a:lnTo>
                        <a:lnTo>
                          <a:pt x="0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09" name="Freeform 1000"/>
                  <p:cNvSpPr>
                    <a:spLocks/>
                  </p:cNvSpPr>
                  <p:nvPr/>
                </p:nvSpPr>
                <p:spPr bwMode="auto">
                  <a:xfrm>
                    <a:off x="3588" y="940"/>
                    <a:ext cx="297" cy="282"/>
                  </a:xfrm>
                  <a:custGeom>
                    <a:avLst/>
                    <a:gdLst>
                      <a:gd name="T0" fmla="*/ 111 w 298"/>
                      <a:gd name="T1" fmla="*/ 4 h 282"/>
                      <a:gd name="T2" fmla="*/ 0 w 298"/>
                      <a:gd name="T3" fmla="*/ 0 h 282"/>
                      <a:gd name="T4" fmla="*/ 140 w 298"/>
                      <a:gd name="T5" fmla="*/ 282 h 282"/>
                      <a:gd name="T6" fmla="*/ 298 w 298"/>
                      <a:gd name="T7" fmla="*/ 269 h 282"/>
                      <a:gd name="T8" fmla="*/ 111 w 298"/>
                      <a:gd name="T9" fmla="*/ 4 h 2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8" h="282">
                        <a:moveTo>
                          <a:pt x="111" y="4"/>
                        </a:moveTo>
                        <a:lnTo>
                          <a:pt x="0" y="0"/>
                        </a:lnTo>
                        <a:lnTo>
                          <a:pt x="140" y="282"/>
                        </a:lnTo>
                        <a:lnTo>
                          <a:pt x="298" y="269"/>
                        </a:lnTo>
                        <a:lnTo>
                          <a:pt x="111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10" name="Freeform 1001"/>
                  <p:cNvSpPr>
                    <a:spLocks/>
                  </p:cNvSpPr>
                  <p:nvPr/>
                </p:nvSpPr>
                <p:spPr bwMode="auto">
                  <a:xfrm>
                    <a:off x="3588" y="940"/>
                    <a:ext cx="297" cy="282"/>
                  </a:xfrm>
                  <a:custGeom>
                    <a:avLst/>
                    <a:gdLst>
                      <a:gd name="T0" fmla="*/ 111 w 298"/>
                      <a:gd name="T1" fmla="*/ 4 h 282"/>
                      <a:gd name="T2" fmla="*/ 0 w 298"/>
                      <a:gd name="T3" fmla="*/ 0 h 282"/>
                      <a:gd name="T4" fmla="*/ 140 w 298"/>
                      <a:gd name="T5" fmla="*/ 282 h 282"/>
                      <a:gd name="T6" fmla="*/ 298 w 298"/>
                      <a:gd name="T7" fmla="*/ 269 h 282"/>
                      <a:gd name="T8" fmla="*/ 111 w 298"/>
                      <a:gd name="T9" fmla="*/ 4 h 2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8" h="282">
                        <a:moveTo>
                          <a:pt x="111" y="4"/>
                        </a:moveTo>
                        <a:lnTo>
                          <a:pt x="0" y="0"/>
                        </a:lnTo>
                        <a:lnTo>
                          <a:pt x="140" y="282"/>
                        </a:lnTo>
                        <a:lnTo>
                          <a:pt x="298" y="269"/>
                        </a:lnTo>
                        <a:lnTo>
                          <a:pt x="111" y="4"/>
                        </a:lnTo>
                      </a:path>
                    </a:pathLst>
                  </a:custGeom>
                  <a:noFill/>
                  <a:ln w="142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11" name="Freeform 1002"/>
                  <p:cNvSpPr>
                    <a:spLocks/>
                  </p:cNvSpPr>
                  <p:nvPr/>
                </p:nvSpPr>
                <p:spPr bwMode="auto">
                  <a:xfrm>
                    <a:off x="3588" y="940"/>
                    <a:ext cx="139" cy="286"/>
                  </a:xfrm>
                  <a:custGeom>
                    <a:avLst/>
                    <a:gdLst>
                      <a:gd name="T0" fmla="*/ 0 w 140"/>
                      <a:gd name="T1" fmla="*/ 0 h 287"/>
                      <a:gd name="T2" fmla="*/ 0 w 140"/>
                      <a:gd name="T3" fmla="*/ 4 h 287"/>
                      <a:gd name="T4" fmla="*/ 140 w 140"/>
                      <a:gd name="T5" fmla="*/ 287 h 287"/>
                      <a:gd name="T6" fmla="*/ 140 w 140"/>
                      <a:gd name="T7" fmla="*/ 282 h 287"/>
                      <a:gd name="T8" fmla="*/ 0 w 140"/>
                      <a:gd name="T9" fmla="*/ 0 h 2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0" h="287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140" y="287"/>
                        </a:lnTo>
                        <a:lnTo>
                          <a:pt x="140" y="28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12" name="Freeform 1003"/>
                  <p:cNvSpPr>
                    <a:spLocks/>
                  </p:cNvSpPr>
                  <p:nvPr/>
                </p:nvSpPr>
                <p:spPr bwMode="auto">
                  <a:xfrm>
                    <a:off x="3588" y="940"/>
                    <a:ext cx="139" cy="286"/>
                  </a:xfrm>
                  <a:custGeom>
                    <a:avLst/>
                    <a:gdLst>
                      <a:gd name="T0" fmla="*/ 0 w 140"/>
                      <a:gd name="T1" fmla="*/ 0 h 287"/>
                      <a:gd name="T2" fmla="*/ 0 w 140"/>
                      <a:gd name="T3" fmla="*/ 4 h 287"/>
                      <a:gd name="T4" fmla="*/ 140 w 140"/>
                      <a:gd name="T5" fmla="*/ 287 h 287"/>
                      <a:gd name="T6" fmla="*/ 140 w 140"/>
                      <a:gd name="T7" fmla="*/ 282 h 287"/>
                      <a:gd name="T8" fmla="*/ 0 w 140"/>
                      <a:gd name="T9" fmla="*/ 0 h 2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0" h="287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140" y="287"/>
                        </a:lnTo>
                        <a:lnTo>
                          <a:pt x="140" y="28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42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13" name="Freeform 1004"/>
                  <p:cNvSpPr>
                    <a:spLocks/>
                  </p:cNvSpPr>
                  <p:nvPr/>
                </p:nvSpPr>
                <p:spPr bwMode="auto">
                  <a:xfrm>
                    <a:off x="3727" y="1209"/>
                    <a:ext cx="156" cy="20"/>
                  </a:xfrm>
                  <a:custGeom>
                    <a:avLst/>
                    <a:gdLst>
                      <a:gd name="T0" fmla="*/ 156 w 156"/>
                      <a:gd name="T1" fmla="*/ 0 h 20"/>
                      <a:gd name="T2" fmla="*/ 2 w 156"/>
                      <a:gd name="T3" fmla="*/ 18 h 20"/>
                      <a:gd name="T4" fmla="*/ 0 w 156"/>
                      <a:gd name="T5" fmla="*/ 20 h 20"/>
                      <a:gd name="T6" fmla="*/ 154 w 156"/>
                      <a:gd name="T7" fmla="*/ 4 h 20"/>
                      <a:gd name="T8" fmla="*/ 156 w 156"/>
                      <a:gd name="T9" fmla="*/ 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6" h="20">
                        <a:moveTo>
                          <a:pt x="156" y="0"/>
                        </a:moveTo>
                        <a:lnTo>
                          <a:pt x="2" y="18"/>
                        </a:lnTo>
                        <a:lnTo>
                          <a:pt x="0" y="20"/>
                        </a:lnTo>
                        <a:lnTo>
                          <a:pt x="154" y="4"/>
                        </a:lnTo>
                        <a:lnTo>
                          <a:pt x="15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14" name="Freeform 1005"/>
                  <p:cNvSpPr>
                    <a:spLocks/>
                  </p:cNvSpPr>
                  <p:nvPr/>
                </p:nvSpPr>
                <p:spPr bwMode="auto">
                  <a:xfrm>
                    <a:off x="3727" y="1209"/>
                    <a:ext cx="156" cy="20"/>
                  </a:xfrm>
                  <a:custGeom>
                    <a:avLst/>
                    <a:gdLst>
                      <a:gd name="T0" fmla="*/ 156 w 156"/>
                      <a:gd name="T1" fmla="*/ 0 h 20"/>
                      <a:gd name="T2" fmla="*/ 2 w 156"/>
                      <a:gd name="T3" fmla="*/ 18 h 20"/>
                      <a:gd name="T4" fmla="*/ 0 w 156"/>
                      <a:gd name="T5" fmla="*/ 20 h 20"/>
                      <a:gd name="T6" fmla="*/ 154 w 156"/>
                      <a:gd name="T7" fmla="*/ 4 h 20"/>
                      <a:gd name="T8" fmla="*/ 156 w 156"/>
                      <a:gd name="T9" fmla="*/ 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6" h="20">
                        <a:moveTo>
                          <a:pt x="156" y="0"/>
                        </a:moveTo>
                        <a:lnTo>
                          <a:pt x="2" y="18"/>
                        </a:lnTo>
                        <a:lnTo>
                          <a:pt x="0" y="20"/>
                        </a:lnTo>
                        <a:lnTo>
                          <a:pt x="154" y="4"/>
                        </a:lnTo>
                        <a:lnTo>
                          <a:pt x="156" y="0"/>
                        </a:lnTo>
                      </a:path>
                    </a:pathLst>
                  </a:custGeom>
                  <a:noFill/>
                  <a:ln w="142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15" name="Freeform 1006"/>
                  <p:cNvSpPr>
                    <a:spLocks/>
                  </p:cNvSpPr>
                  <p:nvPr/>
                </p:nvSpPr>
                <p:spPr bwMode="auto">
                  <a:xfrm>
                    <a:off x="3673" y="1111"/>
                    <a:ext cx="203" cy="109"/>
                  </a:xfrm>
                  <a:custGeom>
                    <a:avLst/>
                    <a:gdLst>
                      <a:gd name="T0" fmla="*/ 54 w 203"/>
                      <a:gd name="T1" fmla="*/ 109 h 109"/>
                      <a:gd name="T2" fmla="*/ 203 w 203"/>
                      <a:gd name="T3" fmla="*/ 96 h 109"/>
                      <a:gd name="T4" fmla="*/ 136 w 203"/>
                      <a:gd name="T5" fmla="*/ 0 h 109"/>
                      <a:gd name="T6" fmla="*/ 0 w 203"/>
                      <a:gd name="T7" fmla="*/ 4 h 109"/>
                      <a:gd name="T8" fmla="*/ 54 w 203"/>
                      <a:gd name="T9" fmla="*/ 109 h 1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3" h="109">
                        <a:moveTo>
                          <a:pt x="54" y="109"/>
                        </a:moveTo>
                        <a:lnTo>
                          <a:pt x="203" y="96"/>
                        </a:lnTo>
                        <a:lnTo>
                          <a:pt x="136" y="0"/>
                        </a:lnTo>
                        <a:lnTo>
                          <a:pt x="0" y="4"/>
                        </a:lnTo>
                        <a:lnTo>
                          <a:pt x="54" y="10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16" name="Freeform 1007"/>
                  <p:cNvSpPr>
                    <a:spLocks/>
                  </p:cNvSpPr>
                  <p:nvPr/>
                </p:nvSpPr>
                <p:spPr bwMode="auto">
                  <a:xfrm>
                    <a:off x="3673" y="1111"/>
                    <a:ext cx="203" cy="109"/>
                  </a:xfrm>
                  <a:custGeom>
                    <a:avLst/>
                    <a:gdLst>
                      <a:gd name="T0" fmla="*/ 54 w 203"/>
                      <a:gd name="T1" fmla="*/ 109 h 109"/>
                      <a:gd name="T2" fmla="*/ 203 w 203"/>
                      <a:gd name="T3" fmla="*/ 96 h 109"/>
                      <a:gd name="T4" fmla="*/ 136 w 203"/>
                      <a:gd name="T5" fmla="*/ 0 h 109"/>
                      <a:gd name="T6" fmla="*/ 0 w 203"/>
                      <a:gd name="T7" fmla="*/ 4 h 109"/>
                      <a:gd name="T8" fmla="*/ 54 w 203"/>
                      <a:gd name="T9" fmla="*/ 109 h 1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3" h="109">
                        <a:moveTo>
                          <a:pt x="54" y="109"/>
                        </a:moveTo>
                        <a:lnTo>
                          <a:pt x="203" y="96"/>
                        </a:lnTo>
                        <a:lnTo>
                          <a:pt x="136" y="0"/>
                        </a:lnTo>
                        <a:lnTo>
                          <a:pt x="0" y="4"/>
                        </a:lnTo>
                        <a:lnTo>
                          <a:pt x="54" y="109"/>
                        </a:lnTo>
                      </a:path>
                    </a:pathLst>
                  </a:custGeom>
                  <a:noFill/>
                  <a:ln w="142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17" name="Freeform 1008"/>
                  <p:cNvSpPr>
                    <a:spLocks/>
                  </p:cNvSpPr>
                  <p:nvPr/>
                </p:nvSpPr>
                <p:spPr bwMode="auto">
                  <a:xfrm>
                    <a:off x="3629" y="1023"/>
                    <a:ext cx="179" cy="92"/>
                  </a:xfrm>
                  <a:custGeom>
                    <a:avLst/>
                    <a:gdLst>
                      <a:gd name="T0" fmla="*/ 44 w 178"/>
                      <a:gd name="T1" fmla="*/ 91 h 91"/>
                      <a:gd name="T2" fmla="*/ 178 w 178"/>
                      <a:gd name="T3" fmla="*/ 85 h 91"/>
                      <a:gd name="T4" fmla="*/ 120 w 178"/>
                      <a:gd name="T5" fmla="*/ 2 h 91"/>
                      <a:gd name="T6" fmla="*/ 0 w 178"/>
                      <a:gd name="T7" fmla="*/ 0 h 91"/>
                      <a:gd name="T8" fmla="*/ 44 w 178"/>
                      <a:gd name="T9" fmla="*/ 91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8" h="91">
                        <a:moveTo>
                          <a:pt x="44" y="91"/>
                        </a:moveTo>
                        <a:lnTo>
                          <a:pt x="178" y="85"/>
                        </a:lnTo>
                        <a:lnTo>
                          <a:pt x="120" y="2"/>
                        </a:lnTo>
                        <a:lnTo>
                          <a:pt x="0" y="0"/>
                        </a:lnTo>
                        <a:lnTo>
                          <a:pt x="44" y="9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18" name="Freeform 1009"/>
                  <p:cNvSpPr>
                    <a:spLocks/>
                  </p:cNvSpPr>
                  <p:nvPr/>
                </p:nvSpPr>
                <p:spPr bwMode="auto">
                  <a:xfrm>
                    <a:off x="3629" y="1023"/>
                    <a:ext cx="179" cy="92"/>
                  </a:xfrm>
                  <a:custGeom>
                    <a:avLst/>
                    <a:gdLst>
                      <a:gd name="T0" fmla="*/ 44 w 178"/>
                      <a:gd name="T1" fmla="*/ 91 h 91"/>
                      <a:gd name="T2" fmla="*/ 178 w 178"/>
                      <a:gd name="T3" fmla="*/ 85 h 91"/>
                      <a:gd name="T4" fmla="*/ 120 w 178"/>
                      <a:gd name="T5" fmla="*/ 2 h 91"/>
                      <a:gd name="T6" fmla="*/ 0 w 178"/>
                      <a:gd name="T7" fmla="*/ 0 h 91"/>
                      <a:gd name="T8" fmla="*/ 44 w 178"/>
                      <a:gd name="T9" fmla="*/ 91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8" h="91">
                        <a:moveTo>
                          <a:pt x="44" y="91"/>
                        </a:moveTo>
                        <a:lnTo>
                          <a:pt x="178" y="85"/>
                        </a:lnTo>
                        <a:lnTo>
                          <a:pt x="120" y="2"/>
                        </a:lnTo>
                        <a:lnTo>
                          <a:pt x="0" y="0"/>
                        </a:lnTo>
                        <a:lnTo>
                          <a:pt x="44" y="91"/>
                        </a:lnTo>
                      </a:path>
                    </a:pathLst>
                  </a:custGeom>
                  <a:noFill/>
                  <a:ln w="142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19" name="Freeform 1010"/>
                  <p:cNvSpPr>
                    <a:spLocks/>
                  </p:cNvSpPr>
                  <p:nvPr/>
                </p:nvSpPr>
                <p:spPr bwMode="auto">
                  <a:xfrm>
                    <a:off x="3766" y="1216"/>
                    <a:ext cx="106" cy="44"/>
                  </a:xfrm>
                  <a:custGeom>
                    <a:avLst/>
                    <a:gdLst>
                      <a:gd name="T0" fmla="*/ 18 w 107"/>
                      <a:gd name="T1" fmla="*/ 44 h 44"/>
                      <a:gd name="T2" fmla="*/ 107 w 107"/>
                      <a:gd name="T3" fmla="*/ 35 h 44"/>
                      <a:gd name="T4" fmla="*/ 83 w 107"/>
                      <a:gd name="T5" fmla="*/ 0 h 44"/>
                      <a:gd name="T6" fmla="*/ 0 w 107"/>
                      <a:gd name="T7" fmla="*/ 6 h 44"/>
                      <a:gd name="T8" fmla="*/ 18 w 107"/>
                      <a:gd name="T9" fmla="*/ 44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7" h="44">
                        <a:moveTo>
                          <a:pt x="18" y="44"/>
                        </a:moveTo>
                        <a:lnTo>
                          <a:pt x="107" y="35"/>
                        </a:lnTo>
                        <a:lnTo>
                          <a:pt x="83" y="0"/>
                        </a:lnTo>
                        <a:lnTo>
                          <a:pt x="0" y="6"/>
                        </a:lnTo>
                        <a:lnTo>
                          <a:pt x="18" y="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20" name="Freeform 1011"/>
                  <p:cNvSpPr>
                    <a:spLocks/>
                  </p:cNvSpPr>
                  <p:nvPr/>
                </p:nvSpPr>
                <p:spPr bwMode="auto">
                  <a:xfrm>
                    <a:off x="3763" y="1213"/>
                    <a:ext cx="113" cy="47"/>
                  </a:xfrm>
                  <a:custGeom>
                    <a:avLst/>
                    <a:gdLst>
                      <a:gd name="T0" fmla="*/ 22 w 113"/>
                      <a:gd name="T1" fmla="*/ 47 h 47"/>
                      <a:gd name="T2" fmla="*/ 113 w 113"/>
                      <a:gd name="T3" fmla="*/ 38 h 47"/>
                      <a:gd name="T4" fmla="*/ 84 w 113"/>
                      <a:gd name="T5" fmla="*/ 0 h 47"/>
                      <a:gd name="T6" fmla="*/ 0 w 113"/>
                      <a:gd name="T7" fmla="*/ 7 h 47"/>
                      <a:gd name="T8" fmla="*/ 22 w 113"/>
                      <a:gd name="T9" fmla="*/ 47 h 47"/>
                      <a:gd name="T10" fmla="*/ 22 w 113"/>
                      <a:gd name="T11" fmla="*/ 45 h 47"/>
                      <a:gd name="T12" fmla="*/ 2 w 113"/>
                      <a:gd name="T13" fmla="*/ 7 h 47"/>
                      <a:gd name="T14" fmla="*/ 0 w 113"/>
                      <a:gd name="T15" fmla="*/ 9 h 47"/>
                      <a:gd name="T16" fmla="*/ 84 w 113"/>
                      <a:gd name="T17" fmla="*/ 3 h 47"/>
                      <a:gd name="T18" fmla="*/ 82 w 113"/>
                      <a:gd name="T19" fmla="*/ 3 h 47"/>
                      <a:gd name="T20" fmla="*/ 109 w 113"/>
                      <a:gd name="T21" fmla="*/ 36 h 47"/>
                      <a:gd name="T22" fmla="*/ 109 w 113"/>
                      <a:gd name="T23" fmla="*/ 36 h 47"/>
                      <a:gd name="T24" fmla="*/ 22 w 113"/>
                      <a:gd name="T25" fmla="*/ 45 h 47"/>
                      <a:gd name="T26" fmla="*/ 22 w 113"/>
                      <a:gd name="T27" fmla="*/ 45 h 47"/>
                      <a:gd name="T28" fmla="*/ 22 w 113"/>
                      <a:gd name="T29" fmla="*/ 4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13" h="47">
                        <a:moveTo>
                          <a:pt x="22" y="47"/>
                        </a:moveTo>
                        <a:lnTo>
                          <a:pt x="113" y="38"/>
                        </a:lnTo>
                        <a:lnTo>
                          <a:pt x="84" y="0"/>
                        </a:lnTo>
                        <a:lnTo>
                          <a:pt x="0" y="7"/>
                        </a:lnTo>
                        <a:lnTo>
                          <a:pt x="22" y="47"/>
                        </a:lnTo>
                        <a:lnTo>
                          <a:pt x="22" y="45"/>
                        </a:lnTo>
                        <a:lnTo>
                          <a:pt x="2" y="7"/>
                        </a:lnTo>
                        <a:lnTo>
                          <a:pt x="0" y="9"/>
                        </a:lnTo>
                        <a:lnTo>
                          <a:pt x="84" y="3"/>
                        </a:lnTo>
                        <a:lnTo>
                          <a:pt x="82" y="3"/>
                        </a:lnTo>
                        <a:lnTo>
                          <a:pt x="109" y="36"/>
                        </a:lnTo>
                        <a:lnTo>
                          <a:pt x="109" y="36"/>
                        </a:lnTo>
                        <a:lnTo>
                          <a:pt x="22" y="45"/>
                        </a:lnTo>
                        <a:lnTo>
                          <a:pt x="22" y="45"/>
                        </a:lnTo>
                        <a:lnTo>
                          <a:pt x="22" y="4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21" name="Freeform 1012"/>
                  <p:cNvSpPr>
                    <a:spLocks/>
                  </p:cNvSpPr>
                  <p:nvPr/>
                </p:nvSpPr>
                <p:spPr bwMode="auto">
                  <a:xfrm>
                    <a:off x="3589" y="943"/>
                    <a:ext cx="158" cy="80"/>
                  </a:xfrm>
                  <a:custGeom>
                    <a:avLst/>
                    <a:gdLst>
                      <a:gd name="T0" fmla="*/ 35 w 158"/>
                      <a:gd name="T1" fmla="*/ 76 h 78"/>
                      <a:gd name="T2" fmla="*/ 158 w 158"/>
                      <a:gd name="T3" fmla="*/ 78 h 78"/>
                      <a:gd name="T4" fmla="*/ 107 w 158"/>
                      <a:gd name="T5" fmla="*/ 2 h 78"/>
                      <a:gd name="T6" fmla="*/ 0 w 158"/>
                      <a:gd name="T7" fmla="*/ 0 h 78"/>
                      <a:gd name="T8" fmla="*/ 35 w 158"/>
                      <a:gd name="T9" fmla="*/ 76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8" h="78">
                        <a:moveTo>
                          <a:pt x="35" y="76"/>
                        </a:moveTo>
                        <a:lnTo>
                          <a:pt x="158" y="78"/>
                        </a:lnTo>
                        <a:lnTo>
                          <a:pt x="107" y="2"/>
                        </a:lnTo>
                        <a:lnTo>
                          <a:pt x="0" y="0"/>
                        </a:lnTo>
                        <a:lnTo>
                          <a:pt x="35" y="7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22" name="Freeform 1013"/>
                  <p:cNvSpPr>
                    <a:spLocks/>
                  </p:cNvSpPr>
                  <p:nvPr/>
                </p:nvSpPr>
                <p:spPr bwMode="auto">
                  <a:xfrm>
                    <a:off x="3589" y="943"/>
                    <a:ext cx="158" cy="80"/>
                  </a:xfrm>
                  <a:custGeom>
                    <a:avLst/>
                    <a:gdLst>
                      <a:gd name="T0" fmla="*/ 35 w 158"/>
                      <a:gd name="T1" fmla="*/ 76 h 78"/>
                      <a:gd name="T2" fmla="*/ 158 w 158"/>
                      <a:gd name="T3" fmla="*/ 78 h 78"/>
                      <a:gd name="T4" fmla="*/ 107 w 158"/>
                      <a:gd name="T5" fmla="*/ 2 h 78"/>
                      <a:gd name="T6" fmla="*/ 0 w 158"/>
                      <a:gd name="T7" fmla="*/ 0 h 78"/>
                      <a:gd name="T8" fmla="*/ 35 w 158"/>
                      <a:gd name="T9" fmla="*/ 76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8" h="78">
                        <a:moveTo>
                          <a:pt x="35" y="76"/>
                        </a:moveTo>
                        <a:lnTo>
                          <a:pt x="158" y="78"/>
                        </a:lnTo>
                        <a:lnTo>
                          <a:pt x="107" y="2"/>
                        </a:lnTo>
                        <a:lnTo>
                          <a:pt x="0" y="0"/>
                        </a:lnTo>
                        <a:lnTo>
                          <a:pt x="35" y="76"/>
                        </a:lnTo>
                      </a:path>
                    </a:pathLst>
                  </a:custGeom>
                  <a:noFill/>
                  <a:ln w="142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23" name="Freeform 1014"/>
                  <p:cNvSpPr>
                    <a:spLocks/>
                  </p:cNvSpPr>
                  <p:nvPr/>
                </p:nvSpPr>
                <p:spPr bwMode="auto">
                  <a:xfrm>
                    <a:off x="3511" y="812"/>
                    <a:ext cx="62" cy="43"/>
                  </a:xfrm>
                  <a:custGeom>
                    <a:avLst/>
                    <a:gdLst>
                      <a:gd name="T0" fmla="*/ 62 w 62"/>
                      <a:gd name="T1" fmla="*/ 22 h 42"/>
                      <a:gd name="T2" fmla="*/ 44 w 62"/>
                      <a:gd name="T3" fmla="*/ 0 h 42"/>
                      <a:gd name="T4" fmla="*/ 0 w 62"/>
                      <a:gd name="T5" fmla="*/ 18 h 42"/>
                      <a:gd name="T6" fmla="*/ 11 w 62"/>
                      <a:gd name="T7" fmla="*/ 42 h 42"/>
                      <a:gd name="T8" fmla="*/ 62 w 62"/>
                      <a:gd name="T9" fmla="*/ 22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2" h="42">
                        <a:moveTo>
                          <a:pt x="62" y="22"/>
                        </a:moveTo>
                        <a:lnTo>
                          <a:pt x="44" y="0"/>
                        </a:lnTo>
                        <a:lnTo>
                          <a:pt x="0" y="18"/>
                        </a:lnTo>
                        <a:lnTo>
                          <a:pt x="11" y="42"/>
                        </a:lnTo>
                        <a:lnTo>
                          <a:pt x="62" y="22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24" name="Freeform 1015"/>
                  <p:cNvSpPr>
                    <a:spLocks/>
                  </p:cNvSpPr>
                  <p:nvPr/>
                </p:nvSpPr>
                <p:spPr bwMode="auto">
                  <a:xfrm>
                    <a:off x="3509" y="811"/>
                    <a:ext cx="64" cy="44"/>
                  </a:xfrm>
                  <a:custGeom>
                    <a:avLst/>
                    <a:gdLst>
                      <a:gd name="T0" fmla="*/ 64 w 64"/>
                      <a:gd name="T1" fmla="*/ 24 h 44"/>
                      <a:gd name="T2" fmla="*/ 64 w 64"/>
                      <a:gd name="T3" fmla="*/ 24 h 44"/>
                      <a:gd name="T4" fmla="*/ 49 w 64"/>
                      <a:gd name="T5" fmla="*/ 2 h 44"/>
                      <a:gd name="T6" fmla="*/ 46 w 64"/>
                      <a:gd name="T7" fmla="*/ 0 h 44"/>
                      <a:gd name="T8" fmla="*/ 0 w 64"/>
                      <a:gd name="T9" fmla="*/ 17 h 44"/>
                      <a:gd name="T10" fmla="*/ 0 w 64"/>
                      <a:gd name="T11" fmla="*/ 20 h 44"/>
                      <a:gd name="T12" fmla="*/ 8 w 64"/>
                      <a:gd name="T13" fmla="*/ 42 h 44"/>
                      <a:gd name="T14" fmla="*/ 11 w 64"/>
                      <a:gd name="T15" fmla="*/ 44 h 44"/>
                      <a:gd name="T16" fmla="*/ 64 w 64"/>
                      <a:gd name="T17" fmla="*/ 24 h 44"/>
                      <a:gd name="T18" fmla="*/ 8 w 64"/>
                      <a:gd name="T19" fmla="*/ 42 h 44"/>
                      <a:gd name="T20" fmla="*/ 11 w 64"/>
                      <a:gd name="T21" fmla="*/ 42 h 44"/>
                      <a:gd name="T22" fmla="*/ 2 w 64"/>
                      <a:gd name="T23" fmla="*/ 17 h 44"/>
                      <a:gd name="T24" fmla="*/ 2 w 64"/>
                      <a:gd name="T25" fmla="*/ 20 h 44"/>
                      <a:gd name="T26" fmla="*/ 49 w 64"/>
                      <a:gd name="T27" fmla="*/ 2 h 44"/>
                      <a:gd name="T28" fmla="*/ 44 w 64"/>
                      <a:gd name="T29" fmla="*/ 2 h 44"/>
                      <a:gd name="T30" fmla="*/ 62 w 64"/>
                      <a:gd name="T31" fmla="*/ 24 h 44"/>
                      <a:gd name="T32" fmla="*/ 64 w 64"/>
                      <a:gd name="T33" fmla="*/ 24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4" h="44">
                        <a:moveTo>
                          <a:pt x="64" y="24"/>
                        </a:moveTo>
                        <a:lnTo>
                          <a:pt x="64" y="24"/>
                        </a:lnTo>
                        <a:lnTo>
                          <a:pt x="49" y="2"/>
                        </a:lnTo>
                        <a:lnTo>
                          <a:pt x="46" y="0"/>
                        </a:lnTo>
                        <a:lnTo>
                          <a:pt x="0" y="17"/>
                        </a:lnTo>
                        <a:lnTo>
                          <a:pt x="0" y="20"/>
                        </a:lnTo>
                        <a:lnTo>
                          <a:pt x="8" y="42"/>
                        </a:lnTo>
                        <a:lnTo>
                          <a:pt x="11" y="44"/>
                        </a:lnTo>
                        <a:lnTo>
                          <a:pt x="64" y="24"/>
                        </a:lnTo>
                        <a:lnTo>
                          <a:pt x="8" y="42"/>
                        </a:lnTo>
                        <a:lnTo>
                          <a:pt x="11" y="42"/>
                        </a:lnTo>
                        <a:lnTo>
                          <a:pt x="2" y="17"/>
                        </a:lnTo>
                        <a:lnTo>
                          <a:pt x="2" y="20"/>
                        </a:lnTo>
                        <a:lnTo>
                          <a:pt x="49" y="2"/>
                        </a:lnTo>
                        <a:lnTo>
                          <a:pt x="44" y="2"/>
                        </a:lnTo>
                        <a:lnTo>
                          <a:pt x="62" y="24"/>
                        </a:lnTo>
                        <a:lnTo>
                          <a:pt x="64" y="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25" name="Freeform 1016"/>
                  <p:cNvSpPr>
                    <a:spLocks/>
                  </p:cNvSpPr>
                  <p:nvPr/>
                </p:nvSpPr>
                <p:spPr bwMode="auto">
                  <a:xfrm>
                    <a:off x="3555" y="812"/>
                    <a:ext cx="27" cy="31"/>
                  </a:xfrm>
                  <a:custGeom>
                    <a:avLst/>
                    <a:gdLst>
                      <a:gd name="T0" fmla="*/ 27 w 27"/>
                      <a:gd name="T1" fmla="*/ 33 h 33"/>
                      <a:gd name="T2" fmla="*/ 11 w 27"/>
                      <a:gd name="T3" fmla="*/ 9 h 33"/>
                      <a:gd name="T4" fmla="*/ 0 w 27"/>
                      <a:gd name="T5" fmla="*/ 0 h 33"/>
                      <a:gd name="T6" fmla="*/ 16 w 27"/>
                      <a:gd name="T7" fmla="*/ 24 h 33"/>
                      <a:gd name="T8" fmla="*/ 27 w 27"/>
                      <a:gd name="T9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33">
                        <a:moveTo>
                          <a:pt x="27" y="33"/>
                        </a:moveTo>
                        <a:lnTo>
                          <a:pt x="11" y="9"/>
                        </a:lnTo>
                        <a:lnTo>
                          <a:pt x="0" y="0"/>
                        </a:lnTo>
                        <a:lnTo>
                          <a:pt x="16" y="24"/>
                        </a:lnTo>
                        <a:lnTo>
                          <a:pt x="27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26" name="Freeform 1017"/>
                  <p:cNvSpPr>
                    <a:spLocks/>
                  </p:cNvSpPr>
                  <p:nvPr/>
                </p:nvSpPr>
                <p:spPr bwMode="auto">
                  <a:xfrm>
                    <a:off x="3553" y="812"/>
                    <a:ext cx="25" cy="31"/>
                  </a:xfrm>
                  <a:custGeom>
                    <a:avLst/>
                    <a:gdLst>
                      <a:gd name="T0" fmla="*/ 27 w 29"/>
                      <a:gd name="T1" fmla="*/ 33 h 33"/>
                      <a:gd name="T2" fmla="*/ 29 w 29"/>
                      <a:gd name="T3" fmla="*/ 31 h 33"/>
                      <a:gd name="T4" fmla="*/ 11 w 29"/>
                      <a:gd name="T5" fmla="*/ 9 h 33"/>
                      <a:gd name="T6" fmla="*/ 0 w 29"/>
                      <a:gd name="T7" fmla="*/ 0 h 33"/>
                      <a:gd name="T8" fmla="*/ 16 w 29"/>
                      <a:gd name="T9" fmla="*/ 24 h 33"/>
                      <a:gd name="T10" fmla="*/ 27 w 29"/>
                      <a:gd name="T11" fmla="*/ 33 h 33"/>
                      <a:gd name="T12" fmla="*/ 27 w 29"/>
                      <a:gd name="T13" fmla="*/ 31 h 33"/>
                      <a:gd name="T14" fmla="*/ 18 w 29"/>
                      <a:gd name="T15" fmla="*/ 22 h 33"/>
                      <a:gd name="T16" fmla="*/ 18 w 29"/>
                      <a:gd name="T17" fmla="*/ 22 h 33"/>
                      <a:gd name="T18" fmla="*/ 2 w 29"/>
                      <a:gd name="T19" fmla="*/ 0 h 33"/>
                      <a:gd name="T20" fmla="*/ 0 w 29"/>
                      <a:gd name="T21" fmla="*/ 0 h 33"/>
                      <a:gd name="T22" fmla="*/ 11 w 29"/>
                      <a:gd name="T23" fmla="*/ 9 h 33"/>
                      <a:gd name="T24" fmla="*/ 27 w 29"/>
                      <a:gd name="T25" fmla="*/ 33 h 33"/>
                      <a:gd name="T26" fmla="*/ 27 w 29"/>
                      <a:gd name="T27" fmla="*/ 31 h 33"/>
                      <a:gd name="T28" fmla="*/ 27 w 29"/>
                      <a:gd name="T29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9" h="33">
                        <a:moveTo>
                          <a:pt x="27" y="33"/>
                        </a:moveTo>
                        <a:lnTo>
                          <a:pt x="29" y="31"/>
                        </a:lnTo>
                        <a:lnTo>
                          <a:pt x="11" y="9"/>
                        </a:lnTo>
                        <a:lnTo>
                          <a:pt x="0" y="0"/>
                        </a:lnTo>
                        <a:lnTo>
                          <a:pt x="16" y="24"/>
                        </a:lnTo>
                        <a:lnTo>
                          <a:pt x="27" y="33"/>
                        </a:lnTo>
                        <a:lnTo>
                          <a:pt x="27" y="31"/>
                        </a:lnTo>
                        <a:lnTo>
                          <a:pt x="18" y="22"/>
                        </a:lnTo>
                        <a:lnTo>
                          <a:pt x="18" y="22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11" y="9"/>
                        </a:lnTo>
                        <a:lnTo>
                          <a:pt x="27" y="33"/>
                        </a:lnTo>
                        <a:lnTo>
                          <a:pt x="27" y="31"/>
                        </a:lnTo>
                        <a:lnTo>
                          <a:pt x="27" y="3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27" name="Freeform 1018"/>
                  <p:cNvSpPr>
                    <a:spLocks/>
                  </p:cNvSpPr>
                  <p:nvPr/>
                </p:nvSpPr>
                <p:spPr bwMode="auto">
                  <a:xfrm>
                    <a:off x="3521" y="838"/>
                    <a:ext cx="57" cy="24"/>
                  </a:xfrm>
                  <a:custGeom>
                    <a:avLst/>
                    <a:gdLst>
                      <a:gd name="T0" fmla="*/ 13 w 60"/>
                      <a:gd name="T1" fmla="*/ 23 h 23"/>
                      <a:gd name="T2" fmla="*/ 60 w 60"/>
                      <a:gd name="T3" fmla="*/ 7 h 23"/>
                      <a:gd name="T4" fmla="*/ 49 w 60"/>
                      <a:gd name="T5" fmla="*/ 0 h 23"/>
                      <a:gd name="T6" fmla="*/ 0 w 60"/>
                      <a:gd name="T7" fmla="*/ 16 h 23"/>
                      <a:gd name="T8" fmla="*/ 13 w 60"/>
                      <a:gd name="T9" fmla="*/ 23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0" h="23">
                        <a:moveTo>
                          <a:pt x="13" y="23"/>
                        </a:moveTo>
                        <a:lnTo>
                          <a:pt x="60" y="7"/>
                        </a:lnTo>
                        <a:lnTo>
                          <a:pt x="49" y="0"/>
                        </a:lnTo>
                        <a:lnTo>
                          <a:pt x="0" y="16"/>
                        </a:lnTo>
                        <a:lnTo>
                          <a:pt x="13" y="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28" name="Freeform 1019"/>
                  <p:cNvSpPr>
                    <a:spLocks/>
                  </p:cNvSpPr>
                  <p:nvPr/>
                </p:nvSpPr>
                <p:spPr bwMode="auto">
                  <a:xfrm>
                    <a:off x="3521" y="835"/>
                    <a:ext cx="57" cy="25"/>
                  </a:xfrm>
                  <a:custGeom>
                    <a:avLst/>
                    <a:gdLst>
                      <a:gd name="T0" fmla="*/ 13 w 60"/>
                      <a:gd name="T1" fmla="*/ 25 h 25"/>
                      <a:gd name="T2" fmla="*/ 13 w 60"/>
                      <a:gd name="T3" fmla="*/ 25 h 25"/>
                      <a:gd name="T4" fmla="*/ 60 w 60"/>
                      <a:gd name="T5" fmla="*/ 9 h 25"/>
                      <a:gd name="T6" fmla="*/ 60 w 60"/>
                      <a:gd name="T7" fmla="*/ 7 h 25"/>
                      <a:gd name="T8" fmla="*/ 49 w 60"/>
                      <a:gd name="T9" fmla="*/ 0 h 25"/>
                      <a:gd name="T10" fmla="*/ 0 w 60"/>
                      <a:gd name="T11" fmla="*/ 18 h 25"/>
                      <a:gd name="T12" fmla="*/ 0 w 60"/>
                      <a:gd name="T13" fmla="*/ 18 h 25"/>
                      <a:gd name="T14" fmla="*/ 13 w 60"/>
                      <a:gd name="T15" fmla="*/ 25 h 25"/>
                      <a:gd name="T16" fmla="*/ 0 w 60"/>
                      <a:gd name="T17" fmla="*/ 18 h 25"/>
                      <a:gd name="T18" fmla="*/ 0 w 60"/>
                      <a:gd name="T19" fmla="*/ 18 h 25"/>
                      <a:gd name="T20" fmla="*/ 49 w 60"/>
                      <a:gd name="T21" fmla="*/ 0 h 25"/>
                      <a:gd name="T22" fmla="*/ 58 w 60"/>
                      <a:gd name="T23" fmla="*/ 9 h 25"/>
                      <a:gd name="T24" fmla="*/ 58 w 60"/>
                      <a:gd name="T25" fmla="*/ 7 h 25"/>
                      <a:gd name="T26" fmla="*/ 13 w 60"/>
                      <a:gd name="T27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60" h="25">
                        <a:moveTo>
                          <a:pt x="13" y="25"/>
                        </a:moveTo>
                        <a:lnTo>
                          <a:pt x="13" y="25"/>
                        </a:lnTo>
                        <a:lnTo>
                          <a:pt x="60" y="9"/>
                        </a:lnTo>
                        <a:lnTo>
                          <a:pt x="60" y="7"/>
                        </a:lnTo>
                        <a:lnTo>
                          <a:pt x="49" y="0"/>
                        </a:lnTo>
                        <a:lnTo>
                          <a:pt x="0" y="18"/>
                        </a:lnTo>
                        <a:lnTo>
                          <a:pt x="0" y="18"/>
                        </a:lnTo>
                        <a:lnTo>
                          <a:pt x="13" y="25"/>
                        </a:lnTo>
                        <a:lnTo>
                          <a:pt x="0" y="18"/>
                        </a:lnTo>
                        <a:lnTo>
                          <a:pt x="0" y="18"/>
                        </a:lnTo>
                        <a:lnTo>
                          <a:pt x="49" y="0"/>
                        </a:lnTo>
                        <a:lnTo>
                          <a:pt x="58" y="9"/>
                        </a:lnTo>
                        <a:lnTo>
                          <a:pt x="58" y="7"/>
                        </a:lnTo>
                        <a:lnTo>
                          <a:pt x="13" y="2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29" name="Freeform 1020"/>
                  <p:cNvSpPr>
                    <a:spLocks/>
                  </p:cNvSpPr>
                  <p:nvPr/>
                </p:nvSpPr>
                <p:spPr bwMode="auto">
                  <a:xfrm>
                    <a:off x="3515" y="838"/>
                    <a:ext cx="27" cy="24"/>
                  </a:xfrm>
                  <a:custGeom>
                    <a:avLst/>
                    <a:gdLst>
                      <a:gd name="T0" fmla="*/ 0 w 27"/>
                      <a:gd name="T1" fmla="*/ 14 h 23"/>
                      <a:gd name="T2" fmla="*/ 14 w 27"/>
                      <a:gd name="T3" fmla="*/ 23 h 23"/>
                      <a:gd name="T4" fmla="*/ 27 w 27"/>
                      <a:gd name="T5" fmla="*/ 14 h 23"/>
                      <a:gd name="T6" fmla="*/ 25 w 27"/>
                      <a:gd name="T7" fmla="*/ 0 h 23"/>
                      <a:gd name="T8" fmla="*/ 0 w 27"/>
                      <a:gd name="T9" fmla="*/ 14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23">
                        <a:moveTo>
                          <a:pt x="0" y="14"/>
                        </a:moveTo>
                        <a:lnTo>
                          <a:pt x="14" y="23"/>
                        </a:lnTo>
                        <a:lnTo>
                          <a:pt x="27" y="14"/>
                        </a:lnTo>
                        <a:lnTo>
                          <a:pt x="25" y="0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30" name="Freeform 1021"/>
                  <p:cNvSpPr>
                    <a:spLocks/>
                  </p:cNvSpPr>
                  <p:nvPr/>
                </p:nvSpPr>
                <p:spPr bwMode="auto">
                  <a:xfrm>
                    <a:off x="3513" y="838"/>
                    <a:ext cx="25" cy="19"/>
                  </a:xfrm>
                  <a:custGeom>
                    <a:avLst/>
                    <a:gdLst>
                      <a:gd name="T0" fmla="*/ 0 w 29"/>
                      <a:gd name="T1" fmla="*/ 12 h 20"/>
                      <a:gd name="T2" fmla="*/ 0 w 29"/>
                      <a:gd name="T3" fmla="*/ 14 h 20"/>
                      <a:gd name="T4" fmla="*/ 13 w 29"/>
                      <a:gd name="T5" fmla="*/ 20 h 20"/>
                      <a:gd name="T6" fmla="*/ 27 w 29"/>
                      <a:gd name="T7" fmla="*/ 14 h 20"/>
                      <a:gd name="T8" fmla="*/ 29 w 29"/>
                      <a:gd name="T9" fmla="*/ 12 h 20"/>
                      <a:gd name="T10" fmla="*/ 27 w 29"/>
                      <a:gd name="T11" fmla="*/ 0 h 20"/>
                      <a:gd name="T12" fmla="*/ 25 w 29"/>
                      <a:gd name="T13" fmla="*/ 0 h 20"/>
                      <a:gd name="T14" fmla="*/ 0 w 29"/>
                      <a:gd name="T15" fmla="*/ 12 h 20"/>
                      <a:gd name="T16" fmla="*/ 0 w 29"/>
                      <a:gd name="T17" fmla="*/ 16 h 20"/>
                      <a:gd name="T18" fmla="*/ 27 w 29"/>
                      <a:gd name="T19" fmla="*/ 0 h 20"/>
                      <a:gd name="T20" fmla="*/ 25 w 29"/>
                      <a:gd name="T21" fmla="*/ 0 h 20"/>
                      <a:gd name="T22" fmla="*/ 27 w 29"/>
                      <a:gd name="T23" fmla="*/ 12 h 20"/>
                      <a:gd name="T24" fmla="*/ 11 w 29"/>
                      <a:gd name="T25" fmla="*/ 18 h 20"/>
                      <a:gd name="T26" fmla="*/ 13 w 29"/>
                      <a:gd name="T27" fmla="*/ 18 h 20"/>
                      <a:gd name="T28" fmla="*/ 0 w 29"/>
                      <a:gd name="T29" fmla="*/ 12 h 20"/>
                      <a:gd name="T30" fmla="*/ 0 w 29"/>
                      <a:gd name="T31" fmla="*/ 16 h 20"/>
                      <a:gd name="T32" fmla="*/ 0 w 29"/>
                      <a:gd name="T33" fmla="*/ 1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9" h="20">
                        <a:moveTo>
                          <a:pt x="0" y="12"/>
                        </a:moveTo>
                        <a:lnTo>
                          <a:pt x="0" y="14"/>
                        </a:lnTo>
                        <a:lnTo>
                          <a:pt x="13" y="20"/>
                        </a:lnTo>
                        <a:lnTo>
                          <a:pt x="27" y="14"/>
                        </a:lnTo>
                        <a:lnTo>
                          <a:pt x="29" y="12"/>
                        </a:lnTo>
                        <a:lnTo>
                          <a:pt x="27" y="0"/>
                        </a:lnTo>
                        <a:lnTo>
                          <a:pt x="25" y="0"/>
                        </a:lnTo>
                        <a:lnTo>
                          <a:pt x="0" y="12"/>
                        </a:lnTo>
                        <a:lnTo>
                          <a:pt x="0" y="16"/>
                        </a:lnTo>
                        <a:lnTo>
                          <a:pt x="27" y="0"/>
                        </a:lnTo>
                        <a:lnTo>
                          <a:pt x="25" y="0"/>
                        </a:lnTo>
                        <a:lnTo>
                          <a:pt x="27" y="12"/>
                        </a:lnTo>
                        <a:lnTo>
                          <a:pt x="11" y="18"/>
                        </a:lnTo>
                        <a:lnTo>
                          <a:pt x="13" y="18"/>
                        </a:lnTo>
                        <a:lnTo>
                          <a:pt x="0" y="12"/>
                        </a:lnTo>
                        <a:lnTo>
                          <a:pt x="0" y="16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31" name="Freeform 1022"/>
                  <p:cNvSpPr>
                    <a:spLocks/>
                  </p:cNvSpPr>
                  <p:nvPr/>
                </p:nvSpPr>
                <p:spPr bwMode="auto">
                  <a:xfrm>
                    <a:off x="3535" y="833"/>
                    <a:ext cx="27" cy="23"/>
                  </a:xfrm>
                  <a:custGeom>
                    <a:avLst/>
                    <a:gdLst>
                      <a:gd name="T0" fmla="*/ 0 w 27"/>
                      <a:gd name="T1" fmla="*/ 7 h 22"/>
                      <a:gd name="T2" fmla="*/ 20 w 27"/>
                      <a:gd name="T3" fmla="*/ 22 h 22"/>
                      <a:gd name="T4" fmla="*/ 27 w 27"/>
                      <a:gd name="T5" fmla="*/ 16 h 22"/>
                      <a:gd name="T6" fmla="*/ 7 w 27"/>
                      <a:gd name="T7" fmla="*/ 0 h 22"/>
                      <a:gd name="T8" fmla="*/ 0 w 27"/>
                      <a:gd name="T9" fmla="*/ 7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22">
                        <a:moveTo>
                          <a:pt x="0" y="7"/>
                        </a:moveTo>
                        <a:lnTo>
                          <a:pt x="20" y="22"/>
                        </a:lnTo>
                        <a:lnTo>
                          <a:pt x="27" y="16"/>
                        </a:lnTo>
                        <a:lnTo>
                          <a:pt x="7" y="0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32" name="Freeform 1023"/>
                  <p:cNvSpPr>
                    <a:spLocks/>
                  </p:cNvSpPr>
                  <p:nvPr/>
                </p:nvSpPr>
                <p:spPr bwMode="auto">
                  <a:xfrm>
                    <a:off x="3542" y="833"/>
                    <a:ext cx="24" cy="20"/>
                  </a:xfrm>
                  <a:custGeom>
                    <a:avLst/>
                    <a:gdLst>
                      <a:gd name="T0" fmla="*/ 0 w 24"/>
                      <a:gd name="T1" fmla="*/ 7 h 20"/>
                      <a:gd name="T2" fmla="*/ 0 w 24"/>
                      <a:gd name="T3" fmla="*/ 7 h 20"/>
                      <a:gd name="T4" fmla="*/ 13 w 24"/>
                      <a:gd name="T5" fmla="*/ 20 h 20"/>
                      <a:gd name="T6" fmla="*/ 22 w 24"/>
                      <a:gd name="T7" fmla="*/ 20 h 20"/>
                      <a:gd name="T8" fmla="*/ 24 w 24"/>
                      <a:gd name="T9" fmla="*/ 16 h 20"/>
                      <a:gd name="T10" fmla="*/ 13 w 24"/>
                      <a:gd name="T11" fmla="*/ 0 h 20"/>
                      <a:gd name="T12" fmla="*/ 2 w 24"/>
                      <a:gd name="T13" fmla="*/ 0 h 20"/>
                      <a:gd name="T14" fmla="*/ 0 w 24"/>
                      <a:gd name="T15" fmla="*/ 7 h 20"/>
                      <a:gd name="T16" fmla="*/ 2 w 24"/>
                      <a:gd name="T17" fmla="*/ 9 h 20"/>
                      <a:gd name="T18" fmla="*/ 11 w 24"/>
                      <a:gd name="T19" fmla="*/ 2 h 20"/>
                      <a:gd name="T20" fmla="*/ 2 w 24"/>
                      <a:gd name="T21" fmla="*/ 2 h 20"/>
                      <a:gd name="T22" fmla="*/ 18 w 24"/>
                      <a:gd name="T23" fmla="*/ 16 h 20"/>
                      <a:gd name="T24" fmla="*/ 16 w 24"/>
                      <a:gd name="T25" fmla="*/ 13 h 20"/>
                      <a:gd name="T26" fmla="*/ 13 w 24"/>
                      <a:gd name="T27" fmla="*/ 18 h 20"/>
                      <a:gd name="T28" fmla="*/ 22 w 24"/>
                      <a:gd name="T29" fmla="*/ 20 h 20"/>
                      <a:gd name="T30" fmla="*/ 2 w 24"/>
                      <a:gd name="T31" fmla="*/ 7 h 20"/>
                      <a:gd name="T32" fmla="*/ 2 w 24"/>
                      <a:gd name="T33" fmla="*/ 9 h 20"/>
                      <a:gd name="T34" fmla="*/ 0 w 24"/>
                      <a:gd name="T35" fmla="*/ 7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24" h="20">
                        <a:moveTo>
                          <a:pt x="0" y="7"/>
                        </a:moveTo>
                        <a:lnTo>
                          <a:pt x="0" y="7"/>
                        </a:lnTo>
                        <a:lnTo>
                          <a:pt x="13" y="20"/>
                        </a:lnTo>
                        <a:lnTo>
                          <a:pt x="22" y="20"/>
                        </a:lnTo>
                        <a:lnTo>
                          <a:pt x="24" y="16"/>
                        </a:lnTo>
                        <a:lnTo>
                          <a:pt x="13" y="0"/>
                        </a:lnTo>
                        <a:lnTo>
                          <a:pt x="2" y="0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11" y="2"/>
                        </a:lnTo>
                        <a:lnTo>
                          <a:pt x="2" y="2"/>
                        </a:lnTo>
                        <a:lnTo>
                          <a:pt x="18" y="16"/>
                        </a:lnTo>
                        <a:lnTo>
                          <a:pt x="16" y="13"/>
                        </a:lnTo>
                        <a:lnTo>
                          <a:pt x="13" y="18"/>
                        </a:lnTo>
                        <a:lnTo>
                          <a:pt x="22" y="20"/>
                        </a:lnTo>
                        <a:lnTo>
                          <a:pt x="2" y="7"/>
                        </a:lnTo>
                        <a:lnTo>
                          <a:pt x="2" y="9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33" name="Freeform 1024"/>
                  <p:cNvSpPr>
                    <a:spLocks/>
                  </p:cNvSpPr>
                  <p:nvPr/>
                </p:nvSpPr>
                <p:spPr bwMode="auto">
                  <a:xfrm>
                    <a:off x="3504" y="815"/>
                    <a:ext cx="38" cy="29"/>
                  </a:xfrm>
                  <a:custGeom>
                    <a:avLst/>
                    <a:gdLst>
                      <a:gd name="T0" fmla="*/ 2 w 38"/>
                      <a:gd name="T1" fmla="*/ 9 h 29"/>
                      <a:gd name="T2" fmla="*/ 0 w 38"/>
                      <a:gd name="T3" fmla="*/ 13 h 29"/>
                      <a:gd name="T4" fmla="*/ 7 w 38"/>
                      <a:gd name="T5" fmla="*/ 27 h 29"/>
                      <a:gd name="T6" fmla="*/ 9 w 38"/>
                      <a:gd name="T7" fmla="*/ 29 h 29"/>
                      <a:gd name="T8" fmla="*/ 34 w 38"/>
                      <a:gd name="T9" fmla="*/ 20 h 29"/>
                      <a:gd name="T10" fmla="*/ 38 w 38"/>
                      <a:gd name="T11" fmla="*/ 16 h 29"/>
                      <a:gd name="T12" fmla="*/ 27 w 38"/>
                      <a:gd name="T13" fmla="*/ 5 h 29"/>
                      <a:gd name="T14" fmla="*/ 22 w 38"/>
                      <a:gd name="T15" fmla="*/ 0 h 29"/>
                      <a:gd name="T16" fmla="*/ 2 w 38"/>
                      <a:gd name="T17" fmla="*/ 9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8" h="29">
                        <a:moveTo>
                          <a:pt x="2" y="9"/>
                        </a:moveTo>
                        <a:lnTo>
                          <a:pt x="0" y="13"/>
                        </a:lnTo>
                        <a:lnTo>
                          <a:pt x="7" y="27"/>
                        </a:lnTo>
                        <a:lnTo>
                          <a:pt x="9" y="29"/>
                        </a:lnTo>
                        <a:lnTo>
                          <a:pt x="34" y="20"/>
                        </a:lnTo>
                        <a:lnTo>
                          <a:pt x="38" y="16"/>
                        </a:lnTo>
                        <a:lnTo>
                          <a:pt x="27" y="5"/>
                        </a:lnTo>
                        <a:lnTo>
                          <a:pt x="22" y="0"/>
                        </a:lnTo>
                        <a:lnTo>
                          <a:pt x="2" y="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34" name="Freeform 1025"/>
                  <p:cNvSpPr>
                    <a:spLocks/>
                  </p:cNvSpPr>
                  <p:nvPr/>
                </p:nvSpPr>
                <p:spPr bwMode="auto">
                  <a:xfrm>
                    <a:off x="3504" y="815"/>
                    <a:ext cx="38" cy="29"/>
                  </a:xfrm>
                  <a:custGeom>
                    <a:avLst/>
                    <a:gdLst>
                      <a:gd name="T0" fmla="*/ 2 w 38"/>
                      <a:gd name="T1" fmla="*/ 9 h 29"/>
                      <a:gd name="T2" fmla="*/ 0 w 38"/>
                      <a:gd name="T3" fmla="*/ 13 h 29"/>
                      <a:gd name="T4" fmla="*/ 7 w 38"/>
                      <a:gd name="T5" fmla="*/ 27 h 29"/>
                      <a:gd name="T6" fmla="*/ 9 w 38"/>
                      <a:gd name="T7" fmla="*/ 29 h 29"/>
                      <a:gd name="T8" fmla="*/ 34 w 38"/>
                      <a:gd name="T9" fmla="*/ 20 h 29"/>
                      <a:gd name="T10" fmla="*/ 38 w 38"/>
                      <a:gd name="T11" fmla="*/ 16 h 29"/>
                      <a:gd name="T12" fmla="*/ 27 w 38"/>
                      <a:gd name="T13" fmla="*/ 5 h 29"/>
                      <a:gd name="T14" fmla="*/ 22 w 38"/>
                      <a:gd name="T15" fmla="*/ 0 h 29"/>
                      <a:gd name="T16" fmla="*/ 2 w 38"/>
                      <a:gd name="T17" fmla="*/ 9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8" h="29">
                        <a:moveTo>
                          <a:pt x="2" y="9"/>
                        </a:moveTo>
                        <a:lnTo>
                          <a:pt x="0" y="13"/>
                        </a:lnTo>
                        <a:lnTo>
                          <a:pt x="7" y="27"/>
                        </a:lnTo>
                        <a:lnTo>
                          <a:pt x="9" y="29"/>
                        </a:lnTo>
                        <a:lnTo>
                          <a:pt x="34" y="20"/>
                        </a:lnTo>
                        <a:lnTo>
                          <a:pt x="38" y="16"/>
                        </a:lnTo>
                        <a:lnTo>
                          <a:pt x="27" y="5"/>
                        </a:lnTo>
                        <a:lnTo>
                          <a:pt x="22" y="0"/>
                        </a:lnTo>
                        <a:lnTo>
                          <a:pt x="2" y="9"/>
                        </a:lnTo>
                      </a:path>
                    </a:pathLst>
                  </a:custGeom>
                  <a:noFill/>
                  <a:ln w="14288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35" name="Freeform 1026"/>
                  <p:cNvSpPr>
                    <a:spLocks/>
                  </p:cNvSpPr>
                  <p:nvPr/>
                </p:nvSpPr>
                <p:spPr bwMode="auto">
                  <a:xfrm>
                    <a:off x="3504" y="820"/>
                    <a:ext cx="38" cy="26"/>
                  </a:xfrm>
                  <a:custGeom>
                    <a:avLst/>
                    <a:gdLst>
                      <a:gd name="T0" fmla="*/ 2 w 38"/>
                      <a:gd name="T1" fmla="*/ 6 h 26"/>
                      <a:gd name="T2" fmla="*/ 2 w 38"/>
                      <a:gd name="T3" fmla="*/ 6 h 26"/>
                      <a:gd name="T4" fmla="*/ 0 w 38"/>
                      <a:gd name="T5" fmla="*/ 8 h 26"/>
                      <a:gd name="T6" fmla="*/ 0 w 38"/>
                      <a:gd name="T7" fmla="*/ 8 h 26"/>
                      <a:gd name="T8" fmla="*/ 7 w 38"/>
                      <a:gd name="T9" fmla="*/ 22 h 26"/>
                      <a:gd name="T10" fmla="*/ 7 w 38"/>
                      <a:gd name="T11" fmla="*/ 22 h 26"/>
                      <a:gd name="T12" fmla="*/ 11 w 38"/>
                      <a:gd name="T13" fmla="*/ 26 h 26"/>
                      <a:gd name="T14" fmla="*/ 36 w 38"/>
                      <a:gd name="T15" fmla="*/ 17 h 26"/>
                      <a:gd name="T16" fmla="*/ 38 w 38"/>
                      <a:gd name="T17" fmla="*/ 13 h 26"/>
                      <a:gd name="T18" fmla="*/ 38 w 38"/>
                      <a:gd name="T19" fmla="*/ 11 h 26"/>
                      <a:gd name="T20" fmla="*/ 27 w 38"/>
                      <a:gd name="T21" fmla="*/ 0 h 26"/>
                      <a:gd name="T22" fmla="*/ 22 w 38"/>
                      <a:gd name="T23" fmla="*/ 0 h 26"/>
                      <a:gd name="T24" fmla="*/ 2 w 38"/>
                      <a:gd name="T25" fmla="*/ 6 h 26"/>
                      <a:gd name="T26" fmla="*/ 22 w 38"/>
                      <a:gd name="T27" fmla="*/ 0 h 26"/>
                      <a:gd name="T28" fmla="*/ 27 w 38"/>
                      <a:gd name="T29" fmla="*/ 2 h 26"/>
                      <a:gd name="T30" fmla="*/ 25 w 38"/>
                      <a:gd name="T31" fmla="*/ 0 h 26"/>
                      <a:gd name="T32" fmla="*/ 36 w 38"/>
                      <a:gd name="T33" fmla="*/ 13 h 26"/>
                      <a:gd name="T34" fmla="*/ 36 w 38"/>
                      <a:gd name="T35" fmla="*/ 11 h 26"/>
                      <a:gd name="T36" fmla="*/ 34 w 38"/>
                      <a:gd name="T37" fmla="*/ 15 h 26"/>
                      <a:gd name="T38" fmla="*/ 11 w 38"/>
                      <a:gd name="T39" fmla="*/ 22 h 26"/>
                      <a:gd name="T40" fmla="*/ 7 w 38"/>
                      <a:gd name="T41" fmla="*/ 22 h 26"/>
                      <a:gd name="T42" fmla="*/ 2 w 38"/>
                      <a:gd name="T43" fmla="*/ 8 h 26"/>
                      <a:gd name="T44" fmla="*/ 2 w 38"/>
                      <a:gd name="T45" fmla="*/ 8 h 26"/>
                      <a:gd name="T46" fmla="*/ 5 w 38"/>
                      <a:gd name="T47" fmla="*/ 6 h 26"/>
                      <a:gd name="T48" fmla="*/ 2 w 38"/>
                      <a:gd name="T49" fmla="*/ 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38" h="26">
                        <a:moveTo>
                          <a:pt x="2" y="6"/>
                        </a:moveTo>
                        <a:lnTo>
                          <a:pt x="2" y="6"/>
                        </a:lnTo>
                        <a:lnTo>
                          <a:pt x="0" y="8"/>
                        </a:lnTo>
                        <a:lnTo>
                          <a:pt x="0" y="8"/>
                        </a:lnTo>
                        <a:lnTo>
                          <a:pt x="7" y="22"/>
                        </a:lnTo>
                        <a:lnTo>
                          <a:pt x="7" y="22"/>
                        </a:lnTo>
                        <a:lnTo>
                          <a:pt x="11" y="26"/>
                        </a:lnTo>
                        <a:lnTo>
                          <a:pt x="36" y="17"/>
                        </a:lnTo>
                        <a:lnTo>
                          <a:pt x="38" y="13"/>
                        </a:lnTo>
                        <a:lnTo>
                          <a:pt x="38" y="11"/>
                        </a:lnTo>
                        <a:lnTo>
                          <a:pt x="27" y="0"/>
                        </a:lnTo>
                        <a:lnTo>
                          <a:pt x="22" y="0"/>
                        </a:lnTo>
                        <a:lnTo>
                          <a:pt x="2" y="6"/>
                        </a:lnTo>
                        <a:lnTo>
                          <a:pt x="22" y="0"/>
                        </a:lnTo>
                        <a:lnTo>
                          <a:pt x="27" y="2"/>
                        </a:lnTo>
                        <a:lnTo>
                          <a:pt x="25" y="0"/>
                        </a:lnTo>
                        <a:lnTo>
                          <a:pt x="36" y="13"/>
                        </a:lnTo>
                        <a:lnTo>
                          <a:pt x="36" y="11"/>
                        </a:lnTo>
                        <a:lnTo>
                          <a:pt x="34" y="15"/>
                        </a:lnTo>
                        <a:lnTo>
                          <a:pt x="11" y="22"/>
                        </a:lnTo>
                        <a:lnTo>
                          <a:pt x="7" y="22"/>
                        </a:lnTo>
                        <a:lnTo>
                          <a:pt x="2" y="8"/>
                        </a:lnTo>
                        <a:lnTo>
                          <a:pt x="2" y="8"/>
                        </a:lnTo>
                        <a:lnTo>
                          <a:pt x="5" y="6"/>
                        </a:lnTo>
                        <a:lnTo>
                          <a:pt x="2" y="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36" name="Freeform 1027"/>
                  <p:cNvSpPr>
                    <a:spLocks/>
                  </p:cNvSpPr>
                  <p:nvPr/>
                </p:nvSpPr>
                <p:spPr bwMode="auto">
                  <a:xfrm>
                    <a:off x="3521" y="851"/>
                    <a:ext cx="39" cy="31"/>
                  </a:xfrm>
                  <a:custGeom>
                    <a:avLst/>
                    <a:gdLst>
                      <a:gd name="T0" fmla="*/ 27 w 38"/>
                      <a:gd name="T1" fmla="*/ 0 h 31"/>
                      <a:gd name="T2" fmla="*/ 0 w 38"/>
                      <a:gd name="T3" fmla="*/ 9 h 31"/>
                      <a:gd name="T4" fmla="*/ 9 w 38"/>
                      <a:gd name="T5" fmla="*/ 31 h 31"/>
                      <a:gd name="T6" fmla="*/ 38 w 38"/>
                      <a:gd name="T7" fmla="*/ 22 h 31"/>
                      <a:gd name="T8" fmla="*/ 27 w 38"/>
                      <a:gd name="T9" fmla="*/ 0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8" h="31">
                        <a:moveTo>
                          <a:pt x="27" y="0"/>
                        </a:moveTo>
                        <a:lnTo>
                          <a:pt x="0" y="9"/>
                        </a:lnTo>
                        <a:lnTo>
                          <a:pt x="9" y="31"/>
                        </a:lnTo>
                        <a:lnTo>
                          <a:pt x="38" y="22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37" name="Freeform 1028"/>
                  <p:cNvSpPr>
                    <a:spLocks/>
                  </p:cNvSpPr>
                  <p:nvPr/>
                </p:nvSpPr>
                <p:spPr bwMode="auto">
                  <a:xfrm>
                    <a:off x="3521" y="849"/>
                    <a:ext cx="41" cy="35"/>
                  </a:xfrm>
                  <a:custGeom>
                    <a:avLst/>
                    <a:gdLst>
                      <a:gd name="T0" fmla="*/ 29 w 40"/>
                      <a:gd name="T1" fmla="*/ 2 h 35"/>
                      <a:gd name="T2" fmla="*/ 27 w 40"/>
                      <a:gd name="T3" fmla="*/ 0 h 35"/>
                      <a:gd name="T4" fmla="*/ 0 w 40"/>
                      <a:gd name="T5" fmla="*/ 11 h 35"/>
                      <a:gd name="T6" fmla="*/ 9 w 40"/>
                      <a:gd name="T7" fmla="*/ 35 h 35"/>
                      <a:gd name="T8" fmla="*/ 11 w 40"/>
                      <a:gd name="T9" fmla="*/ 35 h 35"/>
                      <a:gd name="T10" fmla="*/ 38 w 40"/>
                      <a:gd name="T11" fmla="*/ 26 h 35"/>
                      <a:gd name="T12" fmla="*/ 40 w 40"/>
                      <a:gd name="T13" fmla="*/ 22 h 35"/>
                      <a:gd name="T14" fmla="*/ 29 w 40"/>
                      <a:gd name="T15" fmla="*/ 2 h 35"/>
                      <a:gd name="T16" fmla="*/ 27 w 40"/>
                      <a:gd name="T17" fmla="*/ 2 h 35"/>
                      <a:gd name="T18" fmla="*/ 38 w 40"/>
                      <a:gd name="T19" fmla="*/ 22 h 35"/>
                      <a:gd name="T20" fmla="*/ 11 w 40"/>
                      <a:gd name="T21" fmla="*/ 35 h 35"/>
                      <a:gd name="T22" fmla="*/ 2 w 40"/>
                      <a:gd name="T23" fmla="*/ 11 h 35"/>
                      <a:gd name="T24" fmla="*/ 2 w 40"/>
                      <a:gd name="T25" fmla="*/ 11 h 35"/>
                      <a:gd name="T26" fmla="*/ 29 w 40"/>
                      <a:gd name="T27" fmla="*/ 2 h 35"/>
                      <a:gd name="T28" fmla="*/ 27 w 40"/>
                      <a:gd name="T29" fmla="*/ 2 h 35"/>
                      <a:gd name="T30" fmla="*/ 29 w 40"/>
                      <a:gd name="T31" fmla="*/ 2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40" h="35">
                        <a:moveTo>
                          <a:pt x="29" y="2"/>
                        </a:moveTo>
                        <a:lnTo>
                          <a:pt x="27" y="0"/>
                        </a:lnTo>
                        <a:lnTo>
                          <a:pt x="0" y="11"/>
                        </a:lnTo>
                        <a:lnTo>
                          <a:pt x="9" y="35"/>
                        </a:lnTo>
                        <a:lnTo>
                          <a:pt x="11" y="35"/>
                        </a:lnTo>
                        <a:lnTo>
                          <a:pt x="38" y="26"/>
                        </a:lnTo>
                        <a:lnTo>
                          <a:pt x="40" y="22"/>
                        </a:lnTo>
                        <a:lnTo>
                          <a:pt x="29" y="2"/>
                        </a:lnTo>
                        <a:lnTo>
                          <a:pt x="27" y="2"/>
                        </a:lnTo>
                        <a:lnTo>
                          <a:pt x="38" y="22"/>
                        </a:lnTo>
                        <a:lnTo>
                          <a:pt x="11" y="35"/>
                        </a:lnTo>
                        <a:lnTo>
                          <a:pt x="2" y="11"/>
                        </a:lnTo>
                        <a:lnTo>
                          <a:pt x="2" y="11"/>
                        </a:lnTo>
                        <a:lnTo>
                          <a:pt x="29" y="2"/>
                        </a:lnTo>
                        <a:lnTo>
                          <a:pt x="27" y="2"/>
                        </a:lnTo>
                        <a:lnTo>
                          <a:pt x="29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38" name="Freeform 1029"/>
                  <p:cNvSpPr>
                    <a:spLocks/>
                  </p:cNvSpPr>
                  <p:nvPr/>
                </p:nvSpPr>
                <p:spPr bwMode="auto">
                  <a:xfrm>
                    <a:off x="3549" y="851"/>
                    <a:ext cx="24" cy="30"/>
                  </a:xfrm>
                  <a:custGeom>
                    <a:avLst/>
                    <a:gdLst>
                      <a:gd name="T0" fmla="*/ 13 w 24"/>
                      <a:gd name="T1" fmla="*/ 6 h 29"/>
                      <a:gd name="T2" fmla="*/ 0 w 24"/>
                      <a:gd name="T3" fmla="*/ 0 h 29"/>
                      <a:gd name="T4" fmla="*/ 13 w 24"/>
                      <a:gd name="T5" fmla="*/ 20 h 29"/>
                      <a:gd name="T6" fmla="*/ 24 w 24"/>
                      <a:gd name="T7" fmla="*/ 29 h 29"/>
                      <a:gd name="T8" fmla="*/ 13 w 24"/>
                      <a:gd name="T9" fmla="*/ 6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" h="29">
                        <a:moveTo>
                          <a:pt x="13" y="6"/>
                        </a:moveTo>
                        <a:lnTo>
                          <a:pt x="0" y="0"/>
                        </a:lnTo>
                        <a:lnTo>
                          <a:pt x="13" y="20"/>
                        </a:lnTo>
                        <a:lnTo>
                          <a:pt x="24" y="29"/>
                        </a:lnTo>
                        <a:lnTo>
                          <a:pt x="13" y="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39" name="Freeform 1030"/>
                  <p:cNvSpPr>
                    <a:spLocks/>
                  </p:cNvSpPr>
                  <p:nvPr/>
                </p:nvSpPr>
                <p:spPr bwMode="auto">
                  <a:xfrm>
                    <a:off x="3549" y="849"/>
                    <a:ext cx="24" cy="31"/>
                  </a:xfrm>
                  <a:custGeom>
                    <a:avLst/>
                    <a:gdLst>
                      <a:gd name="T0" fmla="*/ 13 w 24"/>
                      <a:gd name="T1" fmla="*/ 6 h 31"/>
                      <a:gd name="T2" fmla="*/ 13 w 24"/>
                      <a:gd name="T3" fmla="*/ 6 h 31"/>
                      <a:gd name="T4" fmla="*/ 0 w 24"/>
                      <a:gd name="T5" fmla="*/ 0 h 31"/>
                      <a:gd name="T6" fmla="*/ 0 w 24"/>
                      <a:gd name="T7" fmla="*/ 2 h 31"/>
                      <a:gd name="T8" fmla="*/ 9 w 24"/>
                      <a:gd name="T9" fmla="*/ 22 h 31"/>
                      <a:gd name="T10" fmla="*/ 9 w 24"/>
                      <a:gd name="T11" fmla="*/ 24 h 31"/>
                      <a:gd name="T12" fmla="*/ 22 w 24"/>
                      <a:gd name="T13" fmla="*/ 31 h 31"/>
                      <a:gd name="T14" fmla="*/ 24 w 24"/>
                      <a:gd name="T15" fmla="*/ 31 h 31"/>
                      <a:gd name="T16" fmla="*/ 13 w 24"/>
                      <a:gd name="T17" fmla="*/ 6 h 31"/>
                      <a:gd name="T18" fmla="*/ 9 w 24"/>
                      <a:gd name="T19" fmla="*/ 6 h 31"/>
                      <a:gd name="T20" fmla="*/ 22 w 24"/>
                      <a:gd name="T21" fmla="*/ 31 h 31"/>
                      <a:gd name="T22" fmla="*/ 24 w 24"/>
                      <a:gd name="T23" fmla="*/ 31 h 31"/>
                      <a:gd name="T24" fmla="*/ 13 w 24"/>
                      <a:gd name="T25" fmla="*/ 22 h 31"/>
                      <a:gd name="T26" fmla="*/ 0 w 24"/>
                      <a:gd name="T27" fmla="*/ 0 h 31"/>
                      <a:gd name="T28" fmla="*/ 0 w 24"/>
                      <a:gd name="T29" fmla="*/ 2 h 31"/>
                      <a:gd name="T30" fmla="*/ 11 w 24"/>
                      <a:gd name="T31" fmla="*/ 6 h 31"/>
                      <a:gd name="T32" fmla="*/ 9 w 24"/>
                      <a:gd name="T33" fmla="*/ 6 h 31"/>
                      <a:gd name="T34" fmla="*/ 13 w 24"/>
                      <a:gd name="T35" fmla="*/ 6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24" h="31">
                        <a:moveTo>
                          <a:pt x="13" y="6"/>
                        </a:moveTo>
                        <a:lnTo>
                          <a:pt x="13" y="6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9" y="22"/>
                        </a:lnTo>
                        <a:lnTo>
                          <a:pt x="9" y="24"/>
                        </a:lnTo>
                        <a:lnTo>
                          <a:pt x="22" y="31"/>
                        </a:lnTo>
                        <a:lnTo>
                          <a:pt x="24" y="31"/>
                        </a:lnTo>
                        <a:lnTo>
                          <a:pt x="13" y="6"/>
                        </a:lnTo>
                        <a:lnTo>
                          <a:pt x="9" y="6"/>
                        </a:lnTo>
                        <a:lnTo>
                          <a:pt x="22" y="31"/>
                        </a:lnTo>
                        <a:lnTo>
                          <a:pt x="24" y="31"/>
                        </a:lnTo>
                        <a:lnTo>
                          <a:pt x="13" y="22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11" y="6"/>
                        </a:lnTo>
                        <a:lnTo>
                          <a:pt x="9" y="6"/>
                        </a:lnTo>
                        <a:lnTo>
                          <a:pt x="13" y="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40" name="Freeform 1031"/>
                  <p:cNvSpPr>
                    <a:spLocks/>
                  </p:cNvSpPr>
                  <p:nvPr/>
                </p:nvSpPr>
                <p:spPr bwMode="auto">
                  <a:xfrm>
                    <a:off x="3533" y="873"/>
                    <a:ext cx="36" cy="19"/>
                  </a:xfrm>
                  <a:custGeom>
                    <a:avLst/>
                    <a:gdLst>
                      <a:gd name="T0" fmla="*/ 25 w 36"/>
                      <a:gd name="T1" fmla="*/ 0 h 20"/>
                      <a:gd name="T2" fmla="*/ 0 w 36"/>
                      <a:gd name="T3" fmla="*/ 13 h 20"/>
                      <a:gd name="T4" fmla="*/ 11 w 36"/>
                      <a:gd name="T5" fmla="*/ 20 h 20"/>
                      <a:gd name="T6" fmla="*/ 36 w 36"/>
                      <a:gd name="T7" fmla="*/ 7 h 20"/>
                      <a:gd name="T8" fmla="*/ 25 w 36"/>
                      <a:gd name="T9" fmla="*/ 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" h="20">
                        <a:moveTo>
                          <a:pt x="25" y="0"/>
                        </a:moveTo>
                        <a:lnTo>
                          <a:pt x="0" y="13"/>
                        </a:lnTo>
                        <a:lnTo>
                          <a:pt x="11" y="20"/>
                        </a:lnTo>
                        <a:lnTo>
                          <a:pt x="36" y="7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41" name="Freeform 1032"/>
                  <p:cNvSpPr>
                    <a:spLocks/>
                  </p:cNvSpPr>
                  <p:nvPr/>
                </p:nvSpPr>
                <p:spPr bwMode="auto">
                  <a:xfrm>
                    <a:off x="3533" y="873"/>
                    <a:ext cx="38" cy="19"/>
                  </a:xfrm>
                  <a:custGeom>
                    <a:avLst/>
                    <a:gdLst>
                      <a:gd name="T0" fmla="*/ 27 w 38"/>
                      <a:gd name="T1" fmla="*/ 0 h 20"/>
                      <a:gd name="T2" fmla="*/ 27 w 38"/>
                      <a:gd name="T3" fmla="*/ 0 h 20"/>
                      <a:gd name="T4" fmla="*/ 0 w 38"/>
                      <a:gd name="T5" fmla="*/ 11 h 20"/>
                      <a:gd name="T6" fmla="*/ 0 w 38"/>
                      <a:gd name="T7" fmla="*/ 13 h 20"/>
                      <a:gd name="T8" fmla="*/ 11 w 38"/>
                      <a:gd name="T9" fmla="*/ 20 h 20"/>
                      <a:gd name="T10" fmla="*/ 38 w 38"/>
                      <a:gd name="T11" fmla="*/ 7 h 20"/>
                      <a:gd name="T12" fmla="*/ 27 w 38"/>
                      <a:gd name="T13" fmla="*/ 0 h 20"/>
                      <a:gd name="T14" fmla="*/ 27 w 38"/>
                      <a:gd name="T15" fmla="*/ 2 h 20"/>
                      <a:gd name="T16" fmla="*/ 38 w 38"/>
                      <a:gd name="T17" fmla="*/ 7 h 20"/>
                      <a:gd name="T18" fmla="*/ 11 w 38"/>
                      <a:gd name="T19" fmla="*/ 18 h 20"/>
                      <a:gd name="T20" fmla="*/ 0 w 38"/>
                      <a:gd name="T21" fmla="*/ 11 h 20"/>
                      <a:gd name="T22" fmla="*/ 0 w 38"/>
                      <a:gd name="T23" fmla="*/ 13 h 20"/>
                      <a:gd name="T24" fmla="*/ 27 w 38"/>
                      <a:gd name="T25" fmla="*/ 2 h 20"/>
                      <a:gd name="T26" fmla="*/ 27 w 38"/>
                      <a:gd name="T27" fmla="*/ 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8" h="20">
                        <a:moveTo>
                          <a:pt x="27" y="0"/>
                        </a:moveTo>
                        <a:lnTo>
                          <a:pt x="27" y="0"/>
                        </a:lnTo>
                        <a:lnTo>
                          <a:pt x="0" y="11"/>
                        </a:lnTo>
                        <a:lnTo>
                          <a:pt x="0" y="13"/>
                        </a:lnTo>
                        <a:lnTo>
                          <a:pt x="11" y="20"/>
                        </a:lnTo>
                        <a:lnTo>
                          <a:pt x="38" y="7"/>
                        </a:lnTo>
                        <a:lnTo>
                          <a:pt x="27" y="0"/>
                        </a:lnTo>
                        <a:lnTo>
                          <a:pt x="27" y="2"/>
                        </a:lnTo>
                        <a:lnTo>
                          <a:pt x="38" y="7"/>
                        </a:lnTo>
                        <a:lnTo>
                          <a:pt x="11" y="18"/>
                        </a:lnTo>
                        <a:lnTo>
                          <a:pt x="0" y="11"/>
                        </a:lnTo>
                        <a:lnTo>
                          <a:pt x="0" y="13"/>
                        </a:lnTo>
                        <a:lnTo>
                          <a:pt x="27" y="2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42" name="Freeform 1033"/>
                  <p:cNvSpPr>
                    <a:spLocks/>
                  </p:cNvSpPr>
                  <p:nvPr/>
                </p:nvSpPr>
                <p:spPr bwMode="auto">
                  <a:xfrm>
                    <a:off x="3588" y="838"/>
                    <a:ext cx="25" cy="31"/>
                  </a:xfrm>
                  <a:custGeom>
                    <a:avLst/>
                    <a:gdLst>
                      <a:gd name="T0" fmla="*/ 17 w 26"/>
                      <a:gd name="T1" fmla="*/ 20 h 29"/>
                      <a:gd name="T2" fmla="*/ 26 w 26"/>
                      <a:gd name="T3" fmla="*/ 29 h 29"/>
                      <a:gd name="T4" fmla="*/ 11 w 26"/>
                      <a:gd name="T5" fmla="*/ 12 h 29"/>
                      <a:gd name="T6" fmla="*/ 0 w 26"/>
                      <a:gd name="T7" fmla="*/ 0 h 29"/>
                      <a:gd name="T8" fmla="*/ 17 w 26"/>
                      <a:gd name="T9" fmla="*/ 2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6" h="29">
                        <a:moveTo>
                          <a:pt x="17" y="20"/>
                        </a:moveTo>
                        <a:lnTo>
                          <a:pt x="26" y="29"/>
                        </a:lnTo>
                        <a:lnTo>
                          <a:pt x="11" y="12"/>
                        </a:lnTo>
                        <a:lnTo>
                          <a:pt x="0" y="0"/>
                        </a:lnTo>
                        <a:lnTo>
                          <a:pt x="17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43" name="Freeform 1034"/>
                  <p:cNvSpPr>
                    <a:spLocks/>
                  </p:cNvSpPr>
                  <p:nvPr/>
                </p:nvSpPr>
                <p:spPr bwMode="auto">
                  <a:xfrm>
                    <a:off x="3588" y="838"/>
                    <a:ext cx="24" cy="26"/>
                  </a:xfrm>
                  <a:custGeom>
                    <a:avLst/>
                    <a:gdLst>
                      <a:gd name="T0" fmla="*/ 11 w 24"/>
                      <a:gd name="T1" fmla="*/ 18 h 27"/>
                      <a:gd name="T2" fmla="*/ 11 w 24"/>
                      <a:gd name="T3" fmla="*/ 20 h 27"/>
                      <a:gd name="T4" fmla="*/ 22 w 24"/>
                      <a:gd name="T5" fmla="*/ 27 h 27"/>
                      <a:gd name="T6" fmla="*/ 24 w 24"/>
                      <a:gd name="T7" fmla="*/ 27 h 27"/>
                      <a:gd name="T8" fmla="*/ 8 w 24"/>
                      <a:gd name="T9" fmla="*/ 9 h 27"/>
                      <a:gd name="T10" fmla="*/ 0 w 24"/>
                      <a:gd name="T11" fmla="*/ 0 h 27"/>
                      <a:gd name="T12" fmla="*/ 0 w 24"/>
                      <a:gd name="T13" fmla="*/ 0 h 27"/>
                      <a:gd name="T14" fmla="*/ 11 w 24"/>
                      <a:gd name="T15" fmla="*/ 18 h 27"/>
                      <a:gd name="T16" fmla="*/ 13 w 24"/>
                      <a:gd name="T17" fmla="*/ 18 h 27"/>
                      <a:gd name="T18" fmla="*/ 0 w 24"/>
                      <a:gd name="T19" fmla="*/ 0 h 27"/>
                      <a:gd name="T20" fmla="*/ 0 w 24"/>
                      <a:gd name="T21" fmla="*/ 0 h 27"/>
                      <a:gd name="T22" fmla="*/ 8 w 24"/>
                      <a:gd name="T23" fmla="*/ 12 h 27"/>
                      <a:gd name="T24" fmla="*/ 22 w 24"/>
                      <a:gd name="T25" fmla="*/ 27 h 27"/>
                      <a:gd name="T26" fmla="*/ 24 w 24"/>
                      <a:gd name="T27" fmla="*/ 27 h 27"/>
                      <a:gd name="T28" fmla="*/ 11 w 24"/>
                      <a:gd name="T29" fmla="*/ 18 h 27"/>
                      <a:gd name="T30" fmla="*/ 13 w 24"/>
                      <a:gd name="T31" fmla="*/ 18 h 27"/>
                      <a:gd name="T32" fmla="*/ 11 w 24"/>
                      <a:gd name="T33" fmla="*/ 18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4" h="27">
                        <a:moveTo>
                          <a:pt x="11" y="18"/>
                        </a:moveTo>
                        <a:lnTo>
                          <a:pt x="11" y="20"/>
                        </a:lnTo>
                        <a:lnTo>
                          <a:pt x="22" y="27"/>
                        </a:lnTo>
                        <a:lnTo>
                          <a:pt x="24" y="27"/>
                        </a:lnTo>
                        <a:lnTo>
                          <a:pt x="8" y="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1" y="18"/>
                        </a:lnTo>
                        <a:lnTo>
                          <a:pt x="13" y="18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8" y="12"/>
                        </a:lnTo>
                        <a:lnTo>
                          <a:pt x="22" y="27"/>
                        </a:lnTo>
                        <a:lnTo>
                          <a:pt x="24" y="27"/>
                        </a:lnTo>
                        <a:lnTo>
                          <a:pt x="11" y="18"/>
                        </a:lnTo>
                        <a:lnTo>
                          <a:pt x="13" y="18"/>
                        </a:lnTo>
                        <a:lnTo>
                          <a:pt x="11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44" name="Freeform 1035"/>
                  <p:cNvSpPr>
                    <a:spLocks/>
                  </p:cNvSpPr>
                  <p:nvPr/>
                </p:nvSpPr>
                <p:spPr bwMode="auto">
                  <a:xfrm>
                    <a:off x="3555" y="875"/>
                    <a:ext cx="27" cy="20"/>
                  </a:xfrm>
                  <a:custGeom>
                    <a:avLst/>
                    <a:gdLst>
                      <a:gd name="T0" fmla="*/ 0 w 27"/>
                      <a:gd name="T1" fmla="*/ 0 h 20"/>
                      <a:gd name="T2" fmla="*/ 14 w 27"/>
                      <a:gd name="T3" fmla="*/ 16 h 20"/>
                      <a:gd name="T4" fmla="*/ 27 w 27"/>
                      <a:gd name="T5" fmla="*/ 20 h 20"/>
                      <a:gd name="T6" fmla="*/ 9 w 27"/>
                      <a:gd name="T7" fmla="*/ 5 h 20"/>
                      <a:gd name="T8" fmla="*/ 0 w 27"/>
                      <a:gd name="T9" fmla="*/ 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20">
                        <a:moveTo>
                          <a:pt x="0" y="0"/>
                        </a:moveTo>
                        <a:lnTo>
                          <a:pt x="14" y="16"/>
                        </a:lnTo>
                        <a:lnTo>
                          <a:pt x="27" y="20"/>
                        </a:lnTo>
                        <a:lnTo>
                          <a:pt x="9" y="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45" name="Freeform 1036"/>
                  <p:cNvSpPr>
                    <a:spLocks/>
                  </p:cNvSpPr>
                  <p:nvPr/>
                </p:nvSpPr>
                <p:spPr bwMode="auto">
                  <a:xfrm>
                    <a:off x="3555" y="871"/>
                    <a:ext cx="27" cy="21"/>
                  </a:xfrm>
                  <a:custGeom>
                    <a:avLst/>
                    <a:gdLst>
                      <a:gd name="T0" fmla="*/ 3 w 27"/>
                      <a:gd name="T1" fmla="*/ 0 h 22"/>
                      <a:gd name="T2" fmla="*/ 0 w 27"/>
                      <a:gd name="T3" fmla="*/ 4 h 22"/>
                      <a:gd name="T4" fmla="*/ 14 w 27"/>
                      <a:gd name="T5" fmla="*/ 18 h 22"/>
                      <a:gd name="T6" fmla="*/ 25 w 27"/>
                      <a:gd name="T7" fmla="*/ 22 h 22"/>
                      <a:gd name="T8" fmla="*/ 27 w 27"/>
                      <a:gd name="T9" fmla="*/ 18 h 22"/>
                      <a:gd name="T10" fmla="*/ 11 w 27"/>
                      <a:gd name="T11" fmla="*/ 6 h 22"/>
                      <a:gd name="T12" fmla="*/ 3 w 27"/>
                      <a:gd name="T13" fmla="*/ 0 h 22"/>
                      <a:gd name="T14" fmla="*/ 0 w 27"/>
                      <a:gd name="T15" fmla="*/ 4 h 22"/>
                      <a:gd name="T16" fmla="*/ 9 w 27"/>
                      <a:gd name="T17" fmla="*/ 11 h 22"/>
                      <a:gd name="T18" fmla="*/ 25 w 27"/>
                      <a:gd name="T19" fmla="*/ 22 h 22"/>
                      <a:gd name="T20" fmla="*/ 27 w 27"/>
                      <a:gd name="T21" fmla="*/ 18 h 22"/>
                      <a:gd name="T22" fmla="*/ 16 w 27"/>
                      <a:gd name="T23" fmla="*/ 13 h 22"/>
                      <a:gd name="T24" fmla="*/ 3 w 27"/>
                      <a:gd name="T25" fmla="*/ 0 h 22"/>
                      <a:gd name="T26" fmla="*/ 0 w 27"/>
                      <a:gd name="T27" fmla="*/ 4 h 22"/>
                      <a:gd name="T28" fmla="*/ 3 w 27"/>
                      <a:gd name="T29" fmla="*/ 0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7" h="22">
                        <a:moveTo>
                          <a:pt x="3" y="0"/>
                        </a:moveTo>
                        <a:lnTo>
                          <a:pt x="0" y="4"/>
                        </a:lnTo>
                        <a:lnTo>
                          <a:pt x="14" y="18"/>
                        </a:lnTo>
                        <a:lnTo>
                          <a:pt x="25" y="22"/>
                        </a:lnTo>
                        <a:lnTo>
                          <a:pt x="27" y="18"/>
                        </a:lnTo>
                        <a:lnTo>
                          <a:pt x="11" y="6"/>
                        </a:lnTo>
                        <a:lnTo>
                          <a:pt x="3" y="0"/>
                        </a:lnTo>
                        <a:lnTo>
                          <a:pt x="0" y="4"/>
                        </a:lnTo>
                        <a:lnTo>
                          <a:pt x="9" y="11"/>
                        </a:lnTo>
                        <a:lnTo>
                          <a:pt x="25" y="22"/>
                        </a:lnTo>
                        <a:lnTo>
                          <a:pt x="27" y="18"/>
                        </a:lnTo>
                        <a:lnTo>
                          <a:pt x="16" y="13"/>
                        </a:lnTo>
                        <a:lnTo>
                          <a:pt x="3" y="0"/>
                        </a:lnTo>
                        <a:lnTo>
                          <a:pt x="0" y="4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46" name="Freeform 1037"/>
                  <p:cNvSpPr>
                    <a:spLocks/>
                  </p:cNvSpPr>
                  <p:nvPr/>
                </p:nvSpPr>
                <p:spPr bwMode="auto">
                  <a:xfrm>
                    <a:off x="3566" y="864"/>
                    <a:ext cx="38" cy="20"/>
                  </a:xfrm>
                  <a:custGeom>
                    <a:avLst/>
                    <a:gdLst>
                      <a:gd name="T0" fmla="*/ 0 w 38"/>
                      <a:gd name="T1" fmla="*/ 13 h 20"/>
                      <a:gd name="T2" fmla="*/ 12 w 38"/>
                      <a:gd name="T3" fmla="*/ 20 h 20"/>
                      <a:gd name="T4" fmla="*/ 38 w 38"/>
                      <a:gd name="T5" fmla="*/ 11 h 20"/>
                      <a:gd name="T6" fmla="*/ 29 w 38"/>
                      <a:gd name="T7" fmla="*/ 0 h 20"/>
                      <a:gd name="T8" fmla="*/ 0 w 38"/>
                      <a:gd name="T9" fmla="*/ 13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8" h="20">
                        <a:moveTo>
                          <a:pt x="0" y="13"/>
                        </a:moveTo>
                        <a:lnTo>
                          <a:pt x="12" y="20"/>
                        </a:lnTo>
                        <a:lnTo>
                          <a:pt x="38" y="11"/>
                        </a:lnTo>
                        <a:lnTo>
                          <a:pt x="29" y="0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47" name="Freeform 1038"/>
                  <p:cNvSpPr>
                    <a:spLocks/>
                  </p:cNvSpPr>
                  <p:nvPr/>
                </p:nvSpPr>
                <p:spPr bwMode="auto">
                  <a:xfrm>
                    <a:off x="3564" y="861"/>
                    <a:ext cx="40" cy="23"/>
                  </a:xfrm>
                  <a:custGeom>
                    <a:avLst/>
                    <a:gdLst>
                      <a:gd name="T0" fmla="*/ 0 w 40"/>
                      <a:gd name="T1" fmla="*/ 13 h 22"/>
                      <a:gd name="T2" fmla="*/ 0 w 40"/>
                      <a:gd name="T3" fmla="*/ 15 h 22"/>
                      <a:gd name="T4" fmla="*/ 14 w 40"/>
                      <a:gd name="T5" fmla="*/ 22 h 22"/>
                      <a:gd name="T6" fmla="*/ 40 w 40"/>
                      <a:gd name="T7" fmla="*/ 13 h 22"/>
                      <a:gd name="T8" fmla="*/ 40 w 40"/>
                      <a:gd name="T9" fmla="*/ 11 h 22"/>
                      <a:gd name="T10" fmla="*/ 31 w 40"/>
                      <a:gd name="T11" fmla="*/ 0 h 22"/>
                      <a:gd name="T12" fmla="*/ 29 w 40"/>
                      <a:gd name="T13" fmla="*/ 0 h 22"/>
                      <a:gd name="T14" fmla="*/ 0 w 40"/>
                      <a:gd name="T15" fmla="*/ 13 h 22"/>
                      <a:gd name="T16" fmla="*/ 0 w 40"/>
                      <a:gd name="T17" fmla="*/ 15 h 22"/>
                      <a:gd name="T18" fmla="*/ 31 w 40"/>
                      <a:gd name="T19" fmla="*/ 2 h 22"/>
                      <a:gd name="T20" fmla="*/ 29 w 40"/>
                      <a:gd name="T21" fmla="*/ 2 h 22"/>
                      <a:gd name="T22" fmla="*/ 38 w 40"/>
                      <a:gd name="T23" fmla="*/ 13 h 22"/>
                      <a:gd name="T24" fmla="*/ 38 w 40"/>
                      <a:gd name="T25" fmla="*/ 9 h 22"/>
                      <a:gd name="T26" fmla="*/ 14 w 40"/>
                      <a:gd name="T27" fmla="*/ 22 h 22"/>
                      <a:gd name="T28" fmla="*/ 0 w 40"/>
                      <a:gd name="T29" fmla="*/ 13 h 22"/>
                      <a:gd name="T30" fmla="*/ 0 w 40"/>
                      <a:gd name="T31" fmla="*/ 15 h 22"/>
                      <a:gd name="T32" fmla="*/ 0 w 40"/>
                      <a:gd name="T33" fmla="*/ 13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0" h="22">
                        <a:moveTo>
                          <a:pt x="0" y="13"/>
                        </a:moveTo>
                        <a:lnTo>
                          <a:pt x="0" y="15"/>
                        </a:lnTo>
                        <a:lnTo>
                          <a:pt x="14" y="22"/>
                        </a:lnTo>
                        <a:lnTo>
                          <a:pt x="40" y="13"/>
                        </a:lnTo>
                        <a:lnTo>
                          <a:pt x="40" y="11"/>
                        </a:lnTo>
                        <a:lnTo>
                          <a:pt x="31" y="0"/>
                        </a:lnTo>
                        <a:lnTo>
                          <a:pt x="29" y="0"/>
                        </a:lnTo>
                        <a:lnTo>
                          <a:pt x="0" y="13"/>
                        </a:lnTo>
                        <a:lnTo>
                          <a:pt x="0" y="15"/>
                        </a:lnTo>
                        <a:lnTo>
                          <a:pt x="31" y="2"/>
                        </a:lnTo>
                        <a:lnTo>
                          <a:pt x="29" y="2"/>
                        </a:lnTo>
                        <a:lnTo>
                          <a:pt x="38" y="13"/>
                        </a:lnTo>
                        <a:lnTo>
                          <a:pt x="38" y="9"/>
                        </a:lnTo>
                        <a:lnTo>
                          <a:pt x="14" y="22"/>
                        </a:lnTo>
                        <a:lnTo>
                          <a:pt x="0" y="13"/>
                        </a:lnTo>
                        <a:lnTo>
                          <a:pt x="0" y="15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48" name="Freeform 1039"/>
                  <p:cNvSpPr>
                    <a:spLocks/>
                  </p:cNvSpPr>
                  <p:nvPr/>
                </p:nvSpPr>
                <p:spPr bwMode="auto">
                  <a:xfrm>
                    <a:off x="3593" y="857"/>
                    <a:ext cx="26" cy="20"/>
                  </a:xfrm>
                  <a:custGeom>
                    <a:avLst/>
                    <a:gdLst>
                      <a:gd name="T0" fmla="*/ 0 w 27"/>
                      <a:gd name="T1" fmla="*/ 9 h 20"/>
                      <a:gd name="T2" fmla="*/ 18 w 27"/>
                      <a:gd name="T3" fmla="*/ 20 h 20"/>
                      <a:gd name="T4" fmla="*/ 27 w 27"/>
                      <a:gd name="T5" fmla="*/ 12 h 20"/>
                      <a:gd name="T6" fmla="*/ 11 w 27"/>
                      <a:gd name="T7" fmla="*/ 0 h 20"/>
                      <a:gd name="T8" fmla="*/ 0 w 27"/>
                      <a:gd name="T9" fmla="*/ 9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20">
                        <a:moveTo>
                          <a:pt x="0" y="9"/>
                        </a:moveTo>
                        <a:lnTo>
                          <a:pt x="18" y="20"/>
                        </a:lnTo>
                        <a:lnTo>
                          <a:pt x="27" y="12"/>
                        </a:lnTo>
                        <a:lnTo>
                          <a:pt x="11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49" name="Freeform 1040"/>
                  <p:cNvSpPr>
                    <a:spLocks/>
                  </p:cNvSpPr>
                  <p:nvPr/>
                </p:nvSpPr>
                <p:spPr bwMode="auto">
                  <a:xfrm>
                    <a:off x="3593" y="857"/>
                    <a:ext cx="26" cy="20"/>
                  </a:xfrm>
                  <a:custGeom>
                    <a:avLst/>
                    <a:gdLst>
                      <a:gd name="T0" fmla="*/ 0 w 27"/>
                      <a:gd name="T1" fmla="*/ 7 h 20"/>
                      <a:gd name="T2" fmla="*/ 0 w 27"/>
                      <a:gd name="T3" fmla="*/ 9 h 20"/>
                      <a:gd name="T4" fmla="*/ 16 w 27"/>
                      <a:gd name="T5" fmla="*/ 20 h 20"/>
                      <a:gd name="T6" fmla="*/ 20 w 27"/>
                      <a:gd name="T7" fmla="*/ 20 h 20"/>
                      <a:gd name="T8" fmla="*/ 27 w 27"/>
                      <a:gd name="T9" fmla="*/ 12 h 20"/>
                      <a:gd name="T10" fmla="*/ 11 w 27"/>
                      <a:gd name="T11" fmla="*/ 0 h 20"/>
                      <a:gd name="T12" fmla="*/ 7 w 27"/>
                      <a:gd name="T13" fmla="*/ 0 h 20"/>
                      <a:gd name="T14" fmla="*/ 0 w 27"/>
                      <a:gd name="T15" fmla="*/ 7 h 20"/>
                      <a:gd name="T16" fmla="*/ 5 w 27"/>
                      <a:gd name="T17" fmla="*/ 9 h 20"/>
                      <a:gd name="T18" fmla="*/ 11 w 27"/>
                      <a:gd name="T19" fmla="*/ 0 h 20"/>
                      <a:gd name="T20" fmla="*/ 7 w 27"/>
                      <a:gd name="T21" fmla="*/ 0 h 20"/>
                      <a:gd name="T22" fmla="*/ 23 w 27"/>
                      <a:gd name="T23" fmla="*/ 12 h 20"/>
                      <a:gd name="T24" fmla="*/ 16 w 27"/>
                      <a:gd name="T25" fmla="*/ 18 h 20"/>
                      <a:gd name="T26" fmla="*/ 18 w 27"/>
                      <a:gd name="T27" fmla="*/ 18 h 20"/>
                      <a:gd name="T28" fmla="*/ 2 w 27"/>
                      <a:gd name="T29" fmla="*/ 7 h 20"/>
                      <a:gd name="T30" fmla="*/ 5 w 27"/>
                      <a:gd name="T31" fmla="*/ 9 h 20"/>
                      <a:gd name="T32" fmla="*/ 0 w 27"/>
                      <a:gd name="T33" fmla="*/ 7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7" h="20">
                        <a:moveTo>
                          <a:pt x="0" y="7"/>
                        </a:moveTo>
                        <a:lnTo>
                          <a:pt x="0" y="9"/>
                        </a:lnTo>
                        <a:lnTo>
                          <a:pt x="16" y="20"/>
                        </a:lnTo>
                        <a:lnTo>
                          <a:pt x="20" y="20"/>
                        </a:lnTo>
                        <a:lnTo>
                          <a:pt x="27" y="12"/>
                        </a:lnTo>
                        <a:lnTo>
                          <a:pt x="11" y="0"/>
                        </a:lnTo>
                        <a:lnTo>
                          <a:pt x="7" y="0"/>
                        </a:lnTo>
                        <a:lnTo>
                          <a:pt x="0" y="7"/>
                        </a:lnTo>
                        <a:lnTo>
                          <a:pt x="5" y="9"/>
                        </a:lnTo>
                        <a:lnTo>
                          <a:pt x="11" y="0"/>
                        </a:lnTo>
                        <a:lnTo>
                          <a:pt x="7" y="0"/>
                        </a:lnTo>
                        <a:lnTo>
                          <a:pt x="23" y="12"/>
                        </a:lnTo>
                        <a:lnTo>
                          <a:pt x="16" y="18"/>
                        </a:lnTo>
                        <a:lnTo>
                          <a:pt x="18" y="18"/>
                        </a:lnTo>
                        <a:lnTo>
                          <a:pt x="2" y="7"/>
                        </a:lnTo>
                        <a:lnTo>
                          <a:pt x="5" y="9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50" name="Freeform 1041"/>
                  <p:cNvSpPr>
                    <a:spLocks/>
                  </p:cNvSpPr>
                  <p:nvPr/>
                </p:nvSpPr>
                <p:spPr bwMode="auto">
                  <a:xfrm>
                    <a:off x="3553" y="838"/>
                    <a:ext cx="42" cy="37"/>
                  </a:xfrm>
                  <a:custGeom>
                    <a:avLst/>
                    <a:gdLst>
                      <a:gd name="T0" fmla="*/ 5 w 45"/>
                      <a:gd name="T1" fmla="*/ 9 h 36"/>
                      <a:gd name="T2" fmla="*/ 0 w 45"/>
                      <a:gd name="T3" fmla="*/ 16 h 36"/>
                      <a:gd name="T4" fmla="*/ 7 w 45"/>
                      <a:gd name="T5" fmla="*/ 32 h 36"/>
                      <a:gd name="T6" fmla="*/ 13 w 45"/>
                      <a:gd name="T7" fmla="*/ 36 h 36"/>
                      <a:gd name="T8" fmla="*/ 42 w 45"/>
                      <a:gd name="T9" fmla="*/ 25 h 36"/>
                      <a:gd name="T10" fmla="*/ 45 w 45"/>
                      <a:gd name="T11" fmla="*/ 20 h 36"/>
                      <a:gd name="T12" fmla="*/ 31 w 45"/>
                      <a:gd name="T13" fmla="*/ 0 h 36"/>
                      <a:gd name="T14" fmla="*/ 27 w 45"/>
                      <a:gd name="T15" fmla="*/ 0 h 36"/>
                      <a:gd name="T16" fmla="*/ 5 w 45"/>
                      <a:gd name="T17" fmla="*/ 9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5" h="36">
                        <a:moveTo>
                          <a:pt x="5" y="9"/>
                        </a:moveTo>
                        <a:lnTo>
                          <a:pt x="0" y="16"/>
                        </a:lnTo>
                        <a:lnTo>
                          <a:pt x="7" y="32"/>
                        </a:lnTo>
                        <a:lnTo>
                          <a:pt x="13" y="36"/>
                        </a:lnTo>
                        <a:lnTo>
                          <a:pt x="42" y="25"/>
                        </a:lnTo>
                        <a:lnTo>
                          <a:pt x="45" y="20"/>
                        </a:lnTo>
                        <a:lnTo>
                          <a:pt x="31" y="0"/>
                        </a:lnTo>
                        <a:lnTo>
                          <a:pt x="27" y="0"/>
                        </a:lnTo>
                        <a:lnTo>
                          <a:pt x="5" y="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51" name="Freeform 1042"/>
                  <p:cNvSpPr>
                    <a:spLocks/>
                  </p:cNvSpPr>
                  <p:nvPr/>
                </p:nvSpPr>
                <p:spPr bwMode="auto">
                  <a:xfrm>
                    <a:off x="3553" y="835"/>
                    <a:ext cx="42" cy="38"/>
                  </a:xfrm>
                  <a:custGeom>
                    <a:avLst/>
                    <a:gdLst>
                      <a:gd name="T0" fmla="*/ 0 w 45"/>
                      <a:gd name="T1" fmla="*/ 9 h 38"/>
                      <a:gd name="T2" fmla="*/ 0 w 45"/>
                      <a:gd name="T3" fmla="*/ 9 h 38"/>
                      <a:gd name="T4" fmla="*/ 0 w 45"/>
                      <a:gd name="T5" fmla="*/ 16 h 38"/>
                      <a:gd name="T6" fmla="*/ 0 w 45"/>
                      <a:gd name="T7" fmla="*/ 16 h 38"/>
                      <a:gd name="T8" fmla="*/ 5 w 45"/>
                      <a:gd name="T9" fmla="*/ 34 h 38"/>
                      <a:gd name="T10" fmla="*/ 11 w 45"/>
                      <a:gd name="T11" fmla="*/ 38 h 38"/>
                      <a:gd name="T12" fmla="*/ 42 w 45"/>
                      <a:gd name="T13" fmla="*/ 29 h 38"/>
                      <a:gd name="T14" fmla="*/ 42 w 45"/>
                      <a:gd name="T15" fmla="*/ 27 h 38"/>
                      <a:gd name="T16" fmla="*/ 45 w 45"/>
                      <a:gd name="T17" fmla="*/ 20 h 38"/>
                      <a:gd name="T18" fmla="*/ 31 w 45"/>
                      <a:gd name="T19" fmla="*/ 2 h 38"/>
                      <a:gd name="T20" fmla="*/ 31 w 45"/>
                      <a:gd name="T21" fmla="*/ 2 h 38"/>
                      <a:gd name="T22" fmla="*/ 27 w 45"/>
                      <a:gd name="T23" fmla="*/ 0 h 38"/>
                      <a:gd name="T24" fmla="*/ 25 w 45"/>
                      <a:gd name="T25" fmla="*/ 0 h 38"/>
                      <a:gd name="T26" fmla="*/ 0 w 45"/>
                      <a:gd name="T27" fmla="*/ 9 h 38"/>
                      <a:gd name="T28" fmla="*/ 2 w 45"/>
                      <a:gd name="T29" fmla="*/ 11 h 38"/>
                      <a:gd name="T30" fmla="*/ 27 w 45"/>
                      <a:gd name="T31" fmla="*/ 2 h 38"/>
                      <a:gd name="T32" fmla="*/ 31 w 45"/>
                      <a:gd name="T33" fmla="*/ 2 h 38"/>
                      <a:gd name="T34" fmla="*/ 42 w 45"/>
                      <a:gd name="T35" fmla="*/ 20 h 38"/>
                      <a:gd name="T36" fmla="*/ 40 w 45"/>
                      <a:gd name="T37" fmla="*/ 27 h 38"/>
                      <a:gd name="T38" fmla="*/ 11 w 45"/>
                      <a:gd name="T39" fmla="*/ 36 h 38"/>
                      <a:gd name="T40" fmla="*/ 7 w 45"/>
                      <a:gd name="T41" fmla="*/ 34 h 38"/>
                      <a:gd name="T42" fmla="*/ 0 w 45"/>
                      <a:gd name="T43" fmla="*/ 16 h 38"/>
                      <a:gd name="T44" fmla="*/ 5 w 45"/>
                      <a:gd name="T45" fmla="*/ 11 h 38"/>
                      <a:gd name="T46" fmla="*/ 2 w 45"/>
                      <a:gd name="T47" fmla="*/ 11 h 38"/>
                      <a:gd name="T48" fmla="*/ 0 w 45"/>
                      <a:gd name="T49" fmla="*/ 9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45" h="38">
                        <a:moveTo>
                          <a:pt x="0" y="9"/>
                        </a:moveTo>
                        <a:lnTo>
                          <a:pt x="0" y="9"/>
                        </a:lnTo>
                        <a:lnTo>
                          <a:pt x="0" y="16"/>
                        </a:lnTo>
                        <a:lnTo>
                          <a:pt x="0" y="16"/>
                        </a:lnTo>
                        <a:lnTo>
                          <a:pt x="5" y="34"/>
                        </a:lnTo>
                        <a:lnTo>
                          <a:pt x="11" y="38"/>
                        </a:lnTo>
                        <a:lnTo>
                          <a:pt x="42" y="29"/>
                        </a:lnTo>
                        <a:lnTo>
                          <a:pt x="42" y="27"/>
                        </a:lnTo>
                        <a:lnTo>
                          <a:pt x="45" y="20"/>
                        </a:lnTo>
                        <a:lnTo>
                          <a:pt x="31" y="2"/>
                        </a:lnTo>
                        <a:lnTo>
                          <a:pt x="31" y="2"/>
                        </a:lnTo>
                        <a:lnTo>
                          <a:pt x="27" y="0"/>
                        </a:lnTo>
                        <a:lnTo>
                          <a:pt x="25" y="0"/>
                        </a:lnTo>
                        <a:lnTo>
                          <a:pt x="0" y="9"/>
                        </a:lnTo>
                        <a:lnTo>
                          <a:pt x="2" y="11"/>
                        </a:lnTo>
                        <a:lnTo>
                          <a:pt x="27" y="2"/>
                        </a:lnTo>
                        <a:lnTo>
                          <a:pt x="31" y="2"/>
                        </a:lnTo>
                        <a:lnTo>
                          <a:pt x="42" y="20"/>
                        </a:lnTo>
                        <a:lnTo>
                          <a:pt x="40" y="27"/>
                        </a:lnTo>
                        <a:lnTo>
                          <a:pt x="11" y="36"/>
                        </a:lnTo>
                        <a:lnTo>
                          <a:pt x="7" y="34"/>
                        </a:lnTo>
                        <a:lnTo>
                          <a:pt x="0" y="16"/>
                        </a:lnTo>
                        <a:lnTo>
                          <a:pt x="5" y="11"/>
                        </a:lnTo>
                        <a:lnTo>
                          <a:pt x="2" y="11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52" name="Freeform 1043"/>
                  <p:cNvSpPr>
                    <a:spLocks/>
                  </p:cNvSpPr>
                  <p:nvPr/>
                </p:nvSpPr>
                <p:spPr bwMode="auto">
                  <a:xfrm>
                    <a:off x="3622" y="873"/>
                    <a:ext cx="25" cy="19"/>
                  </a:xfrm>
                  <a:custGeom>
                    <a:avLst/>
                    <a:gdLst>
                      <a:gd name="T0" fmla="*/ 25 w 25"/>
                      <a:gd name="T1" fmla="*/ 18 h 20"/>
                      <a:gd name="T2" fmla="*/ 14 w 25"/>
                      <a:gd name="T3" fmla="*/ 0 h 20"/>
                      <a:gd name="T4" fmla="*/ 0 w 25"/>
                      <a:gd name="T5" fmla="*/ 0 h 20"/>
                      <a:gd name="T6" fmla="*/ 7 w 25"/>
                      <a:gd name="T7" fmla="*/ 20 h 20"/>
                      <a:gd name="T8" fmla="*/ 25 w 25"/>
                      <a:gd name="T9" fmla="*/ 18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20">
                        <a:moveTo>
                          <a:pt x="25" y="18"/>
                        </a:moveTo>
                        <a:lnTo>
                          <a:pt x="14" y="0"/>
                        </a:lnTo>
                        <a:lnTo>
                          <a:pt x="0" y="0"/>
                        </a:lnTo>
                        <a:lnTo>
                          <a:pt x="7" y="20"/>
                        </a:lnTo>
                        <a:lnTo>
                          <a:pt x="25" y="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53" name="Freeform 1044"/>
                  <p:cNvSpPr>
                    <a:spLocks/>
                  </p:cNvSpPr>
                  <p:nvPr/>
                </p:nvSpPr>
                <p:spPr bwMode="auto">
                  <a:xfrm>
                    <a:off x="3622" y="873"/>
                    <a:ext cx="25" cy="19"/>
                  </a:xfrm>
                  <a:custGeom>
                    <a:avLst/>
                    <a:gdLst>
                      <a:gd name="T0" fmla="*/ 18 w 25"/>
                      <a:gd name="T1" fmla="*/ 20 h 20"/>
                      <a:gd name="T2" fmla="*/ 25 w 25"/>
                      <a:gd name="T3" fmla="*/ 18 h 20"/>
                      <a:gd name="T4" fmla="*/ 16 w 25"/>
                      <a:gd name="T5" fmla="*/ 2 h 20"/>
                      <a:gd name="T6" fmla="*/ 14 w 25"/>
                      <a:gd name="T7" fmla="*/ 2 h 20"/>
                      <a:gd name="T8" fmla="*/ 7 w 25"/>
                      <a:gd name="T9" fmla="*/ 0 h 20"/>
                      <a:gd name="T10" fmla="*/ 0 w 25"/>
                      <a:gd name="T11" fmla="*/ 2 h 20"/>
                      <a:gd name="T12" fmla="*/ 7 w 25"/>
                      <a:gd name="T13" fmla="*/ 20 h 20"/>
                      <a:gd name="T14" fmla="*/ 11 w 25"/>
                      <a:gd name="T15" fmla="*/ 20 h 20"/>
                      <a:gd name="T16" fmla="*/ 18 w 25"/>
                      <a:gd name="T17" fmla="*/ 20 h 20"/>
                      <a:gd name="T18" fmla="*/ 25 w 25"/>
                      <a:gd name="T19" fmla="*/ 18 h 20"/>
                      <a:gd name="T20" fmla="*/ 16 w 25"/>
                      <a:gd name="T21" fmla="*/ 18 h 20"/>
                      <a:gd name="T22" fmla="*/ 18 w 25"/>
                      <a:gd name="T23" fmla="*/ 18 h 20"/>
                      <a:gd name="T24" fmla="*/ 11 w 25"/>
                      <a:gd name="T25" fmla="*/ 0 h 20"/>
                      <a:gd name="T26" fmla="*/ 0 w 25"/>
                      <a:gd name="T27" fmla="*/ 4 h 20"/>
                      <a:gd name="T28" fmla="*/ 7 w 25"/>
                      <a:gd name="T29" fmla="*/ 4 h 20"/>
                      <a:gd name="T30" fmla="*/ 7 w 25"/>
                      <a:gd name="T31" fmla="*/ 4 h 20"/>
                      <a:gd name="T32" fmla="*/ 16 w 25"/>
                      <a:gd name="T33" fmla="*/ 20 h 20"/>
                      <a:gd name="T34" fmla="*/ 25 w 25"/>
                      <a:gd name="T35" fmla="*/ 18 h 20"/>
                      <a:gd name="T36" fmla="*/ 18 w 25"/>
                      <a:gd name="T37" fmla="*/ 2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25" h="20">
                        <a:moveTo>
                          <a:pt x="18" y="20"/>
                        </a:moveTo>
                        <a:lnTo>
                          <a:pt x="25" y="18"/>
                        </a:lnTo>
                        <a:lnTo>
                          <a:pt x="16" y="2"/>
                        </a:lnTo>
                        <a:lnTo>
                          <a:pt x="14" y="2"/>
                        </a:lnTo>
                        <a:lnTo>
                          <a:pt x="7" y="0"/>
                        </a:lnTo>
                        <a:lnTo>
                          <a:pt x="0" y="2"/>
                        </a:lnTo>
                        <a:lnTo>
                          <a:pt x="7" y="20"/>
                        </a:lnTo>
                        <a:lnTo>
                          <a:pt x="11" y="20"/>
                        </a:lnTo>
                        <a:lnTo>
                          <a:pt x="18" y="20"/>
                        </a:lnTo>
                        <a:lnTo>
                          <a:pt x="25" y="18"/>
                        </a:lnTo>
                        <a:lnTo>
                          <a:pt x="16" y="18"/>
                        </a:lnTo>
                        <a:lnTo>
                          <a:pt x="18" y="18"/>
                        </a:lnTo>
                        <a:lnTo>
                          <a:pt x="11" y="0"/>
                        </a:lnTo>
                        <a:lnTo>
                          <a:pt x="0" y="4"/>
                        </a:lnTo>
                        <a:lnTo>
                          <a:pt x="7" y="4"/>
                        </a:lnTo>
                        <a:lnTo>
                          <a:pt x="7" y="4"/>
                        </a:lnTo>
                        <a:lnTo>
                          <a:pt x="16" y="20"/>
                        </a:lnTo>
                        <a:lnTo>
                          <a:pt x="25" y="18"/>
                        </a:lnTo>
                        <a:lnTo>
                          <a:pt x="18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54" name="Freeform 1045"/>
                  <p:cNvSpPr>
                    <a:spLocks/>
                  </p:cNvSpPr>
                  <p:nvPr/>
                </p:nvSpPr>
                <p:spPr bwMode="auto">
                  <a:xfrm>
                    <a:off x="3618" y="873"/>
                    <a:ext cx="24" cy="19"/>
                  </a:xfrm>
                  <a:custGeom>
                    <a:avLst/>
                    <a:gdLst>
                      <a:gd name="T0" fmla="*/ 24 w 24"/>
                      <a:gd name="T1" fmla="*/ 16 h 20"/>
                      <a:gd name="T2" fmla="*/ 15 w 24"/>
                      <a:gd name="T3" fmla="*/ 0 h 20"/>
                      <a:gd name="T4" fmla="*/ 0 w 24"/>
                      <a:gd name="T5" fmla="*/ 4 h 20"/>
                      <a:gd name="T6" fmla="*/ 9 w 24"/>
                      <a:gd name="T7" fmla="*/ 20 h 20"/>
                      <a:gd name="T8" fmla="*/ 24 w 24"/>
                      <a:gd name="T9" fmla="*/ 1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" h="20">
                        <a:moveTo>
                          <a:pt x="24" y="16"/>
                        </a:moveTo>
                        <a:lnTo>
                          <a:pt x="15" y="0"/>
                        </a:lnTo>
                        <a:lnTo>
                          <a:pt x="0" y="4"/>
                        </a:lnTo>
                        <a:lnTo>
                          <a:pt x="9" y="20"/>
                        </a:lnTo>
                        <a:lnTo>
                          <a:pt x="24" y="1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55" name="Freeform 1046"/>
                  <p:cNvSpPr>
                    <a:spLocks/>
                  </p:cNvSpPr>
                  <p:nvPr/>
                </p:nvSpPr>
                <p:spPr bwMode="auto">
                  <a:xfrm>
                    <a:off x="3616" y="871"/>
                    <a:ext cx="26" cy="21"/>
                  </a:xfrm>
                  <a:custGeom>
                    <a:avLst/>
                    <a:gdLst>
                      <a:gd name="T0" fmla="*/ 26 w 26"/>
                      <a:gd name="T1" fmla="*/ 18 h 22"/>
                      <a:gd name="T2" fmla="*/ 26 w 26"/>
                      <a:gd name="T3" fmla="*/ 18 h 22"/>
                      <a:gd name="T4" fmla="*/ 17 w 26"/>
                      <a:gd name="T5" fmla="*/ 2 h 22"/>
                      <a:gd name="T6" fmla="*/ 13 w 26"/>
                      <a:gd name="T7" fmla="*/ 0 h 22"/>
                      <a:gd name="T8" fmla="*/ 0 w 26"/>
                      <a:gd name="T9" fmla="*/ 6 h 22"/>
                      <a:gd name="T10" fmla="*/ 8 w 26"/>
                      <a:gd name="T11" fmla="*/ 22 h 22"/>
                      <a:gd name="T12" fmla="*/ 11 w 26"/>
                      <a:gd name="T13" fmla="*/ 22 h 22"/>
                      <a:gd name="T14" fmla="*/ 26 w 26"/>
                      <a:gd name="T15" fmla="*/ 18 h 22"/>
                      <a:gd name="T16" fmla="*/ 26 w 26"/>
                      <a:gd name="T17" fmla="*/ 15 h 22"/>
                      <a:gd name="T18" fmla="*/ 8 w 26"/>
                      <a:gd name="T19" fmla="*/ 20 h 22"/>
                      <a:gd name="T20" fmla="*/ 13 w 26"/>
                      <a:gd name="T21" fmla="*/ 22 h 22"/>
                      <a:gd name="T22" fmla="*/ 2 w 26"/>
                      <a:gd name="T23" fmla="*/ 6 h 22"/>
                      <a:gd name="T24" fmla="*/ 2 w 26"/>
                      <a:gd name="T25" fmla="*/ 9 h 22"/>
                      <a:gd name="T26" fmla="*/ 17 w 26"/>
                      <a:gd name="T27" fmla="*/ 2 h 22"/>
                      <a:gd name="T28" fmla="*/ 13 w 26"/>
                      <a:gd name="T29" fmla="*/ 2 h 22"/>
                      <a:gd name="T30" fmla="*/ 26 w 26"/>
                      <a:gd name="T31" fmla="*/ 18 h 22"/>
                      <a:gd name="T32" fmla="*/ 26 w 26"/>
                      <a:gd name="T33" fmla="*/ 15 h 22"/>
                      <a:gd name="T34" fmla="*/ 26 w 26"/>
                      <a:gd name="T35" fmla="*/ 18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26" h="22">
                        <a:moveTo>
                          <a:pt x="26" y="18"/>
                        </a:moveTo>
                        <a:lnTo>
                          <a:pt x="26" y="18"/>
                        </a:lnTo>
                        <a:lnTo>
                          <a:pt x="17" y="2"/>
                        </a:lnTo>
                        <a:lnTo>
                          <a:pt x="13" y="0"/>
                        </a:lnTo>
                        <a:lnTo>
                          <a:pt x="0" y="6"/>
                        </a:lnTo>
                        <a:lnTo>
                          <a:pt x="8" y="22"/>
                        </a:lnTo>
                        <a:lnTo>
                          <a:pt x="11" y="22"/>
                        </a:lnTo>
                        <a:lnTo>
                          <a:pt x="26" y="18"/>
                        </a:lnTo>
                        <a:lnTo>
                          <a:pt x="26" y="15"/>
                        </a:lnTo>
                        <a:lnTo>
                          <a:pt x="8" y="20"/>
                        </a:lnTo>
                        <a:lnTo>
                          <a:pt x="13" y="22"/>
                        </a:lnTo>
                        <a:lnTo>
                          <a:pt x="2" y="6"/>
                        </a:lnTo>
                        <a:lnTo>
                          <a:pt x="2" y="9"/>
                        </a:lnTo>
                        <a:lnTo>
                          <a:pt x="17" y="2"/>
                        </a:lnTo>
                        <a:lnTo>
                          <a:pt x="13" y="2"/>
                        </a:lnTo>
                        <a:lnTo>
                          <a:pt x="26" y="18"/>
                        </a:lnTo>
                        <a:lnTo>
                          <a:pt x="26" y="15"/>
                        </a:lnTo>
                        <a:lnTo>
                          <a:pt x="26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56" name="Freeform 1047"/>
                  <p:cNvSpPr>
                    <a:spLocks/>
                  </p:cNvSpPr>
                  <p:nvPr/>
                </p:nvSpPr>
                <p:spPr bwMode="auto">
                  <a:xfrm>
                    <a:off x="3604" y="861"/>
                    <a:ext cx="25" cy="25"/>
                  </a:xfrm>
                  <a:custGeom>
                    <a:avLst/>
                    <a:gdLst>
                      <a:gd name="T0" fmla="*/ 25 w 25"/>
                      <a:gd name="T1" fmla="*/ 24 h 24"/>
                      <a:gd name="T2" fmla="*/ 23 w 25"/>
                      <a:gd name="T3" fmla="*/ 13 h 24"/>
                      <a:gd name="T4" fmla="*/ 0 w 25"/>
                      <a:gd name="T5" fmla="*/ 0 h 24"/>
                      <a:gd name="T6" fmla="*/ 7 w 25"/>
                      <a:gd name="T7" fmla="*/ 9 h 24"/>
                      <a:gd name="T8" fmla="*/ 25 w 25"/>
                      <a:gd name="T9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24">
                        <a:moveTo>
                          <a:pt x="25" y="24"/>
                        </a:moveTo>
                        <a:lnTo>
                          <a:pt x="23" y="13"/>
                        </a:lnTo>
                        <a:lnTo>
                          <a:pt x="0" y="0"/>
                        </a:lnTo>
                        <a:lnTo>
                          <a:pt x="7" y="9"/>
                        </a:lnTo>
                        <a:lnTo>
                          <a:pt x="25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57" name="Freeform 1048"/>
                  <p:cNvSpPr>
                    <a:spLocks/>
                  </p:cNvSpPr>
                  <p:nvPr/>
                </p:nvSpPr>
                <p:spPr bwMode="auto">
                  <a:xfrm>
                    <a:off x="3602" y="861"/>
                    <a:ext cx="25" cy="23"/>
                  </a:xfrm>
                  <a:custGeom>
                    <a:avLst/>
                    <a:gdLst>
                      <a:gd name="T0" fmla="*/ 20 w 25"/>
                      <a:gd name="T1" fmla="*/ 22 h 22"/>
                      <a:gd name="T2" fmla="*/ 25 w 25"/>
                      <a:gd name="T3" fmla="*/ 20 h 22"/>
                      <a:gd name="T4" fmla="*/ 20 w 25"/>
                      <a:gd name="T5" fmla="*/ 13 h 22"/>
                      <a:gd name="T6" fmla="*/ 18 w 25"/>
                      <a:gd name="T7" fmla="*/ 13 h 22"/>
                      <a:gd name="T8" fmla="*/ 5 w 25"/>
                      <a:gd name="T9" fmla="*/ 0 h 22"/>
                      <a:gd name="T10" fmla="*/ 0 w 25"/>
                      <a:gd name="T11" fmla="*/ 2 h 22"/>
                      <a:gd name="T12" fmla="*/ 7 w 25"/>
                      <a:gd name="T13" fmla="*/ 9 h 22"/>
                      <a:gd name="T14" fmla="*/ 20 w 25"/>
                      <a:gd name="T15" fmla="*/ 22 h 22"/>
                      <a:gd name="T16" fmla="*/ 25 w 25"/>
                      <a:gd name="T17" fmla="*/ 20 h 22"/>
                      <a:gd name="T18" fmla="*/ 9 w 25"/>
                      <a:gd name="T19" fmla="*/ 9 h 22"/>
                      <a:gd name="T20" fmla="*/ 9 w 25"/>
                      <a:gd name="T21" fmla="*/ 7 h 22"/>
                      <a:gd name="T22" fmla="*/ 5 w 25"/>
                      <a:gd name="T23" fmla="*/ 0 h 22"/>
                      <a:gd name="T24" fmla="*/ 2 w 25"/>
                      <a:gd name="T25" fmla="*/ 2 h 22"/>
                      <a:gd name="T26" fmla="*/ 16 w 25"/>
                      <a:gd name="T27" fmla="*/ 13 h 22"/>
                      <a:gd name="T28" fmla="*/ 20 w 25"/>
                      <a:gd name="T29" fmla="*/ 22 h 22"/>
                      <a:gd name="T30" fmla="*/ 25 w 25"/>
                      <a:gd name="T31" fmla="*/ 20 h 22"/>
                      <a:gd name="T32" fmla="*/ 20 w 25"/>
                      <a:gd name="T33" fmla="*/ 22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5" h="22">
                        <a:moveTo>
                          <a:pt x="20" y="22"/>
                        </a:moveTo>
                        <a:lnTo>
                          <a:pt x="25" y="20"/>
                        </a:lnTo>
                        <a:lnTo>
                          <a:pt x="20" y="13"/>
                        </a:lnTo>
                        <a:lnTo>
                          <a:pt x="18" y="13"/>
                        </a:lnTo>
                        <a:lnTo>
                          <a:pt x="5" y="0"/>
                        </a:lnTo>
                        <a:lnTo>
                          <a:pt x="0" y="2"/>
                        </a:lnTo>
                        <a:lnTo>
                          <a:pt x="7" y="9"/>
                        </a:lnTo>
                        <a:lnTo>
                          <a:pt x="20" y="22"/>
                        </a:lnTo>
                        <a:lnTo>
                          <a:pt x="25" y="20"/>
                        </a:lnTo>
                        <a:lnTo>
                          <a:pt x="9" y="9"/>
                        </a:lnTo>
                        <a:lnTo>
                          <a:pt x="9" y="7"/>
                        </a:lnTo>
                        <a:lnTo>
                          <a:pt x="5" y="0"/>
                        </a:lnTo>
                        <a:lnTo>
                          <a:pt x="2" y="2"/>
                        </a:lnTo>
                        <a:lnTo>
                          <a:pt x="16" y="13"/>
                        </a:lnTo>
                        <a:lnTo>
                          <a:pt x="20" y="22"/>
                        </a:lnTo>
                        <a:lnTo>
                          <a:pt x="25" y="20"/>
                        </a:lnTo>
                        <a:lnTo>
                          <a:pt x="20" y="2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58" name="Freeform 1049"/>
                  <p:cNvSpPr>
                    <a:spLocks/>
                  </p:cNvSpPr>
                  <p:nvPr/>
                </p:nvSpPr>
                <p:spPr bwMode="auto">
                  <a:xfrm>
                    <a:off x="3596" y="861"/>
                    <a:ext cx="26" cy="23"/>
                  </a:xfrm>
                  <a:custGeom>
                    <a:avLst/>
                    <a:gdLst>
                      <a:gd name="T0" fmla="*/ 27 w 27"/>
                      <a:gd name="T1" fmla="*/ 22 h 22"/>
                      <a:gd name="T2" fmla="*/ 16 w 27"/>
                      <a:gd name="T3" fmla="*/ 0 h 22"/>
                      <a:gd name="T4" fmla="*/ 0 w 27"/>
                      <a:gd name="T5" fmla="*/ 0 h 22"/>
                      <a:gd name="T6" fmla="*/ 9 w 27"/>
                      <a:gd name="T7" fmla="*/ 22 h 22"/>
                      <a:gd name="T8" fmla="*/ 27 w 27"/>
                      <a:gd name="T9" fmla="*/ 22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22">
                        <a:moveTo>
                          <a:pt x="27" y="22"/>
                        </a:move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9" y="22"/>
                        </a:lnTo>
                        <a:lnTo>
                          <a:pt x="27" y="2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59" name="Freeform 1050"/>
                  <p:cNvSpPr>
                    <a:spLocks/>
                  </p:cNvSpPr>
                  <p:nvPr/>
                </p:nvSpPr>
                <p:spPr bwMode="auto">
                  <a:xfrm>
                    <a:off x="3596" y="861"/>
                    <a:ext cx="26" cy="23"/>
                  </a:xfrm>
                  <a:custGeom>
                    <a:avLst/>
                    <a:gdLst>
                      <a:gd name="T0" fmla="*/ 23 w 27"/>
                      <a:gd name="T1" fmla="*/ 22 h 22"/>
                      <a:gd name="T2" fmla="*/ 27 w 27"/>
                      <a:gd name="T3" fmla="*/ 18 h 22"/>
                      <a:gd name="T4" fmla="*/ 16 w 27"/>
                      <a:gd name="T5" fmla="*/ 0 h 22"/>
                      <a:gd name="T6" fmla="*/ 14 w 27"/>
                      <a:gd name="T7" fmla="*/ 0 h 22"/>
                      <a:gd name="T8" fmla="*/ 3 w 27"/>
                      <a:gd name="T9" fmla="*/ 0 h 22"/>
                      <a:gd name="T10" fmla="*/ 0 w 27"/>
                      <a:gd name="T11" fmla="*/ 4 h 22"/>
                      <a:gd name="T12" fmla="*/ 9 w 27"/>
                      <a:gd name="T13" fmla="*/ 20 h 22"/>
                      <a:gd name="T14" fmla="*/ 12 w 27"/>
                      <a:gd name="T15" fmla="*/ 22 h 22"/>
                      <a:gd name="T16" fmla="*/ 23 w 27"/>
                      <a:gd name="T17" fmla="*/ 22 h 22"/>
                      <a:gd name="T18" fmla="*/ 25 w 27"/>
                      <a:gd name="T19" fmla="*/ 18 h 22"/>
                      <a:gd name="T20" fmla="*/ 12 w 27"/>
                      <a:gd name="T21" fmla="*/ 18 h 22"/>
                      <a:gd name="T22" fmla="*/ 14 w 27"/>
                      <a:gd name="T23" fmla="*/ 20 h 22"/>
                      <a:gd name="T24" fmla="*/ 5 w 27"/>
                      <a:gd name="T25" fmla="*/ 0 h 22"/>
                      <a:gd name="T26" fmla="*/ 0 w 27"/>
                      <a:gd name="T27" fmla="*/ 4 h 22"/>
                      <a:gd name="T28" fmla="*/ 12 w 27"/>
                      <a:gd name="T29" fmla="*/ 4 h 22"/>
                      <a:gd name="T30" fmla="*/ 21 w 27"/>
                      <a:gd name="T31" fmla="*/ 20 h 22"/>
                      <a:gd name="T32" fmla="*/ 25 w 27"/>
                      <a:gd name="T33" fmla="*/ 18 h 22"/>
                      <a:gd name="T34" fmla="*/ 23 w 27"/>
                      <a:gd name="T35" fmla="*/ 22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27" h="22">
                        <a:moveTo>
                          <a:pt x="23" y="22"/>
                        </a:moveTo>
                        <a:lnTo>
                          <a:pt x="27" y="18"/>
                        </a:lnTo>
                        <a:lnTo>
                          <a:pt x="16" y="0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lnTo>
                          <a:pt x="0" y="4"/>
                        </a:lnTo>
                        <a:lnTo>
                          <a:pt x="9" y="20"/>
                        </a:lnTo>
                        <a:lnTo>
                          <a:pt x="12" y="22"/>
                        </a:lnTo>
                        <a:lnTo>
                          <a:pt x="23" y="22"/>
                        </a:lnTo>
                        <a:lnTo>
                          <a:pt x="25" y="18"/>
                        </a:lnTo>
                        <a:lnTo>
                          <a:pt x="12" y="18"/>
                        </a:lnTo>
                        <a:lnTo>
                          <a:pt x="14" y="20"/>
                        </a:lnTo>
                        <a:lnTo>
                          <a:pt x="5" y="0"/>
                        </a:lnTo>
                        <a:lnTo>
                          <a:pt x="0" y="4"/>
                        </a:lnTo>
                        <a:lnTo>
                          <a:pt x="12" y="4"/>
                        </a:lnTo>
                        <a:lnTo>
                          <a:pt x="21" y="20"/>
                        </a:lnTo>
                        <a:lnTo>
                          <a:pt x="25" y="18"/>
                        </a:lnTo>
                        <a:lnTo>
                          <a:pt x="23" y="2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60" name="Freeform 1051"/>
                  <p:cNvSpPr>
                    <a:spLocks/>
                  </p:cNvSpPr>
                  <p:nvPr/>
                </p:nvSpPr>
                <p:spPr bwMode="auto">
                  <a:xfrm>
                    <a:off x="3604" y="869"/>
                    <a:ext cx="25" cy="20"/>
                  </a:xfrm>
                  <a:custGeom>
                    <a:avLst/>
                    <a:gdLst>
                      <a:gd name="T0" fmla="*/ 0 w 25"/>
                      <a:gd name="T1" fmla="*/ 0 h 20"/>
                      <a:gd name="T2" fmla="*/ 14 w 25"/>
                      <a:gd name="T3" fmla="*/ 20 h 20"/>
                      <a:gd name="T4" fmla="*/ 25 w 25"/>
                      <a:gd name="T5" fmla="*/ 15 h 20"/>
                      <a:gd name="T6" fmla="*/ 23 w 25"/>
                      <a:gd name="T7" fmla="*/ 13 h 20"/>
                      <a:gd name="T8" fmla="*/ 18 w 25"/>
                      <a:gd name="T9" fmla="*/ 17 h 20"/>
                      <a:gd name="T10" fmla="*/ 5 w 25"/>
                      <a:gd name="T11" fmla="*/ 0 h 20"/>
                      <a:gd name="T12" fmla="*/ 0 w 25"/>
                      <a:gd name="T13" fmla="*/ 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5" h="20">
                        <a:moveTo>
                          <a:pt x="0" y="0"/>
                        </a:moveTo>
                        <a:lnTo>
                          <a:pt x="14" y="20"/>
                        </a:lnTo>
                        <a:lnTo>
                          <a:pt x="25" y="15"/>
                        </a:lnTo>
                        <a:lnTo>
                          <a:pt x="23" y="13"/>
                        </a:lnTo>
                        <a:lnTo>
                          <a:pt x="18" y="17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61" name="Freeform 1052"/>
                  <p:cNvSpPr>
                    <a:spLocks/>
                  </p:cNvSpPr>
                  <p:nvPr/>
                </p:nvSpPr>
                <p:spPr bwMode="auto">
                  <a:xfrm>
                    <a:off x="3604" y="866"/>
                    <a:ext cx="25" cy="23"/>
                  </a:xfrm>
                  <a:custGeom>
                    <a:avLst/>
                    <a:gdLst>
                      <a:gd name="T0" fmla="*/ 0 w 25"/>
                      <a:gd name="T1" fmla="*/ 0 h 23"/>
                      <a:gd name="T2" fmla="*/ 0 w 25"/>
                      <a:gd name="T3" fmla="*/ 3 h 23"/>
                      <a:gd name="T4" fmla="*/ 16 w 25"/>
                      <a:gd name="T5" fmla="*/ 20 h 23"/>
                      <a:gd name="T6" fmla="*/ 16 w 25"/>
                      <a:gd name="T7" fmla="*/ 23 h 23"/>
                      <a:gd name="T8" fmla="*/ 25 w 25"/>
                      <a:gd name="T9" fmla="*/ 18 h 23"/>
                      <a:gd name="T10" fmla="*/ 25 w 25"/>
                      <a:gd name="T11" fmla="*/ 16 h 23"/>
                      <a:gd name="T12" fmla="*/ 23 w 25"/>
                      <a:gd name="T13" fmla="*/ 14 h 23"/>
                      <a:gd name="T14" fmla="*/ 18 w 25"/>
                      <a:gd name="T15" fmla="*/ 18 h 23"/>
                      <a:gd name="T16" fmla="*/ 5 w 25"/>
                      <a:gd name="T17" fmla="*/ 3 h 23"/>
                      <a:gd name="T18" fmla="*/ 0 w 25"/>
                      <a:gd name="T19" fmla="*/ 0 h 23"/>
                      <a:gd name="T20" fmla="*/ 0 w 25"/>
                      <a:gd name="T21" fmla="*/ 3 h 23"/>
                      <a:gd name="T22" fmla="*/ 5 w 25"/>
                      <a:gd name="T23" fmla="*/ 3 h 23"/>
                      <a:gd name="T24" fmla="*/ 16 w 25"/>
                      <a:gd name="T25" fmla="*/ 18 h 23"/>
                      <a:gd name="T26" fmla="*/ 18 w 25"/>
                      <a:gd name="T27" fmla="*/ 18 h 23"/>
                      <a:gd name="T28" fmla="*/ 23 w 25"/>
                      <a:gd name="T29" fmla="*/ 14 h 23"/>
                      <a:gd name="T30" fmla="*/ 25 w 25"/>
                      <a:gd name="T31" fmla="*/ 18 h 23"/>
                      <a:gd name="T32" fmla="*/ 25 w 25"/>
                      <a:gd name="T33" fmla="*/ 14 h 23"/>
                      <a:gd name="T34" fmla="*/ 14 w 25"/>
                      <a:gd name="T35" fmla="*/ 18 h 23"/>
                      <a:gd name="T36" fmla="*/ 16 w 25"/>
                      <a:gd name="T37" fmla="*/ 20 h 23"/>
                      <a:gd name="T38" fmla="*/ 3 w 25"/>
                      <a:gd name="T39" fmla="*/ 0 h 23"/>
                      <a:gd name="T40" fmla="*/ 0 w 25"/>
                      <a:gd name="T41" fmla="*/ 3 h 23"/>
                      <a:gd name="T42" fmla="*/ 0 w 25"/>
                      <a:gd name="T43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5" h="23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16" y="20"/>
                        </a:lnTo>
                        <a:lnTo>
                          <a:pt x="16" y="23"/>
                        </a:lnTo>
                        <a:lnTo>
                          <a:pt x="25" y="18"/>
                        </a:lnTo>
                        <a:lnTo>
                          <a:pt x="25" y="16"/>
                        </a:lnTo>
                        <a:lnTo>
                          <a:pt x="23" y="14"/>
                        </a:lnTo>
                        <a:lnTo>
                          <a:pt x="18" y="18"/>
                        </a:lnTo>
                        <a:lnTo>
                          <a:pt x="5" y="3"/>
                        </a:lnTo>
                        <a:lnTo>
                          <a:pt x="0" y="0"/>
                        </a:lnTo>
                        <a:lnTo>
                          <a:pt x="0" y="3"/>
                        </a:lnTo>
                        <a:lnTo>
                          <a:pt x="5" y="3"/>
                        </a:lnTo>
                        <a:lnTo>
                          <a:pt x="16" y="18"/>
                        </a:lnTo>
                        <a:lnTo>
                          <a:pt x="18" y="18"/>
                        </a:lnTo>
                        <a:lnTo>
                          <a:pt x="23" y="14"/>
                        </a:lnTo>
                        <a:lnTo>
                          <a:pt x="25" y="18"/>
                        </a:lnTo>
                        <a:lnTo>
                          <a:pt x="25" y="14"/>
                        </a:lnTo>
                        <a:lnTo>
                          <a:pt x="14" y="18"/>
                        </a:lnTo>
                        <a:lnTo>
                          <a:pt x="16" y="20"/>
                        </a:lnTo>
                        <a:lnTo>
                          <a:pt x="3" y="0"/>
                        </a:lnTo>
                        <a:lnTo>
                          <a:pt x="0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62" name="Freeform 1053"/>
                  <p:cNvSpPr>
                    <a:spLocks/>
                  </p:cNvSpPr>
                  <p:nvPr/>
                </p:nvSpPr>
                <p:spPr bwMode="auto">
                  <a:xfrm>
                    <a:off x="3624" y="860"/>
                    <a:ext cx="28" cy="20"/>
                  </a:xfrm>
                  <a:custGeom>
                    <a:avLst/>
                    <a:gdLst>
                      <a:gd name="T0" fmla="*/ 25 w 29"/>
                      <a:gd name="T1" fmla="*/ 17 h 20"/>
                      <a:gd name="T2" fmla="*/ 29 w 29"/>
                      <a:gd name="T3" fmla="*/ 15 h 20"/>
                      <a:gd name="T4" fmla="*/ 29 w 29"/>
                      <a:gd name="T5" fmla="*/ 11 h 20"/>
                      <a:gd name="T6" fmla="*/ 29 w 29"/>
                      <a:gd name="T7" fmla="*/ 6 h 20"/>
                      <a:gd name="T8" fmla="*/ 29 w 29"/>
                      <a:gd name="T9" fmla="*/ 4 h 20"/>
                      <a:gd name="T10" fmla="*/ 27 w 29"/>
                      <a:gd name="T11" fmla="*/ 4 h 20"/>
                      <a:gd name="T12" fmla="*/ 27 w 29"/>
                      <a:gd name="T13" fmla="*/ 2 h 20"/>
                      <a:gd name="T14" fmla="*/ 23 w 29"/>
                      <a:gd name="T15" fmla="*/ 2 h 20"/>
                      <a:gd name="T16" fmla="*/ 23 w 29"/>
                      <a:gd name="T17" fmla="*/ 0 h 20"/>
                      <a:gd name="T18" fmla="*/ 16 w 29"/>
                      <a:gd name="T19" fmla="*/ 0 h 20"/>
                      <a:gd name="T20" fmla="*/ 9 w 29"/>
                      <a:gd name="T21" fmla="*/ 0 h 20"/>
                      <a:gd name="T22" fmla="*/ 5 w 29"/>
                      <a:gd name="T23" fmla="*/ 2 h 20"/>
                      <a:gd name="T24" fmla="*/ 0 w 29"/>
                      <a:gd name="T25" fmla="*/ 4 h 20"/>
                      <a:gd name="T26" fmla="*/ 0 w 29"/>
                      <a:gd name="T27" fmla="*/ 9 h 20"/>
                      <a:gd name="T28" fmla="*/ 0 w 29"/>
                      <a:gd name="T29" fmla="*/ 11 h 20"/>
                      <a:gd name="T30" fmla="*/ 0 w 29"/>
                      <a:gd name="T31" fmla="*/ 13 h 20"/>
                      <a:gd name="T32" fmla="*/ 0 w 29"/>
                      <a:gd name="T33" fmla="*/ 15 h 20"/>
                      <a:gd name="T34" fmla="*/ 3 w 29"/>
                      <a:gd name="T35" fmla="*/ 17 h 20"/>
                      <a:gd name="T36" fmla="*/ 5 w 29"/>
                      <a:gd name="T37" fmla="*/ 17 h 20"/>
                      <a:gd name="T38" fmla="*/ 7 w 29"/>
                      <a:gd name="T39" fmla="*/ 17 h 20"/>
                      <a:gd name="T40" fmla="*/ 14 w 29"/>
                      <a:gd name="T41" fmla="*/ 20 h 20"/>
                      <a:gd name="T42" fmla="*/ 20 w 29"/>
                      <a:gd name="T43" fmla="*/ 20 h 20"/>
                      <a:gd name="T44" fmla="*/ 25 w 29"/>
                      <a:gd name="T45" fmla="*/ 17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29" h="20">
                        <a:moveTo>
                          <a:pt x="25" y="17"/>
                        </a:moveTo>
                        <a:lnTo>
                          <a:pt x="29" y="15"/>
                        </a:lnTo>
                        <a:lnTo>
                          <a:pt x="29" y="11"/>
                        </a:lnTo>
                        <a:lnTo>
                          <a:pt x="29" y="6"/>
                        </a:lnTo>
                        <a:lnTo>
                          <a:pt x="29" y="4"/>
                        </a:lnTo>
                        <a:lnTo>
                          <a:pt x="27" y="4"/>
                        </a:lnTo>
                        <a:lnTo>
                          <a:pt x="27" y="2"/>
                        </a:lnTo>
                        <a:lnTo>
                          <a:pt x="23" y="2"/>
                        </a:lnTo>
                        <a:lnTo>
                          <a:pt x="23" y="0"/>
                        </a:lnTo>
                        <a:lnTo>
                          <a:pt x="16" y="0"/>
                        </a:lnTo>
                        <a:lnTo>
                          <a:pt x="9" y="0"/>
                        </a:lnTo>
                        <a:lnTo>
                          <a:pt x="5" y="2"/>
                        </a:lnTo>
                        <a:lnTo>
                          <a:pt x="0" y="4"/>
                        </a:lnTo>
                        <a:lnTo>
                          <a:pt x="0" y="9"/>
                        </a:lnTo>
                        <a:lnTo>
                          <a:pt x="0" y="11"/>
                        </a:lnTo>
                        <a:lnTo>
                          <a:pt x="0" y="13"/>
                        </a:lnTo>
                        <a:lnTo>
                          <a:pt x="0" y="15"/>
                        </a:lnTo>
                        <a:lnTo>
                          <a:pt x="3" y="17"/>
                        </a:lnTo>
                        <a:lnTo>
                          <a:pt x="5" y="17"/>
                        </a:lnTo>
                        <a:lnTo>
                          <a:pt x="7" y="17"/>
                        </a:lnTo>
                        <a:lnTo>
                          <a:pt x="14" y="20"/>
                        </a:lnTo>
                        <a:lnTo>
                          <a:pt x="20" y="20"/>
                        </a:lnTo>
                        <a:lnTo>
                          <a:pt x="25" y="17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63" name="Freeform 1054"/>
                  <p:cNvSpPr>
                    <a:spLocks/>
                  </p:cNvSpPr>
                  <p:nvPr/>
                </p:nvSpPr>
                <p:spPr bwMode="auto">
                  <a:xfrm>
                    <a:off x="3624" y="857"/>
                    <a:ext cx="28" cy="24"/>
                  </a:xfrm>
                  <a:custGeom>
                    <a:avLst/>
                    <a:gdLst>
                      <a:gd name="T0" fmla="*/ 27 w 29"/>
                      <a:gd name="T1" fmla="*/ 18 h 23"/>
                      <a:gd name="T2" fmla="*/ 27 w 29"/>
                      <a:gd name="T3" fmla="*/ 18 h 23"/>
                      <a:gd name="T4" fmla="*/ 29 w 29"/>
                      <a:gd name="T5" fmla="*/ 16 h 23"/>
                      <a:gd name="T6" fmla="*/ 29 w 29"/>
                      <a:gd name="T7" fmla="*/ 9 h 23"/>
                      <a:gd name="T8" fmla="*/ 29 w 29"/>
                      <a:gd name="T9" fmla="*/ 7 h 23"/>
                      <a:gd name="T10" fmla="*/ 25 w 29"/>
                      <a:gd name="T11" fmla="*/ 3 h 23"/>
                      <a:gd name="T12" fmla="*/ 23 w 29"/>
                      <a:gd name="T13" fmla="*/ 3 h 23"/>
                      <a:gd name="T14" fmla="*/ 18 w 29"/>
                      <a:gd name="T15" fmla="*/ 3 h 23"/>
                      <a:gd name="T16" fmla="*/ 14 w 29"/>
                      <a:gd name="T17" fmla="*/ 0 h 23"/>
                      <a:gd name="T18" fmla="*/ 12 w 29"/>
                      <a:gd name="T19" fmla="*/ 3 h 23"/>
                      <a:gd name="T20" fmla="*/ 9 w 29"/>
                      <a:gd name="T21" fmla="*/ 3 h 23"/>
                      <a:gd name="T22" fmla="*/ 5 w 29"/>
                      <a:gd name="T23" fmla="*/ 3 h 23"/>
                      <a:gd name="T24" fmla="*/ 5 w 29"/>
                      <a:gd name="T25" fmla="*/ 5 h 23"/>
                      <a:gd name="T26" fmla="*/ 3 w 29"/>
                      <a:gd name="T27" fmla="*/ 5 h 23"/>
                      <a:gd name="T28" fmla="*/ 0 w 29"/>
                      <a:gd name="T29" fmla="*/ 5 h 23"/>
                      <a:gd name="T30" fmla="*/ 0 w 29"/>
                      <a:gd name="T31" fmla="*/ 7 h 23"/>
                      <a:gd name="T32" fmla="*/ 0 w 29"/>
                      <a:gd name="T33" fmla="*/ 12 h 23"/>
                      <a:gd name="T34" fmla="*/ 0 w 29"/>
                      <a:gd name="T35" fmla="*/ 14 h 23"/>
                      <a:gd name="T36" fmla="*/ 0 w 29"/>
                      <a:gd name="T37" fmla="*/ 16 h 23"/>
                      <a:gd name="T38" fmla="*/ 5 w 29"/>
                      <a:gd name="T39" fmla="*/ 18 h 23"/>
                      <a:gd name="T40" fmla="*/ 5 w 29"/>
                      <a:gd name="T41" fmla="*/ 20 h 23"/>
                      <a:gd name="T42" fmla="*/ 14 w 29"/>
                      <a:gd name="T43" fmla="*/ 23 h 23"/>
                      <a:gd name="T44" fmla="*/ 18 w 29"/>
                      <a:gd name="T45" fmla="*/ 23 h 23"/>
                      <a:gd name="T46" fmla="*/ 23 w 29"/>
                      <a:gd name="T47" fmla="*/ 23 h 23"/>
                      <a:gd name="T48" fmla="*/ 25 w 29"/>
                      <a:gd name="T49" fmla="*/ 18 h 23"/>
                      <a:gd name="T50" fmla="*/ 23 w 29"/>
                      <a:gd name="T51" fmla="*/ 23 h 23"/>
                      <a:gd name="T52" fmla="*/ 18 w 29"/>
                      <a:gd name="T53" fmla="*/ 23 h 23"/>
                      <a:gd name="T54" fmla="*/ 14 w 29"/>
                      <a:gd name="T55" fmla="*/ 23 h 23"/>
                      <a:gd name="T56" fmla="*/ 7 w 29"/>
                      <a:gd name="T57" fmla="*/ 20 h 23"/>
                      <a:gd name="T58" fmla="*/ 5 w 29"/>
                      <a:gd name="T59" fmla="*/ 18 h 23"/>
                      <a:gd name="T60" fmla="*/ 3 w 29"/>
                      <a:gd name="T61" fmla="*/ 16 h 23"/>
                      <a:gd name="T62" fmla="*/ 0 w 29"/>
                      <a:gd name="T63" fmla="*/ 14 h 23"/>
                      <a:gd name="T64" fmla="*/ 0 w 29"/>
                      <a:gd name="T65" fmla="*/ 12 h 23"/>
                      <a:gd name="T66" fmla="*/ 0 w 29"/>
                      <a:gd name="T67" fmla="*/ 9 h 23"/>
                      <a:gd name="T68" fmla="*/ 3 w 29"/>
                      <a:gd name="T69" fmla="*/ 7 h 23"/>
                      <a:gd name="T70" fmla="*/ 5 w 29"/>
                      <a:gd name="T71" fmla="*/ 5 h 23"/>
                      <a:gd name="T72" fmla="*/ 7 w 29"/>
                      <a:gd name="T73" fmla="*/ 5 h 23"/>
                      <a:gd name="T74" fmla="*/ 9 w 29"/>
                      <a:gd name="T75" fmla="*/ 3 h 23"/>
                      <a:gd name="T76" fmla="*/ 12 w 29"/>
                      <a:gd name="T77" fmla="*/ 3 h 23"/>
                      <a:gd name="T78" fmla="*/ 16 w 29"/>
                      <a:gd name="T79" fmla="*/ 3 h 23"/>
                      <a:gd name="T80" fmla="*/ 23 w 29"/>
                      <a:gd name="T81" fmla="*/ 3 h 23"/>
                      <a:gd name="T82" fmla="*/ 23 w 29"/>
                      <a:gd name="T83" fmla="*/ 5 h 23"/>
                      <a:gd name="T84" fmla="*/ 27 w 29"/>
                      <a:gd name="T85" fmla="*/ 7 h 23"/>
                      <a:gd name="T86" fmla="*/ 27 w 29"/>
                      <a:gd name="T87" fmla="*/ 7 h 23"/>
                      <a:gd name="T88" fmla="*/ 27 w 29"/>
                      <a:gd name="T89" fmla="*/ 7 h 23"/>
                      <a:gd name="T90" fmla="*/ 29 w 29"/>
                      <a:gd name="T91" fmla="*/ 9 h 23"/>
                      <a:gd name="T92" fmla="*/ 27 w 29"/>
                      <a:gd name="T93" fmla="*/ 14 h 23"/>
                      <a:gd name="T94" fmla="*/ 27 w 29"/>
                      <a:gd name="T95" fmla="*/ 14 h 23"/>
                      <a:gd name="T96" fmla="*/ 27 w 29"/>
                      <a:gd name="T97" fmla="*/ 18 h 23"/>
                      <a:gd name="T98" fmla="*/ 27 w 29"/>
                      <a:gd name="T99" fmla="*/ 2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29" h="23">
                        <a:moveTo>
                          <a:pt x="27" y="20"/>
                        </a:moveTo>
                        <a:lnTo>
                          <a:pt x="27" y="18"/>
                        </a:lnTo>
                        <a:lnTo>
                          <a:pt x="27" y="18"/>
                        </a:lnTo>
                        <a:lnTo>
                          <a:pt x="27" y="18"/>
                        </a:lnTo>
                        <a:lnTo>
                          <a:pt x="29" y="18"/>
                        </a:lnTo>
                        <a:lnTo>
                          <a:pt x="29" y="16"/>
                        </a:lnTo>
                        <a:lnTo>
                          <a:pt x="29" y="14"/>
                        </a:lnTo>
                        <a:lnTo>
                          <a:pt x="29" y="9"/>
                        </a:lnTo>
                        <a:lnTo>
                          <a:pt x="29" y="7"/>
                        </a:lnTo>
                        <a:lnTo>
                          <a:pt x="29" y="7"/>
                        </a:lnTo>
                        <a:lnTo>
                          <a:pt x="27" y="5"/>
                        </a:lnTo>
                        <a:lnTo>
                          <a:pt x="25" y="3"/>
                        </a:lnTo>
                        <a:lnTo>
                          <a:pt x="23" y="3"/>
                        </a:lnTo>
                        <a:lnTo>
                          <a:pt x="23" y="3"/>
                        </a:lnTo>
                        <a:lnTo>
                          <a:pt x="18" y="0"/>
                        </a:lnTo>
                        <a:lnTo>
                          <a:pt x="18" y="3"/>
                        </a:lnTo>
                        <a:lnTo>
                          <a:pt x="16" y="0"/>
                        </a:lnTo>
                        <a:lnTo>
                          <a:pt x="14" y="0"/>
                        </a:lnTo>
                        <a:lnTo>
                          <a:pt x="12" y="0"/>
                        </a:lnTo>
                        <a:lnTo>
                          <a:pt x="12" y="3"/>
                        </a:lnTo>
                        <a:lnTo>
                          <a:pt x="12" y="3"/>
                        </a:lnTo>
                        <a:lnTo>
                          <a:pt x="9" y="3"/>
                        </a:lnTo>
                        <a:lnTo>
                          <a:pt x="7" y="3"/>
                        </a:lnTo>
                        <a:lnTo>
                          <a:pt x="5" y="3"/>
                        </a:lnTo>
                        <a:lnTo>
                          <a:pt x="5" y="5"/>
                        </a:lnTo>
                        <a:lnTo>
                          <a:pt x="5" y="5"/>
                        </a:lnTo>
                        <a:lnTo>
                          <a:pt x="5" y="5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lnTo>
                          <a:pt x="0" y="5"/>
                        </a:lnTo>
                        <a:lnTo>
                          <a:pt x="0" y="7"/>
                        </a:lnTo>
                        <a:lnTo>
                          <a:pt x="0" y="7"/>
                        </a:lnTo>
                        <a:lnTo>
                          <a:pt x="0" y="9"/>
                        </a:lnTo>
                        <a:lnTo>
                          <a:pt x="0" y="12"/>
                        </a:lnTo>
                        <a:lnTo>
                          <a:pt x="0" y="12"/>
                        </a:lnTo>
                        <a:lnTo>
                          <a:pt x="0" y="14"/>
                        </a:lnTo>
                        <a:lnTo>
                          <a:pt x="0" y="14"/>
                        </a:lnTo>
                        <a:lnTo>
                          <a:pt x="0" y="16"/>
                        </a:lnTo>
                        <a:lnTo>
                          <a:pt x="3" y="18"/>
                        </a:lnTo>
                        <a:lnTo>
                          <a:pt x="5" y="18"/>
                        </a:lnTo>
                        <a:lnTo>
                          <a:pt x="5" y="18"/>
                        </a:lnTo>
                        <a:lnTo>
                          <a:pt x="5" y="20"/>
                        </a:lnTo>
                        <a:lnTo>
                          <a:pt x="7" y="23"/>
                        </a:lnTo>
                        <a:lnTo>
                          <a:pt x="14" y="23"/>
                        </a:lnTo>
                        <a:lnTo>
                          <a:pt x="16" y="23"/>
                        </a:lnTo>
                        <a:lnTo>
                          <a:pt x="18" y="23"/>
                        </a:lnTo>
                        <a:lnTo>
                          <a:pt x="20" y="23"/>
                        </a:lnTo>
                        <a:lnTo>
                          <a:pt x="23" y="23"/>
                        </a:lnTo>
                        <a:lnTo>
                          <a:pt x="27" y="20"/>
                        </a:lnTo>
                        <a:lnTo>
                          <a:pt x="25" y="18"/>
                        </a:lnTo>
                        <a:lnTo>
                          <a:pt x="23" y="20"/>
                        </a:lnTo>
                        <a:lnTo>
                          <a:pt x="23" y="23"/>
                        </a:lnTo>
                        <a:lnTo>
                          <a:pt x="20" y="23"/>
                        </a:lnTo>
                        <a:lnTo>
                          <a:pt x="18" y="23"/>
                        </a:lnTo>
                        <a:lnTo>
                          <a:pt x="16" y="23"/>
                        </a:lnTo>
                        <a:lnTo>
                          <a:pt x="14" y="23"/>
                        </a:lnTo>
                        <a:lnTo>
                          <a:pt x="9" y="20"/>
                        </a:lnTo>
                        <a:lnTo>
                          <a:pt x="7" y="20"/>
                        </a:lnTo>
                        <a:lnTo>
                          <a:pt x="5" y="18"/>
                        </a:lnTo>
                        <a:lnTo>
                          <a:pt x="5" y="18"/>
                        </a:lnTo>
                        <a:lnTo>
                          <a:pt x="5" y="18"/>
                        </a:lnTo>
                        <a:lnTo>
                          <a:pt x="3" y="16"/>
                        </a:lnTo>
                        <a:lnTo>
                          <a:pt x="3" y="14"/>
                        </a:lnTo>
                        <a:lnTo>
                          <a:pt x="0" y="14"/>
                        </a:lnTo>
                        <a:lnTo>
                          <a:pt x="0" y="14"/>
                        </a:lnTo>
                        <a:lnTo>
                          <a:pt x="0" y="12"/>
                        </a:lnTo>
                        <a:lnTo>
                          <a:pt x="0" y="12"/>
                        </a:lnTo>
                        <a:lnTo>
                          <a:pt x="0" y="9"/>
                        </a:lnTo>
                        <a:lnTo>
                          <a:pt x="0" y="7"/>
                        </a:lnTo>
                        <a:lnTo>
                          <a:pt x="3" y="7"/>
                        </a:lnTo>
                        <a:lnTo>
                          <a:pt x="5" y="7"/>
                        </a:lnTo>
                        <a:lnTo>
                          <a:pt x="5" y="5"/>
                        </a:lnTo>
                        <a:lnTo>
                          <a:pt x="5" y="5"/>
                        </a:lnTo>
                        <a:lnTo>
                          <a:pt x="7" y="5"/>
                        </a:lnTo>
                        <a:lnTo>
                          <a:pt x="7" y="3"/>
                        </a:lnTo>
                        <a:lnTo>
                          <a:pt x="9" y="3"/>
                        </a:lnTo>
                        <a:lnTo>
                          <a:pt x="12" y="3"/>
                        </a:lnTo>
                        <a:lnTo>
                          <a:pt x="12" y="3"/>
                        </a:lnTo>
                        <a:lnTo>
                          <a:pt x="14" y="3"/>
                        </a:lnTo>
                        <a:lnTo>
                          <a:pt x="16" y="3"/>
                        </a:lnTo>
                        <a:lnTo>
                          <a:pt x="18" y="3"/>
                        </a:lnTo>
                        <a:lnTo>
                          <a:pt x="23" y="3"/>
                        </a:lnTo>
                        <a:lnTo>
                          <a:pt x="23" y="5"/>
                        </a:lnTo>
                        <a:lnTo>
                          <a:pt x="23" y="5"/>
                        </a:lnTo>
                        <a:lnTo>
                          <a:pt x="25" y="5"/>
                        </a:lnTo>
                        <a:lnTo>
                          <a:pt x="27" y="7"/>
                        </a:lnTo>
                        <a:lnTo>
                          <a:pt x="27" y="7"/>
                        </a:lnTo>
                        <a:lnTo>
                          <a:pt x="27" y="7"/>
                        </a:lnTo>
                        <a:lnTo>
                          <a:pt x="27" y="7"/>
                        </a:lnTo>
                        <a:lnTo>
                          <a:pt x="27" y="7"/>
                        </a:lnTo>
                        <a:lnTo>
                          <a:pt x="27" y="9"/>
                        </a:lnTo>
                        <a:lnTo>
                          <a:pt x="29" y="9"/>
                        </a:lnTo>
                        <a:lnTo>
                          <a:pt x="29" y="14"/>
                        </a:lnTo>
                        <a:lnTo>
                          <a:pt x="27" y="14"/>
                        </a:lnTo>
                        <a:lnTo>
                          <a:pt x="27" y="14"/>
                        </a:lnTo>
                        <a:lnTo>
                          <a:pt x="27" y="14"/>
                        </a:lnTo>
                        <a:lnTo>
                          <a:pt x="27" y="16"/>
                        </a:lnTo>
                        <a:lnTo>
                          <a:pt x="27" y="18"/>
                        </a:lnTo>
                        <a:lnTo>
                          <a:pt x="25" y="18"/>
                        </a:lnTo>
                        <a:lnTo>
                          <a:pt x="27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64" name="Freeform 1055"/>
                  <p:cNvSpPr>
                    <a:spLocks/>
                  </p:cNvSpPr>
                  <p:nvPr/>
                </p:nvSpPr>
                <p:spPr bwMode="auto">
                  <a:xfrm>
                    <a:off x="3622" y="860"/>
                    <a:ext cx="31" cy="20"/>
                  </a:xfrm>
                  <a:custGeom>
                    <a:avLst/>
                    <a:gdLst>
                      <a:gd name="T0" fmla="*/ 22 w 29"/>
                      <a:gd name="T1" fmla="*/ 15 h 20"/>
                      <a:gd name="T2" fmla="*/ 27 w 29"/>
                      <a:gd name="T3" fmla="*/ 13 h 20"/>
                      <a:gd name="T4" fmla="*/ 29 w 29"/>
                      <a:gd name="T5" fmla="*/ 9 h 20"/>
                      <a:gd name="T6" fmla="*/ 29 w 29"/>
                      <a:gd name="T7" fmla="*/ 6 h 20"/>
                      <a:gd name="T8" fmla="*/ 27 w 29"/>
                      <a:gd name="T9" fmla="*/ 6 h 20"/>
                      <a:gd name="T10" fmla="*/ 25 w 29"/>
                      <a:gd name="T11" fmla="*/ 2 h 20"/>
                      <a:gd name="T12" fmla="*/ 22 w 29"/>
                      <a:gd name="T13" fmla="*/ 2 h 20"/>
                      <a:gd name="T14" fmla="*/ 22 w 29"/>
                      <a:gd name="T15" fmla="*/ 0 h 20"/>
                      <a:gd name="T16" fmla="*/ 18 w 29"/>
                      <a:gd name="T17" fmla="*/ 0 h 20"/>
                      <a:gd name="T18" fmla="*/ 16 w 29"/>
                      <a:gd name="T19" fmla="*/ 0 h 20"/>
                      <a:gd name="T20" fmla="*/ 7 w 29"/>
                      <a:gd name="T21" fmla="*/ 0 h 20"/>
                      <a:gd name="T22" fmla="*/ 2 w 29"/>
                      <a:gd name="T23" fmla="*/ 2 h 20"/>
                      <a:gd name="T24" fmla="*/ 0 w 29"/>
                      <a:gd name="T25" fmla="*/ 4 h 20"/>
                      <a:gd name="T26" fmla="*/ 0 w 29"/>
                      <a:gd name="T27" fmla="*/ 9 h 20"/>
                      <a:gd name="T28" fmla="*/ 0 w 29"/>
                      <a:gd name="T29" fmla="*/ 9 h 20"/>
                      <a:gd name="T30" fmla="*/ 0 w 29"/>
                      <a:gd name="T31" fmla="*/ 11 h 20"/>
                      <a:gd name="T32" fmla="*/ 0 w 29"/>
                      <a:gd name="T33" fmla="*/ 15 h 20"/>
                      <a:gd name="T34" fmla="*/ 2 w 29"/>
                      <a:gd name="T35" fmla="*/ 15 h 20"/>
                      <a:gd name="T36" fmla="*/ 5 w 29"/>
                      <a:gd name="T37" fmla="*/ 17 h 20"/>
                      <a:gd name="T38" fmla="*/ 7 w 29"/>
                      <a:gd name="T39" fmla="*/ 17 h 20"/>
                      <a:gd name="T40" fmla="*/ 14 w 29"/>
                      <a:gd name="T41" fmla="*/ 20 h 20"/>
                      <a:gd name="T42" fmla="*/ 18 w 29"/>
                      <a:gd name="T43" fmla="*/ 20 h 20"/>
                      <a:gd name="T44" fmla="*/ 22 w 29"/>
                      <a:gd name="T45" fmla="*/ 15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29" h="20">
                        <a:moveTo>
                          <a:pt x="22" y="15"/>
                        </a:moveTo>
                        <a:lnTo>
                          <a:pt x="27" y="13"/>
                        </a:lnTo>
                        <a:lnTo>
                          <a:pt x="29" y="9"/>
                        </a:lnTo>
                        <a:lnTo>
                          <a:pt x="29" y="6"/>
                        </a:lnTo>
                        <a:lnTo>
                          <a:pt x="27" y="6"/>
                        </a:lnTo>
                        <a:lnTo>
                          <a:pt x="25" y="2"/>
                        </a:lnTo>
                        <a:lnTo>
                          <a:pt x="22" y="2"/>
                        </a:lnTo>
                        <a:lnTo>
                          <a:pt x="22" y="0"/>
                        </a:lnTo>
                        <a:lnTo>
                          <a:pt x="18" y="0"/>
                        </a:lnTo>
                        <a:lnTo>
                          <a:pt x="16" y="0"/>
                        </a:lnTo>
                        <a:lnTo>
                          <a:pt x="7" y="0"/>
                        </a:lnTo>
                        <a:lnTo>
                          <a:pt x="2" y="2"/>
                        </a:lnTo>
                        <a:lnTo>
                          <a:pt x="0" y="4"/>
                        </a:lnTo>
                        <a:lnTo>
                          <a:pt x="0" y="9"/>
                        </a:lnTo>
                        <a:lnTo>
                          <a:pt x="0" y="9"/>
                        </a:lnTo>
                        <a:lnTo>
                          <a:pt x="0" y="11"/>
                        </a:lnTo>
                        <a:lnTo>
                          <a:pt x="0" y="15"/>
                        </a:lnTo>
                        <a:lnTo>
                          <a:pt x="2" y="15"/>
                        </a:lnTo>
                        <a:lnTo>
                          <a:pt x="5" y="17"/>
                        </a:lnTo>
                        <a:lnTo>
                          <a:pt x="7" y="17"/>
                        </a:lnTo>
                        <a:lnTo>
                          <a:pt x="14" y="20"/>
                        </a:lnTo>
                        <a:lnTo>
                          <a:pt x="18" y="20"/>
                        </a:lnTo>
                        <a:lnTo>
                          <a:pt x="22" y="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65" name="Freeform 1056"/>
                  <p:cNvSpPr>
                    <a:spLocks/>
                  </p:cNvSpPr>
                  <p:nvPr/>
                </p:nvSpPr>
                <p:spPr bwMode="auto">
                  <a:xfrm>
                    <a:off x="3619" y="857"/>
                    <a:ext cx="32" cy="24"/>
                  </a:xfrm>
                  <a:custGeom>
                    <a:avLst/>
                    <a:gdLst>
                      <a:gd name="T0" fmla="*/ 27 w 31"/>
                      <a:gd name="T1" fmla="*/ 18 h 23"/>
                      <a:gd name="T2" fmla="*/ 31 w 31"/>
                      <a:gd name="T3" fmla="*/ 18 h 23"/>
                      <a:gd name="T4" fmla="*/ 31 w 31"/>
                      <a:gd name="T5" fmla="*/ 14 h 23"/>
                      <a:gd name="T6" fmla="*/ 31 w 31"/>
                      <a:gd name="T7" fmla="*/ 9 h 23"/>
                      <a:gd name="T8" fmla="*/ 31 w 31"/>
                      <a:gd name="T9" fmla="*/ 7 h 23"/>
                      <a:gd name="T10" fmla="*/ 24 w 31"/>
                      <a:gd name="T11" fmla="*/ 3 h 23"/>
                      <a:gd name="T12" fmla="*/ 22 w 31"/>
                      <a:gd name="T13" fmla="*/ 3 h 23"/>
                      <a:gd name="T14" fmla="*/ 16 w 31"/>
                      <a:gd name="T15" fmla="*/ 0 h 23"/>
                      <a:gd name="T16" fmla="*/ 13 w 31"/>
                      <a:gd name="T17" fmla="*/ 0 h 23"/>
                      <a:gd name="T18" fmla="*/ 7 w 31"/>
                      <a:gd name="T19" fmla="*/ 3 h 23"/>
                      <a:gd name="T20" fmla="*/ 4 w 31"/>
                      <a:gd name="T21" fmla="*/ 3 h 23"/>
                      <a:gd name="T22" fmla="*/ 4 w 31"/>
                      <a:gd name="T23" fmla="*/ 3 h 23"/>
                      <a:gd name="T24" fmla="*/ 4 w 31"/>
                      <a:gd name="T25" fmla="*/ 5 h 23"/>
                      <a:gd name="T26" fmla="*/ 2 w 31"/>
                      <a:gd name="T27" fmla="*/ 5 h 23"/>
                      <a:gd name="T28" fmla="*/ 0 w 31"/>
                      <a:gd name="T29" fmla="*/ 7 h 23"/>
                      <a:gd name="T30" fmla="*/ 0 w 31"/>
                      <a:gd name="T31" fmla="*/ 12 h 23"/>
                      <a:gd name="T32" fmla="*/ 0 w 31"/>
                      <a:gd name="T33" fmla="*/ 14 h 23"/>
                      <a:gd name="T34" fmla="*/ 2 w 31"/>
                      <a:gd name="T35" fmla="*/ 16 h 23"/>
                      <a:gd name="T36" fmla="*/ 4 w 31"/>
                      <a:gd name="T37" fmla="*/ 18 h 23"/>
                      <a:gd name="T38" fmla="*/ 4 w 31"/>
                      <a:gd name="T39" fmla="*/ 20 h 23"/>
                      <a:gd name="T40" fmla="*/ 7 w 31"/>
                      <a:gd name="T41" fmla="*/ 23 h 23"/>
                      <a:gd name="T42" fmla="*/ 16 w 31"/>
                      <a:gd name="T43" fmla="*/ 23 h 23"/>
                      <a:gd name="T44" fmla="*/ 18 w 31"/>
                      <a:gd name="T45" fmla="*/ 23 h 23"/>
                      <a:gd name="T46" fmla="*/ 22 w 31"/>
                      <a:gd name="T47" fmla="*/ 23 h 23"/>
                      <a:gd name="T48" fmla="*/ 27 w 31"/>
                      <a:gd name="T49" fmla="*/ 20 h 23"/>
                      <a:gd name="T50" fmla="*/ 22 w 31"/>
                      <a:gd name="T51" fmla="*/ 20 h 23"/>
                      <a:gd name="T52" fmla="*/ 20 w 31"/>
                      <a:gd name="T53" fmla="*/ 23 h 23"/>
                      <a:gd name="T54" fmla="*/ 18 w 31"/>
                      <a:gd name="T55" fmla="*/ 23 h 23"/>
                      <a:gd name="T56" fmla="*/ 16 w 31"/>
                      <a:gd name="T57" fmla="*/ 23 h 23"/>
                      <a:gd name="T58" fmla="*/ 9 w 31"/>
                      <a:gd name="T59" fmla="*/ 20 h 23"/>
                      <a:gd name="T60" fmla="*/ 7 w 31"/>
                      <a:gd name="T61" fmla="*/ 18 h 23"/>
                      <a:gd name="T62" fmla="*/ 4 w 31"/>
                      <a:gd name="T63" fmla="*/ 18 h 23"/>
                      <a:gd name="T64" fmla="*/ 2 w 31"/>
                      <a:gd name="T65" fmla="*/ 16 h 23"/>
                      <a:gd name="T66" fmla="*/ 2 w 31"/>
                      <a:gd name="T67" fmla="*/ 14 h 23"/>
                      <a:gd name="T68" fmla="*/ 2 w 31"/>
                      <a:gd name="T69" fmla="*/ 12 h 23"/>
                      <a:gd name="T70" fmla="*/ 2 w 31"/>
                      <a:gd name="T71" fmla="*/ 9 h 23"/>
                      <a:gd name="T72" fmla="*/ 2 w 31"/>
                      <a:gd name="T73" fmla="*/ 7 h 23"/>
                      <a:gd name="T74" fmla="*/ 4 w 31"/>
                      <a:gd name="T75" fmla="*/ 5 h 23"/>
                      <a:gd name="T76" fmla="*/ 7 w 31"/>
                      <a:gd name="T77" fmla="*/ 5 h 23"/>
                      <a:gd name="T78" fmla="*/ 7 w 31"/>
                      <a:gd name="T79" fmla="*/ 5 h 23"/>
                      <a:gd name="T80" fmla="*/ 9 w 31"/>
                      <a:gd name="T81" fmla="*/ 3 h 23"/>
                      <a:gd name="T82" fmla="*/ 13 w 31"/>
                      <a:gd name="T83" fmla="*/ 3 h 23"/>
                      <a:gd name="T84" fmla="*/ 16 w 31"/>
                      <a:gd name="T85" fmla="*/ 3 h 23"/>
                      <a:gd name="T86" fmla="*/ 22 w 31"/>
                      <a:gd name="T87" fmla="*/ 3 h 23"/>
                      <a:gd name="T88" fmla="*/ 24 w 31"/>
                      <a:gd name="T89" fmla="*/ 5 h 23"/>
                      <a:gd name="T90" fmla="*/ 27 w 31"/>
                      <a:gd name="T91" fmla="*/ 5 h 23"/>
                      <a:gd name="T92" fmla="*/ 27 w 31"/>
                      <a:gd name="T93" fmla="*/ 7 h 23"/>
                      <a:gd name="T94" fmla="*/ 31 w 31"/>
                      <a:gd name="T95" fmla="*/ 7 h 23"/>
                      <a:gd name="T96" fmla="*/ 31 w 31"/>
                      <a:gd name="T97" fmla="*/ 14 h 23"/>
                      <a:gd name="T98" fmla="*/ 29 w 31"/>
                      <a:gd name="T99" fmla="*/ 14 h 23"/>
                      <a:gd name="T100" fmla="*/ 27 w 31"/>
                      <a:gd name="T101" fmla="*/ 18 h 23"/>
                      <a:gd name="T102" fmla="*/ 27 w 31"/>
                      <a:gd name="T103" fmla="*/ 2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31" h="23">
                        <a:moveTo>
                          <a:pt x="27" y="20"/>
                        </a:moveTo>
                        <a:lnTo>
                          <a:pt x="27" y="18"/>
                        </a:lnTo>
                        <a:lnTo>
                          <a:pt x="29" y="18"/>
                        </a:lnTo>
                        <a:lnTo>
                          <a:pt x="31" y="18"/>
                        </a:lnTo>
                        <a:lnTo>
                          <a:pt x="31" y="16"/>
                        </a:lnTo>
                        <a:lnTo>
                          <a:pt x="31" y="14"/>
                        </a:lnTo>
                        <a:lnTo>
                          <a:pt x="31" y="14"/>
                        </a:lnTo>
                        <a:lnTo>
                          <a:pt x="31" y="9"/>
                        </a:lnTo>
                        <a:lnTo>
                          <a:pt x="31" y="7"/>
                        </a:lnTo>
                        <a:lnTo>
                          <a:pt x="31" y="7"/>
                        </a:lnTo>
                        <a:lnTo>
                          <a:pt x="27" y="5"/>
                        </a:lnTo>
                        <a:lnTo>
                          <a:pt x="24" y="3"/>
                        </a:lnTo>
                        <a:lnTo>
                          <a:pt x="24" y="3"/>
                        </a:lnTo>
                        <a:lnTo>
                          <a:pt x="22" y="3"/>
                        </a:lnTo>
                        <a:lnTo>
                          <a:pt x="18" y="0"/>
                        </a:lnTo>
                        <a:lnTo>
                          <a:pt x="16" y="0"/>
                        </a:lnTo>
                        <a:lnTo>
                          <a:pt x="16" y="3"/>
                        </a:lnTo>
                        <a:lnTo>
                          <a:pt x="13" y="0"/>
                        </a:lnTo>
                        <a:lnTo>
                          <a:pt x="9" y="3"/>
                        </a:lnTo>
                        <a:lnTo>
                          <a:pt x="7" y="3"/>
                        </a:lnTo>
                        <a:lnTo>
                          <a:pt x="7" y="3"/>
                        </a:lnTo>
                        <a:lnTo>
                          <a:pt x="4" y="3"/>
                        </a:lnTo>
                        <a:lnTo>
                          <a:pt x="4" y="5"/>
                        </a:lnTo>
                        <a:lnTo>
                          <a:pt x="4" y="3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0" y="7"/>
                        </a:lnTo>
                        <a:lnTo>
                          <a:pt x="0" y="7"/>
                        </a:lnTo>
                        <a:lnTo>
                          <a:pt x="0" y="9"/>
                        </a:lnTo>
                        <a:lnTo>
                          <a:pt x="0" y="12"/>
                        </a:lnTo>
                        <a:lnTo>
                          <a:pt x="0" y="12"/>
                        </a:lnTo>
                        <a:lnTo>
                          <a:pt x="0" y="14"/>
                        </a:lnTo>
                        <a:lnTo>
                          <a:pt x="0" y="14"/>
                        </a:lnTo>
                        <a:lnTo>
                          <a:pt x="2" y="16"/>
                        </a:lnTo>
                        <a:lnTo>
                          <a:pt x="4" y="18"/>
                        </a:lnTo>
                        <a:lnTo>
                          <a:pt x="4" y="18"/>
                        </a:lnTo>
                        <a:lnTo>
                          <a:pt x="4" y="18"/>
                        </a:lnTo>
                        <a:lnTo>
                          <a:pt x="4" y="20"/>
                        </a:lnTo>
                        <a:lnTo>
                          <a:pt x="7" y="20"/>
                        </a:lnTo>
                        <a:lnTo>
                          <a:pt x="7" y="23"/>
                        </a:lnTo>
                        <a:lnTo>
                          <a:pt x="13" y="23"/>
                        </a:lnTo>
                        <a:lnTo>
                          <a:pt x="16" y="23"/>
                        </a:lnTo>
                        <a:lnTo>
                          <a:pt x="16" y="23"/>
                        </a:lnTo>
                        <a:lnTo>
                          <a:pt x="18" y="23"/>
                        </a:lnTo>
                        <a:lnTo>
                          <a:pt x="20" y="23"/>
                        </a:lnTo>
                        <a:lnTo>
                          <a:pt x="22" y="23"/>
                        </a:lnTo>
                        <a:lnTo>
                          <a:pt x="24" y="23"/>
                        </a:lnTo>
                        <a:lnTo>
                          <a:pt x="27" y="20"/>
                        </a:lnTo>
                        <a:lnTo>
                          <a:pt x="24" y="18"/>
                        </a:lnTo>
                        <a:lnTo>
                          <a:pt x="22" y="20"/>
                        </a:lnTo>
                        <a:lnTo>
                          <a:pt x="22" y="23"/>
                        </a:lnTo>
                        <a:lnTo>
                          <a:pt x="20" y="23"/>
                        </a:lnTo>
                        <a:lnTo>
                          <a:pt x="20" y="23"/>
                        </a:lnTo>
                        <a:lnTo>
                          <a:pt x="18" y="23"/>
                        </a:lnTo>
                        <a:lnTo>
                          <a:pt x="16" y="23"/>
                        </a:lnTo>
                        <a:lnTo>
                          <a:pt x="16" y="23"/>
                        </a:lnTo>
                        <a:lnTo>
                          <a:pt x="13" y="23"/>
                        </a:lnTo>
                        <a:lnTo>
                          <a:pt x="9" y="20"/>
                        </a:lnTo>
                        <a:lnTo>
                          <a:pt x="9" y="20"/>
                        </a:lnTo>
                        <a:lnTo>
                          <a:pt x="7" y="18"/>
                        </a:lnTo>
                        <a:lnTo>
                          <a:pt x="7" y="18"/>
                        </a:lnTo>
                        <a:lnTo>
                          <a:pt x="4" y="18"/>
                        </a:lnTo>
                        <a:lnTo>
                          <a:pt x="4" y="18"/>
                        </a:lnTo>
                        <a:lnTo>
                          <a:pt x="2" y="16"/>
                        </a:lnTo>
                        <a:lnTo>
                          <a:pt x="4" y="16"/>
                        </a:lnTo>
                        <a:lnTo>
                          <a:pt x="2" y="14"/>
                        </a:lnTo>
                        <a:lnTo>
                          <a:pt x="2" y="14"/>
                        </a:lnTo>
                        <a:lnTo>
                          <a:pt x="2" y="12"/>
                        </a:lnTo>
                        <a:lnTo>
                          <a:pt x="2" y="12"/>
                        </a:lnTo>
                        <a:lnTo>
                          <a:pt x="2" y="9"/>
                        </a:lnTo>
                        <a:lnTo>
                          <a:pt x="2" y="7"/>
                        </a:lnTo>
                        <a:lnTo>
                          <a:pt x="2" y="7"/>
                        </a:lnTo>
                        <a:lnTo>
                          <a:pt x="4" y="7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7" y="5"/>
                        </a:lnTo>
                        <a:lnTo>
                          <a:pt x="4" y="5"/>
                        </a:lnTo>
                        <a:lnTo>
                          <a:pt x="7" y="5"/>
                        </a:lnTo>
                        <a:lnTo>
                          <a:pt x="9" y="3"/>
                        </a:lnTo>
                        <a:lnTo>
                          <a:pt x="9" y="3"/>
                        </a:lnTo>
                        <a:lnTo>
                          <a:pt x="11" y="3"/>
                        </a:lnTo>
                        <a:lnTo>
                          <a:pt x="13" y="3"/>
                        </a:lnTo>
                        <a:lnTo>
                          <a:pt x="16" y="3"/>
                        </a:lnTo>
                        <a:lnTo>
                          <a:pt x="16" y="3"/>
                        </a:lnTo>
                        <a:lnTo>
                          <a:pt x="18" y="3"/>
                        </a:lnTo>
                        <a:lnTo>
                          <a:pt x="22" y="3"/>
                        </a:lnTo>
                        <a:lnTo>
                          <a:pt x="24" y="3"/>
                        </a:lnTo>
                        <a:lnTo>
                          <a:pt x="24" y="5"/>
                        </a:lnTo>
                        <a:lnTo>
                          <a:pt x="24" y="5"/>
                        </a:lnTo>
                        <a:lnTo>
                          <a:pt x="27" y="5"/>
                        </a:lnTo>
                        <a:lnTo>
                          <a:pt x="24" y="5"/>
                        </a:lnTo>
                        <a:lnTo>
                          <a:pt x="27" y="7"/>
                        </a:lnTo>
                        <a:lnTo>
                          <a:pt x="29" y="7"/>
                        </a:lnTo>
                        <a:lnTo>
                          <a:pt x="31" y="7"/>
                        </a:lnTo>
                        <a:lnTo>
                          <a:pt x="31" y="9"/>
                        </a:lnTo>
                        <a:lnTo>
                          <a:pt x="31" y="14"/>
                        </a:lnTo>
                        <a:lnTo>
                          <a:pt x="31" y="14"/>
                        </a:lnTo>
                        <a:lnTo>
                          <a:pt x="29" y="14"/>
                        </a:lnTo>
                        <a:lnTo>
                          <a:pt x="27" y="16"/>
                        </a:lnTo>
                        <a:lnTo>
                          <a:pt x="27" y="18"/>
                        </a:lnTo>
                        <a:lnTo>
                          <a:pt x="24" y="18"/>
                        </a:lnTo>
                        <a:lnTo>
                          <a:pt x="27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66" name="Freeform 1057"/>
                  <p:cNvSpPr>
                    <a:spLocks/>
                  </p:cNvSpPr>
                  <p:nvPr/>
                </p:nvSpPr>
                <p:spPr bwMode="auto">
                  <a:xfrm>
                    <a:off x="3564" y="886"/>
                    <a:ext cx="27" cy="23"/>
                  </a:xfrm>
                  <a:custGeom>
                    <a:avLst/>
                    <a:gdLst>
                      <a:gd name="T0" fmla="*/ 0 w 27"/>
                      <a:gd name="T1" fmla="*/ 7 h 23"/>
                      <a:gd name="T2" fmla="*/ 27 w 27"/>
                      <a:gd name="T3" fmla="*/ 23 h 23"/>
                      <a:gd name="T4" fmla="*/ 27 w 27"/>
                      <a:gd name="T5" fmla="*/ 20 h 23"/>
                      <a:gd name="T6" fmla="*/ 18 w 27"/>
                      <a:gd name="T7" fmla="*/ 0 h 23"/>
                      <a:gd name="T8" fmla="*/ 0 w 27"/>
                      <a:gd name="T9" fmla="*/ 7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23">
                        <a:moveTo>
                          <a:pt x="0" y="7"/>
                        </a:moveTo>
                        <a:lnTo>
                          <a:pt x="27" y="23"/>
                        </a:lnTo>
                        <a:lnTo>
                          <a:pt x="27" y="20"/>
                        </a:lnTo>
                        <a:lnTo>
                          <a:pt x="18" y="0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67" name="Freeform 1058"/>
                  <p:cNvSpPr>
                    <a:spLocks/>
                  </p:cNvSpPr>
                  <p:nvPr/>
                </p:nvSpPr>
                <p:spPr bwMode="auto">
                  <a:xfrm>
                    <a:off x="3564" y="886"/>
                    <a:ext cx="25" cy="23"/>
                  </a:xfrm>
                  <a:custGeom>
                    <a:avLst/>
                    <a:gdLst>
                      <a:gd name="T0" fmla="*/ 0 w 25"/>
                      <a:gd name="T1" fmla="*/ 7 h 23"/>
                      <a:gd name="T2" fmla="*/ 14 w 25"/>
                      <a:gd name="T3" fmla="*/ 23 h 23"/>
                      <a:gd name="T4" fmla="*/ 25 w 25"/>
                      <a:gd name="T5" fmla="*/ 20 h 23"/>
                      <a:gd name="T6" fmla="*/ 23 w 25"/>
                      <a:gd name="T7" fmla="*/ 16 h 23"/>
                      <a:gd name="T8" fmla="*/ 14 w 25"/>
                      <a:gd name="T9" fmla="*/ 0 h 23"/>
                      <a:gd name="T10" fmla="*/ 0 w 25"/>
                      <a:gd name="T11" fmla="*/ 3 h 23"/>
                      <a:gd name="T12" fmla="*/ 0 w 25"/>
                      <a:gd name="T13" fmla="*/ 7 h 23"/>
                      <a:gd name="T14" fmla="*/ 14 w 25"/>
                      <a:gd name="T15" fmla="*/ 5 h 23"/>
                      <a:gd name="T16" fmla="*/ 14 w 25"/>
                      <a:gd name="T17" fmla="*/ 0 h 23"/>
                      <a:gd name="T18" fmla="*/ 0 w 25"/>
                      <a:gd name="T19" fmla="*/ 3 h 23"/>
                      <a:gd name="T20" fmla="*/ 14 w 25"/>
                      <a:gd name="T21" fmla="*/ 18 h 23"/>
                      <a:gd name="T22" fmla="*/ 14 w 25"/>
                      <a:gd name="T23" fmla="*/ 23 h 23"/>
                      <a:gd name="T24" fmla="*/ 25 w 25"/>
                      <a:gd name="T25" fmla="*/ 20 h 23"/>
                      <a:gd name="T26" fmla="*/ 14 w 25"/>
                      <a:gd name="T27" fmla="*/ 5 h 23"/>
                      <a:gd name="T28" fmla="*/ 0 w 25"/>
                      <a:gd name="T29" fmla="*/ 7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5" h="23">
                        <a:moveTo>
                          <a:pt x="0" y="7"/>
                        </a:moveTo>
                        <a:lnTo>
                          <a:pt x="14" y="23"/>
                        </a:lnTo>
                        <a:lnTo>
                          <a:pt x="25" y="20"/>
                        </a:lnTo>
                        <a:lnTo>
                          <a:pt x="23" y="16"/>
                        </a:lnTo>
                        <a:lnTo>
                          <a:pt x="14" y="0"/>
                        </a:lnTo>
                        <a:lnTo>
                          <a:pt x="0" y="3"/>
                        </a:lnTo>
                        <a:lnTo>
                          <a:pt x="0" y="7"/>
                        </a:lnTo>
                        <a:lnTo>
                          <a:pt x="14" y="5"/>
                        </a:lnTo>
                        <a:lnTo>
                          <a:pt x="14" y="0"/>
                        </a:lnTo>
                        <a:lnTo>
                          <a:pt x="0" y="3"/>
                        </a:lnTo>
                        <a:lnTo>
                          <a:pt x="14" y="18"/>
                        </a:lnTo>
                        <a:lnTo>
                          <a:pt x="14" y="23"/>
                        </a:lnTo>
                        <a:lnTo>
                          <a:pt x="25" y="20"/>
                        </a:lnTo>
                        <a:lnTo>
                          <a:pt x="14" y="5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68" name="Freeform 1059"/>
                  <p:cNvSpPr>
                    <a:spLocks/>
                  </p:cNvSpPr>
                  <p:nvPr/>
                </p:nvSpPr>
                <p:spPr bwMode="auto">
                  <a:xfrm>
                    <a:off x="3564" y="871"/>
                    <a:ext cx="25" cy="24"/>
                  </a:xfrm>
                  <a:custGeom>
                    <a:avLst/>
                    <a:gdLst>
                      <a:gd name="T0" fmla="*/ 0 w 25"/>
                      <a:gd name="T1" fmla="*/ 0 h 24"/>
                      <a:gd name="T2" fmla="*/ 2 w 25"/>
                      <a:gd name="T3" fmla="*/ 9 h 24"/>
                      <a:gd name="T4" fmla="*/ 25 w 25"/>
                      <a:gd name="T5" fmla="*/ 24 h 24"/>
                      <a:gd name="T6" fmla="*/ 18 w 25"/>
                      <a:gd name="T7" fmla="*/ 15 h 24"/>
                      <a:gd name="T8" fmla="*/ 0 w 25"/>
                      <a:gd name="T9" fmla="*/ 0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24">
                        <a:moveTo>
                          <a:pt x="0" y="0"/>
                        </a:moveTo>
                        <a:lnTo>
                          <a:pt x="2" y="9"/>
                        </a:lnTo>
                        <a:lnTo>
                          <a:pt x="25" y="24"/>
                        </a:lnTo>
                        <a:lnTo>
                          <a:pt x="18" y="1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69" name="Freeform 1060"/>
                  <p:cNvSpPr>
                    <a:spLocks/>
                  </p:cNvSpPr>
                  <p:nvPr/>
                </p:nvSpPr>
                <p:spPr bwMode="auto">
                  <a:xfrm>
                    <a:off x="3564" y="871"/>
                    <a:ext cx="25" cy="24"/>
                  </a:xfrm>
                  <a:custGeom>
                    <a:avLst/>
                    <a:gdLst>
                      <a:gd name="T0" fmla="*/ 2 w 25"/>
                      <a:gd name="T1" fmla="*/ 0 h 24"/>
                      <a:gd name="T2" fmla="*/ 0 w 25"/>
                      <a:gd name="T3" fmla="*/ 2 h 24"/>
                      <a:gd name="T4" fmla="*/ 5 w 25"/>
                      <a:gd name="T5" fmla="*/ 9 h 24"/>
                      <a:gd name="T6" fmla="*/ 5 w 25"/>
                      <a:gd name="T7" fmla="*/ 9 h 24"/>
                      <a:gd name="T8" fmla="*/ 25 w 25"/>
                      <a:gd name="T9" fmla="*/ 24 h 24"/>
                      <a:gd name="T10" fmla="*/ 25 w 25"/>
                      <a:gd name="T11" fmla="*/ 22 h 24"/>
                      <a:gd name="T12" fmla="*/ 20 w 25"/>
                      <a:gd name="T13" fmla="*/ 15 h 24"/>
                      <a:gd name="T14" fmla="*/ 2 w 25"/>
                      <a:gd name="T15" fmla="*/ 0 h 24"/>
                      <a:gd name="T16" fmla="*/ 2 w 25"/>
                      <a:gd name="T17" fmla="*/ 2 h 24"/>
                      <a:gd name="T18" fmla="*/ 20 w 25"/>
                      <a:gd name="T19" fmla="*/ 18 h 24"/>
                      <a:gd name="T20" fmla="*/ 18 w 25"/>
                      <a:gd name="T21" fmla="*/ 18 h 24"/>
                      <a:gd name="T22" fmla="*/ 25 w 25"/>
                      <a:gd name="T23" fmla="*/ 24 h 24"/>
                      <a:gd name="T24" fmla="*/ 25 w 25"/>
                      <a:gd name="T25" fmla="*/ 22 h 24"/>
                      <a:gd name="T26" fmla="*/ 7 w 25"/>
                      <a:gd name="T27" fmla="*/ 9 h 24"/>
                      <a:gd name="T28" fmla="*/ 9 w 25"/>
                      <a:gd name="T29" fmla="*/ 9 h 24"/>
                      <a:gd name="T30" fmla="*/ 2 w 25"/>
                      <a:gd name="T31" fmla="*/ 0 h 24"/>
                      <a:gd name="T32" fmla="*/ 2 w 25"/>
                      <a:gd name="T33" fmla="*/ 2 h 24"/>
                      <a:gd name="T34" fmla="*/ 2 w 25"/>
                      <a:gd name="T35" fmla="*/ 0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25" h="24">
                        <a:moveTo>
                          <a:pt x="2" y="0"/>
                        </a:moveTo>
                        <a:lnTo>
                          <a:pt x="0" y="2"/>
                        </a:lnTo>
                        <a:lnTo>
                          <a:pt x="5" y="9"/>
                        </a:lnTo>
                        <a:lnTo>
                          <a:pt x="5" y="9"/>
                        </a:lnTo>
                        <a:lnTo>
                          <a:pt x="25" y="24"/>
                        </a:lnTo>
                        <a:lnTo>
                          <a:pt x="25" y="22"/>
                        </a:lnTo>
                        <a:lnTo>
                          <a:pt x="20" y="15"/>
                        </a:lnTo>
                        <a:lnTo>
                          <a:pt x="2" y="0"/>
                        </a:lnTo>
                        <a:lnTo>
                          <a:pt x="2" y="2"/>
                        </a:lnTo>
                        <a:lnTo>
                          <a:pt x="20" y="18"/>
                        </a:lnTo>
                        <a:lnTo>
                          <a:pt x="18" y="18"/>
                        </a:lnTo>
                        <a:lnTo>
                          <a:pt x="25" y="24"/>
                        </a:lnTo>
                        <a:lnTo>
                          <a:pt x="25" y="22"/>
                        </a:lnTo>
                        <a:lnTo>
                          <a:pt x="7" y="9"/>
                        </a:lnTo>
                        <a:lnTo>
                          <a:pt x="9" y="9"/>
                        </a:lnTo>
                        <a:lnTo>
                          <a:pt x="2" y="0"/>
                        </a:lnTo>
                        <a:lnTo>
                          <a:pt x="2" y="2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70" name="Freeform 1061"/>
                  <p:cNvSpPr>
                    <a:spLocks/>
                  </p:cNvSpPr>
                  <p:nvPr/>
                </p:nvSpPr>
                <p:spPr bwMode="auto">
                  <a:xfrm>
                    <a:off x="3564" y="886"/>
                    <a:ext cx="27" cy="19"/>
                  </a:xfrm>
                  <a:custGeom>
                    <a:avLst/>
                    <a:gdLst>
                      <a:gd name="T0" fmla="*/ 0 w 27"/>
                      <a:gd name="T1" fmla="*/ 5 h 20"/>
                      <a:gd name="T2" fmla="*/ 9 w 27"/>
                      <a:gd name="T3" fmla="*/ 20 h 20"/>
                      <a:gd name="T4" fmla="*/ 27 w 27"/>
                      <a:gd name="T5" fmla="*/ 18 h 20"/>
                      <a:gd name="T6" fmla="*/ 16 w 27"/>
                      <a:gd name="T7" fmla="*/ 0 h 20"/>
                      <a:gd name="T8" fmla="*/ 0 w 27"/>
                      <a:gd name="T9" fmla="*/ 5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20">
                        <a:moveTo>
                          <a:pt x="0" y="5"/>
                        </a:moveTo>
                        <a:lnTo>
                          <a:pt x="9" y="20"/>
                        </a:lnTo>
                        <a:lnTo>
                          <a:pt x="27" y="18"/>
                        </a:lnTo>
                        <a:lnTo>
                          <a:pt x="16" y="0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71" name="Freeform 1062"/>
                  <p:cNvSpPr>
                    <a:spLocks/>
                  </p:cNvSpPr>
                  <p:nvPr/>
                </p:nvSpPr>
                <p:spPr bwMode="auto">
                  <a:xfrm>
                    <a:off x="3564" y="886"/>
                    <a:ext cx="27" cy="19"/>
                  </a:xfrm>
                  <a:custGeom>
                    <a:avLst/>
                    <a:gdLst>
                      <a:gd name="T0" fmla="*/ 0 w 27"/>
                      <a:gd name="T1" fmla="*/ 3 h 20"/>
                      <a:gd name="T2" fmla="*/ 0 w 27"/>
                      <a:gd name="T3" fmla="*/ 5 h 20"/>
                      <a:gd name="T4" fmla="*/ 9 w 27"/>
                      <a:gd name="T5" fmla="*/ 18 h 20"/>
                      <a:gd name="T6" fmla="*/ 9 w 27"/>
                      <a:gd name="T7" fmla="*/ 20 h 20"/>
                      <a:gd name="T8" fmla="*/ 25 w 27"/>
                      <a:gd name="T9" fmla="*/ 18 h 20"/>
                      <a:gd name="T10" fmla="*/ 27 w 27"/>
                      <a:gd name="T11" fmla="*/ 14 h 20"/>
                      <a:gd name="T12" fmla="*/ 18 w 27"/>
                      <a:gd name="T13" fmla="*/ 0 h 20"/>
                      <a:gd name="T14" fmla="*/ 16 w 27"/>
                      <a:gd name="T15" fmla="*/ 0 h 20"/>
                      <a:gd name="T16" fmla="*/ 0 w 27"/>
                      <a:gd name="T17" fmla="*/ 3 h 20"/>
                      <a:gd name="T18" fmla="*/ 2 w 27"/>
                      <a:gd name="T19" fmla="*/ 5 h 20"/>
                      <a:gd name="T20" fmla="*/ 18 w 27"/>
                      <a:gd name="T21" fmla="*/ 0 h 20"/>
                      <a:gd name="T22" fmla="*/ 16 w 27"/>
                      <a:gd name="T23" fmla="*/ 0 h 20"/>
                      <a:gd name="T24" fmla="*/ 23 w 27"/>
                      <a:gd name="T25" fmla="*/ 16 h 20"/>
                      <a:gd name="T26" fmla="*/ 23 w 27"/>
                      <a:gd name="T27" fmla="*/ 14 h 20"/>
                      <a:gd name="T28" fmla="*/ 9 w 27"/>
                      <a:gd name="T29" fmla="*/ 18 h 20"/>
                      <a:gd name="T30" fmla="*/ 11 w 27"/>
                      <a:gd name="T31" fmla="*/ 18 h 20"/>
                      <a:gd name="T32" fmla="*/ 2 w 27"/>
                      <a:gd name="T33" fmla="*/ 5 h 20"/>
                      <a:gd name="T34" fmla="*/ 0 w 27"/>
                      <a:gd name="T35" fmla="*/ 3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27" h="20">
                        <a:moveTo>
                          <a:pt x="0" y="3"/>
                        </a:moveTo>
                        <a:lnTo>
                          <a:pt x="0" y="5"/>
                        </a:lnTo>
                        <a:lnTo>
                          <a:pt x="9" y="18"/>
                        </a:lnTo>
                        <a:lnTo>
                          <a:pt x="9" y="20"/>
                        </a:lnTo>
                        <a:lnTo>
                          <a:pt x="25" y="18"/>
                        </a:lnTo>
                        <a:lnTo>
                          <a:pt x="27" y="14"/>
                        </a:lnTo>
                        <a:lnTo>
                          <a:pt x="18" y="0"/>
                        </a:lnTo>
                        <a:lnTo>
                          <a:pt x="16" y="0"/>
                        </a:lnTo>
                        <a:lnTo>
                          <a:pt x="0" y="3"/>
                        </a:lnTo>
                        <a:lnTo>
                          <a:pt x="2" y="5"/>
                        </a:lnTo>
                        <a:lnTo>
                          <a:pt x="18" y="0"/>
                        </a:lnTo>
                        <a:lnTo>
                          <a:pt x="16" y="0"/>
                        </a:lnTo>
                        <a:lnTo>
                          <a:pt x="23" y="16"/>
                        </a:lnTo>
                        <a:lnTo>
                          <a:pt x="23" y="14"/>
                        </a:lnTo>
                        <a:lnTo>
                          <a:pt x="9" y="18"/>
                        </a:lnTo>
                        <a:lnTo>
                          <a:pt x="11" y="18"/>
                        </a:lnTo>
                        <a:lnTo>
                          <a:pt x="2" y="5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72" name="Freeform 1063"/>
                  <p:cNvSpPr>
                    <a:spLocks/>
                  </p:cNvSpPr>
                  <p:nvPr/>
                </p:nvSpPr>
                <p:spPr bwMode="auto">
                  <a:xfrm>
                    <a:off x="3564" y="871"/>
                    <a:ext cx="25" cy="21"/>
                  </a:xfrm>
                  <a:custGeom>
                    <a:avLst/>
                    <a:gdLst>
                      <a:gd name="T0" fmla="*/ 0 w 25"/>
                      <a:gd name="T1" fmla="*/ 6 h 22"/>
                      <a:gd name="T2" fmla="*/ 16 w 25"/>
                      <a:gd name="T3" fmla="*/ 22 h 22"/>
                      <a:gd name="T4" fmla="*/ 25 w 25"/>
                      <a:gd name="T5" fmla="*/ 18 h 22"/>
                      <a:gd name="T6" fmla="*/ 9 w 25"/>
                      <a:gd name="T7" fmla="*/ 0 h 22"/>
                      <a:gd name="T8" fmla="*/ 0 w 25"/>
                      <a:gd name="T9" fmla="*/ 6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22">
                        <a:moveTo>
                          <a:pt x="0" y="6"/>
                        </a:moveTo>
                        <a:lnTo>
                          <a:pt x="16" y="22"/>
                        </a:lnTo>
                        <a:lnTo>
                          <a:pt x="25" y="18"/>
                        </a:lnTo>
                        <a:lnTo>
                          <a:pt x="9" y="0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73" name="Freeform 1064"/>
                  <p:cNvSpPr>
                    <a:spLocks/>
                  </p:cNvSpPr>
                  <p:nvPr/>
                </p:nvSpPr>
                <p:spPr bwMode="auto">
                  <a:xfrm>
                    <a:off x="3564" y="871"/>
                    <a:ext cx="27" cy="21"/>
                  </a:xfrm>
                  <a:custGeom>
                    <a:avLst/>
                    <a:gdLst>
                      <a:gd name="T0" fmla="*/ 0 w 27"/>
                      <a:gd name="T1" fmla="*/ 6 h 22"/>
                      <a:gd name="T2" fmla="*/ 0 w 27"/>
                      <a:gd name="T3" fmla="*/ 6 h 22"/>
                      <a:gd name="T4" fmla="*/ 14 w 27"/>
                      <a:gd name="T5" fmla="*/ 22 h 22"/>
                      <a:gd name="T6" fmla="*/ 23 w 27"/>
                      <a:gd name="T7" fmla="*/ 22 h 22"/>
                      <a:gd name="T8" fmla="*/ 27 w 27"/>
                      <a:gd name="T9" fmla="*/ 18 h 22"/>
                      <a:gd name="T10" fmla="*/ 9 w 27"/>
                      <a:gd name="T11" fmla="*/ 2 h 22"/>
                      <a:gd name="T12" fmla="*/ 0 w 27"/>
                      <a:gd name="T13" fmla="*/ 0 h 22"/>
                      <a:gd name="T14" fmla="*/ 0 w 27"/>
                      <a:gd name="T15" fmla="*/ 6 h 22"/>
                      <a:gd name="T16" fmla="*/ 7 w 27"/>
                      <a:gd name="T17" fmla="*/ 6 h 22"/>
                      <a:gd name="T18" fmla="*/ 9 w 27"/>
                      <a:gd name="T19" fmla="*/ 2 h 22"/>
                      <a:gd name="T20" fmla="*/ 0 w 27"/>
                      <a:gd name="T21" fmla="*/ 2 h 22"/>
                      <a:gd name="T22" fmla="*/ 18 w 27"/>
                      <a:gd name="T23" fmla="*/ 18 h 22"/>
                      <a:gd name="T24" fmla="*/ 20 w 27"/>
                      <a:gd name="T25" fmla="*/ 18 h 22"/>
                      <a:gd name="T26" fmla="*/ 14 w 27"/>
                      <a:gd name="T27" fmla="*/ 22 h 22"/>
                      <a:gd name="T28" fmla="*/ 23 w 27"/>
                      <a:gd name="T29" fmla="*/ 22 h 22"/>
                      <a:gd name="T30" fmla="*/ 7 w 27"/>
                      <a:gd name="T31" fmla="*/ 6 h 22"/>
                      <a:gd name="T32" fmla="*/ 0 w 27"/>
                      <a:gd name="T33" fmla="*/ 6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7" h="22">
                        <a:moveTo>
                          <a:pt x="0" y="6"/>
                        </a:moveTo>
                        <a:lnTo>
                          <a:pt x="0" y="6"/>
                        </a:lnTo>
                        <a:lnTo>
                          <a:pt x="14" y="22"/>
                        </a:lnTo>
                        <a:lnTo>
                          <a:pt x="23" y="22"/>
                        </a:lnTo>
                        <a:lnTo>
                          <a:pt x="27" y="18"/>
                        </a:lnTo>
                        <a:lnTo>
                          <a:pt x="9" y="2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7" y="6"/>
                        </a:lnTo>
                        <a:lnTo>
                          <a:pt x="9" y="2"/>
                        </a:lnTo>
                        <a:lnTo>
                          <a:pt x="0" y="2"/>
                        </a:lnTo>
                        <a:lnTo>
                          <a:pt x="18" y="18"/>
                        </a:lnTo>
                        <a:lnTo>
                          <a:pt x="20" y="18"/>
                        </a:lnTo>
                        <a:lnTo>
                          <a:pt x="14" y="22"/>
                        </a:lnTo>
                        <a:lnTo>
                          <a:pt x="23" y="22"/>
                        </a:lnTo>
                        <a:lnTo>
                          <a:pt x="7" y="6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74" name="Freeform 1065"/>
                  <p:cNvSpPr>
                    <a:spLocks/>
                  </p:cNvSpPr>
                  <p:nvPr/>
                </p:nvSpPr>
                <p:spPr bwMode="auto">
                  <a:xfrm>
                    <a:off x="3566" y="881"/>
                    <a:ext cx="25" cy="19"/>
                  </a:xfrm>
                  <a:custGeom>
                    <a:avLst/>
                    <a:gdLst>
                      <a:gd name="T0" fmla="*/ 0 w 25"/>
                      <a:gd name="T1" fmla="*/ 0 h 20"/>
                      <a:gd name="T2" fmla="*/ 25 w 25"/>
                      <a:gd name="T3" fmla="*/ 15 h 20"/>
                      <a:gd name="T4" fmla="*/ 5 w 25"/>
                      <a:gd name="T5" fmla="*/ 20 h 20"/>
                      <a:gd name="T6" fmla="*/ 3 w 25"/>
                      <a:gd name="T7" fmla="*/ 17 h 20"/>
                      <a:gd name="T8" fmla="*/ 18 w 25"/>
                      <a:gd name="T9" fmla="*/ 15 h 20"/>
                      <a:gd name="T10" fmla="*/ 0 w 25"/>
                      <a:gd name="T11" fmla="*/ 2 h 20"/>
                      <a:gd name="T12" fmla="*/ 0 w 25"/>
                      <a:gd name="T13" fmla="*/ 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5" h="20">
                        <a:moveTo>
                          <a:pt x="0" y="0"/>
                        </a:moveTo>
                        <a:lnTo>
                          <a:pt x="25" y="15"/>
                        </a:lnTo>
                        <a:lnTo>
                          <a:pt x="5" y="20"/>
                        </a:lnTo>
                        <a:lnTo>
                          <a:pt x="3" y="17"/>
                        </a:lnTo>
                        <a:lnTo>
                          <a:pt x="18" y="15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75" name="Freeform 1066"/>
                  <p:cNvSpPr>
                    <a:spLocks/>
                  </p:cNvSpPr>
                  <p:nvPr/>
                </p:nvSpPr>
                <p:spPr bwMode="auto">
                  <a:xfrm>
                    <a:off x="3564" y="877"/>
                    <a:ext cx="27" cy="20"/>
                  </a:xfrm>
                  <a:custGeom>
                    <a:avLst/>
                    <a:gdLst>
                      <a:gd name="T0" fmla="*/ 5 w 27"/>
                      <a:gd name="T1" fmla="*/ 0 h 20"/>
                      <a:gd name="T2" fmla="*/ 2 w 27"/>
                      <a:gd name="T3" fmla="*/ 0 h 20"/>
                      <a:gd name="T4" fmla="*/ 25 w 27"/>
                      <a:gd name="T5" fmla="*/ 16 h 20"/>
                      <a:gd name="T6" fmla="*/ 7 w 27"/>
                      <a:gd name="T7" fmla="*/ 18 h 20"/>
                      <a:gd name="T8" fmla="*/ 7 w 27"/>
                      <a:gd name="T9" fmla="*/ 18 h 20"/>
                      <a:gd name="T10" fmla="*/ 7 w 27"/>
                      <a:gd name="T11" fmla="*/ 18 h 20"/>
                      <a:gd name="T12" fmla="*/ 7 w 27"/>
                      <a:gd name="T13" fmla="*/ 18 h 20"/>
                      <a:gd name="T14" fmla="*/ 18 w 27"/>
                      <a:gd name="T15" fmla="*/ 16 h 20"/>
                      <a:gd name="T16" fmla="*/ 18 w 27"/>
                      <a:gd name="T17" fmla="*/ 16 h 20"/>
                      <a:gd name="T18" fmla="*/ 5 w 27"/>
                      <a:gd name="T19" fmla="*/ 3 h 20"/>
                      <a:gd name="T20" fmla="*/ 5 w 27"/>
                      <a:gd name="T21" fmla="*/ 3 h 20"/>
                      <a:gd name="T22" fmla="*/ 5 w 27"/>
                      <a:gd name="T23" fmla="*/ 0 h 20"/>
                      <a:gd name="T24" fmla="*/ 0 w 27"/>
                      <a:gd name="T25" fmla="*/ 0 h 20"/>
                      <a:gd name="T26" fmla="*/ 0 w 27"/>
                      <a:gd name="T27" fmla="*/ 3 h 20"/>
                      <a:gd name="T28" fmla="*/ 16 w 27"/>
                      <a:gd name="T29" fmla="*/ 16 h 20"/>
                      <a:gd name="T30" fmla="*/ 18 w 27"/>
                      <a:gd name="T31" fmla="*/ 16 h 20"/>
                      <a:gd name="T32" fmla="*/ 7 w 27"/>
                      <a:gd name="T33" fmla="*/ 16 h 20"/>
                      <a:gd name="T34" fmla="*/ 7 w 27"/>
                      <a:gd name="T35" fmla="*/ 18 h 20"/>
                      <a:gd name="T36" fmla="*/ 7 w 27"/>
                      <a:gd name="T37" fmla="*/ 18 h 20"/>
                      <a:gd name="T38" fmla="*/ 7 w 27"/>
                      <a:gd name="T39" fmla="*/ 18 h 20"/>
                      <a:gd name="T40" fmla="*/ 7 w 27"/>
                      <a:gd name="T41" fmla="*/ 20 h 20"/>
                      <a:gd name="T42" fmla="*/ 27 w 27"/>
                      <a:gd name="T43" fmla="*/ 16 h 20"/>
                      <a:gd name="T44" fmla="*/ 27 w 27"/>
                      <a:gd name="T45" fmla="*/ 16 h 20"/>
                      <a:gd name="T46" fmla="*/ 5 w 27"/>
                      <a:gd name="T47" fmla="*/ 0 h 20"/>
                      <a:gd name="T48" fmla="*/ 0 w 27"/>
                      <a:gd name="T49" fmla="*/ 0 h 20"/>
                      <a:gd name="T50" fmla="*/ 5 w 27"/>
                      <a:gd name="T51" fmla="*/ 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27" h="20">
                        <a:moveTo>
                          <a:pt x="5" y="0"/>
                        </a:moveTo>
                        <a:lnTo>
                          <a:pt x="2" y="0"/>
                        </a:lnTo>
                        <a:lnTo>
                          <a:pt x="25" y="16"/>
                        </a:lnTo>
                        <a:lnTo>
                          <a:pt x="7" y="18"/>
                        </a:lnTo>
                        <a:lnTo>
                          <a:pt x="7" y="18"/>
                        </a:lnTo>
                        <a:lnTo>
                          <a:pt x="7" y="18"/>
                        </a:lnTo>
                        <a:lnTo>
                          <a:pt x="7" y="18"/>
                        </a:lnTo>
                        <a:lnTo>
                          <a:pt x="18" y="16"/>
                        </a:lnTo>
                        <a:lnTo>
                          <a:pt x="18" y="16"/>
                        </a:lnTo>
                        <a:lnTo>
                          <a:pt x="5" y="3"/>
                        </a:lnTo>
                        <a:lnTo>
                          <a:pt x="5" y="3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  <a:lnTo>
                          <a:pt x="0" y="3"/>
                        </a:lnTo>
                        <a:lnTo>
                          <a:pt x="16" y="16"/>
                        </a:lnTo>
                        <a:lnTo>
                          <a:pt x="18" y="16"/>
                        </a:lnTo>
                        <a:lnTo>
                          <a:pt x="7" y="16"/>
                        </a:lnTo>
                        <a:lnTo>
                          <a:pt x="7" y="18"/>
                        </a:lnTo>
                        <a:lnTo>
                          <a:pt x="7" y="18"/>
                        </a:lnTo>
                        <a:lnTo>
                          <a:pt x="7" y="18"/>
                        </a:lnTo>
                        <a:lnTo>
                          <a:pt x="7" y="20"/>
                        </a:lnTo>
                        <a:lnTo>
                          <a:pt x="27" y="16"/>
                        </a:lnTo>
                        <a:lnTo>
                          <a:pt x="27" y="16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76" name="Freeform 1067"/>
                  <p:cNvSpPr>
                    <a:spLocks/>
                  </p:cNvSpPr>
                  <p:nvPr/>
                </p:nvSpPr>
                <p:spPr bwMode="auto">
                  <a:xfrm>
                    <a:off x="3588" y="884"/>
                    <a:ext cx="24" cy="20"/>
                  </a:xfrm>
                  <a:custGeom>
                    <a:avLst/>
                    <a:gdLst>
                      <a:gd name="T0" fmla="*/ 20 w 24"/>
                      <a:gd name="T1" fmla="*/ 0 h 20"/>
                      <a:gd name="T2" fmla="*/ 0 w 24"/>
                      <a:gd name="T3" fmla="*/ 7 h 20"/>
                      <a:gd name="T4" fmla="*/ 4 w 24"/>
                      <a:gd name="T5" fmla="*/ 20 h 20"/>
                      <a:gd name="T6" fmla="*/ 24 w 24"/>
                      <a:gd name="T7" fmla="*/ 13 h 20"/>
                      <a:gd name="T8" fmla="*/ 20 w 24"/>
                      <a:gd name="T9" fmla="*/ 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" h="20">
                        <a:moveTo>
                          <a:pt x="20" y="0"/>
                        </a:moveTo>
                        <a:lnTo>
                          <a:pt x="0" y="7"/>
                        </a:lnTo>
                        <a:lnTo>
                          <a:pt x="4" y="20"/>
                        </a:lnTo>
                        <a:lnTo>
                          <a:pt x="24" y="13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77" name="Freeform 1068"/>
                  <p:cNvSpPr>
                    <a:spLocks/>
                  </p:cNvSpPr>
                  <p:nvPr/>
                </p:nvSpPr>
                <p:spPr bwMode="auto">
                  <a:xfrm>
                    <a:off x="3588" y="881"/>
                    <a:ext cx="24" cy="19"/>
                  </a:xfrm>
                  <a:custGeom>
                    <a:avLst/>
                    <a:gdLst>
                      <a:gd name="T0" fmla="*/ 20 w 24"/>
                      <a:gd name="T1" fmla="*/ 4 h 20"/>
                      <a:gd name="T2" fmla="*/ 17 w 24"/>
                      <a:gd name="T3" fmla="*/ 0 h 20"/>
                      <a:gd name="T4" fmla="*/ 0 w 24"/>
                      <a:gd name="T5" fmla="*/ 6 h 20"/>
                      <a:gd name="T6" fmla="*/ 0 w 24"/>
                      <a:gd name="T7" fmla="*/ 9 h 20"/>
                      <a:gd name="T8" fmla="*/ 2 w 24"/>
                      <a:gd name="T9" fmla="*/ 17 h 20"/>
                      <a:gd name="T10" fmla="*/ 4 w 24"/>
                      <a:gd name="T11" fmla="*/ 20 h 20"/>
                      <a:gd name="T12" fmla="*/ 24 w 24"/>
                      <a:gd name="T13" fmla="*/ 11 h 20"/>
                      <a:gd name="T14" fmla="*/ 20 w 24"/>
                      <a:gd name="T15" fmla="*/ 4 h 20"/>
                      <a:gd name="T16" fmla="*/ 17 w 24"/>
                      <a:gd name="T17" fmla="*/ 4 h 20"/>
                      <a:gd name="T18" fmla="*/ 22 w 24"/>
                      <a:gd name="T19" fmla="*/ 11 h 20"/>
                      <a:gd name="T20" fmla="*/ 22 w 24"/>
                      <a:gd name="T21" fmla="*/ 9 h 20"/>
                      <a:gd name="T22" fmla="*/ 2 w 24"/>
                      <a:gd name="T23" fmla="*/ 15 h 20"/>
                      <a:gd name="T24" fmla="*/ 4 w 24"/>
                      <a:gd name="T25" fmla="*/ 17 h 20"/>
                      <a:gd name="T26" fmla="*/ 0 w 24"/>
                      <a:gd name="T27" fmla="*/ 9 h 20"/>
                      <a:gd name="T28" fmla="*/ 0 w 24"/>
                      <a:gd name="T29" fmla="*/ 11 h 20"/>
                      <a:gd name="T30" fmla="*/ 20 w 24"/>
                      <a:gd name="T31" fmla="*/ 4 h 20"/>
                      <a:gd name="T32" fmla="*/ 17 w 24"/>
                      <a:gd name="T33" fmla="*/ 4 h 20"/>
                      <a:gd name="T34" fmla="*/ 20 w 24"/>
                      <a:gd name="T35" fmla="*/ 4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24" h="20">
                        <a:moveTo>
                          <a:pt x="20" y="4"/>
                        </a:moveTo>
                        <a:lnTo>
                          <a:pt x="17" y="0"/>
                        </a:lnTo>
                        <a:lnTo>
                          <a:pt x="0" y="6"/>
                        </a:lnTo>
                        <a:lnTo>
                          <a:pt x="0" y="9"/>
                        </a:lnTo>
                        <a:lnTo>
                          <a:pt x="2" y="17"/>
                        </a:lnTo>
                        <a:lnTo>
                          <a:pt x="4" y="20"/>
                        </a:lnTo>
                        <a:lnTo>
                          <a:pt x="24" y="11"/>
                        </a:lnTo>
                        <a:lnTo>
                          <a:pt x="20" y="4"/>
                        </a:lnTo>
                        <a:lnTo>
                          <a:pt x="17" y="4"/>
                        </a:lnTo>
                        <a:lnTo>
                          <a:pt x="22" y="11"/>
                        </a:lnTo>
                        <a:lnTo>
                          <a:pt x="22" y="9"/>
                        </a:lnTo>
                        <a:lnTo>
                          <a:pt x="2" y="15"/>
                        </a:lnTo>
                        <a:lnTo>
                          <a:pt x="4" y="17"/>
                        </a:lnTo>
                        <a:lnTo>
                          <a:pt x="0" y="9"/>
                        </a:lnTo>
                        <a:lnTo>
                          <a:pt x="0" y="11"/>
                        </a:lnTo>
                        <a:lnTo>
                          <a:pt x="20" y="4"/>
                        </a:lnTo>
                        <a:lnTo>
                          <a:pt x="17" y="4"/>
                        </a:lnTo>
                        <a:lnTo>
                          <a:pt x="20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78" name="Freeform 1069"/>
                  <p:cNvSpPr>
                    <a:spLocks/>
                  </p:cNvSpPr>
                  <p:nvPr/>
                </p:nvSpPr>
                <p:spPr bwMode="auto">
                  <a:xfrm>
                    <a:off x="3598" y="882"/>
                    <a:ext cx="26" cy="24"/>
                  </a:xfrm>
                  <a:custGeom>
                    <a:avLst/>
                    <a:gdLst>
                      <a:gd name="T0" fmla="*/ 26 w 26"/>
                      <a:gd name="T1" fmla="*/ 13 h 22"/>
                      <a:gd name="T2" fmla="*/ 0 w 26"/>
                      <a:gd name="T3" fmla="*/ 0 h 22"/>
                      <a:gd name="T4" fmla="*/ 0 w 26"/>
                      <a:gd name="T5" fmla="*/ 4 h 22"/>
                      <a:gd name="T6" fmla="*/ 26 w 26"/>
                      <a:gd name="T7" fmla="*/ 22 h 22"/>
                      <a:gd name="T8" fmla="*/ 26 w 26"/>
                      <a:gd name="T9" fmla="*/ 13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6" h="22">
                        <a:moveTo>
                          <a:pt x="26" y="13"/>
                        </a:move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26" y="22"/>
                        </a:lnTo>
                        <a:lnTo>
                          <a:pt x="26" y="1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79" name="Freeform 1070"/>
                  <p:cNvSpPr>
                    <a:spLocks/>
                  </p:cNvSpPr>
                  <p:nvPr/>
                </p:nvSpPr>
                <p:spPr bwMode="auto">
                  <a:xfrm>
                    <a:off x="3596" y="881"/>
                    <a:ext cx="26" cy="19"/>
                  </a:xfrm>
                  <a:custGeom>
                    <a:avLst/>
                    <a:gdLst>
                      <a:gd name="T0" fmla="*/ 23 w 27"/>
                      <a:gd name="T1" fmla="*/ 13 h 20"/>
                      <a:gd name="T2" fmla="*/ 21 w 27"/>
                      <a:gd name="T3" fmla="*/ 13 h 20"/>
                      <a:gd name="T4" fmla="*/ 5 w 27"/>
                      <a:gd name="T5" fmla="*/ 0 h 20"/>
                      <a:gd name="T6" fmla="*/ 0 w 27"/>
                      <a:gd name="T7" fmla="*/ 2 h 20"/>
                      <a:gd name="T8" fmla="*/ 3 w 27"/>
                      <a:gd name="T9" fmla="*/ 6 h 20"/>
                      <a:gd name="T10" fmla="*/ 21 w 27"/>
                      <a:gd name="T11" fmla="*/ 20 h 20"/>
                      <a:gd name="T12" fmla="*/ 27 w 27"/>
                      <a:gd name="T13" fmla="*/ 20 h 20"/>
                      <a:gd name="T14" fmla="*/ 23 w 27"/>
                      <a:gd name="T15" fmla="*/ 13 h 20"/>
                      <a:gd name="T16" fmla="*/ 16 w 27"/>
                      <a:gd name="T17" fmla="*/ 13 h 20"/>
                      <a:gd name="T18" fmla="*/ 18 w 27"/>
                      <a:gd name="T19" fmla="*/ 20 h 20"/>
                      <a:gd name="T20" fmla="*/ 25 w 27"/>
                      <a:gd name="T21" fmla="*/ 20 h 20"/>
                      <a:gd name="T22" fmla="*/ 7 w 27"/>
                      <a:gd name="T23" fmla="*/ 4 h 20"/>
                      <a:gd name="T24" fmla="*/ 9 w 27"/>
                      <a:gd name="T25" fmla="*/ 6 h 20"/>
                      <a:gd name="T26" fmla="*/ 7 w 27"/>
                      <a:gd name="T27" fmla="*/ 0 h 20"/>
                      <a:gd name="T28" fmla="*/ 0 w 27"/>
                      <a:gd name="T29" fmla="*/ 0 h 20"/>
                      <a:gd name="T30" fmla="*/ 18 w 27"/>
                      <a:gd name="T31" fmla="*/ 13 h 20"/>
                      <a:gd name="T32" fmla="*/ 16 w 27"/>
                      <a:gd name="T33" fmla="*/ 13 h 20"/>
                      <a:gd name="T34" fmla="*/ 23 w 27"/>
                      <a:gd name="T35" fmla="*/ 13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27" h="20">
                        <a:moveTo>
                          <a:pt x="23" y="13"/>
                        </a:moveTo>
                        <a:lnTo>
                          <a:pt x="21" y="13"/>
                        </a:lnTo>
                        <a:lnTo>
                          <a:pt x="5" y="0"/>
                        </a:lnTo>
                        <a:lnTo>
                          <a:pt x="0" y="2"/>
                        </a:lnTo>
                        <a:lnTo>
                          <a:pt x="3" y="6"/>
                        </a:lnTo>
                        <a:lnTo>
                          <a:pt x="21" y="20"/>
                        </a:lnTo>
                        <a:lnTo>
                          <a:pt x="27" y="20"/>
                        </a:lnTo>
                        <a:lnTo>
                          <a:pt x="23" y="13"/>
                        </a:lnTo>
                        <a:lnTo>
                          <a:pt x="16" y="13"/>
                        </a:lnTo>
                        <a:lnTo>
                          <a:pt x="18" y="20"/>
                        </a:lnTo>
                        <a:lnTo>
                          <a:pt x="25" y="20"/>
                        </a:lnTo>
                        <a:lnTo>
                          <a:pt x="7" y="4"/>
                        </a:lnTo>
                        <a:lnTo>
                          <a:pt x="9" y="6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18" y="13"/>
                        </a:lnTo>
                        <a:lnTo>
                          <a:pt x="16" y="13"/>
                        </a:lnTo>
                        <a:lnTo>
                          <a:pt x="23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80" name="Freeform 1071"/>
                  <p:cNvSpPr>
                    <a:spLocks/>
                  </p:cNvSpPr>
                  <p:nvPr/>
                </p:nvSpPr>
                <p:spPr bwMode="auto">
                  <a:xfrm>
                    <a:off x="3589" y="884"/>
                    <a:ext cx="24" cy="21"/>
                  </a:xfrm>
                  <a:custGeom>
                    <a:avLst/>
                    <a:gdLst>
                      <a:gd name="T0" fmla="*/ 15 w 24"/>
                      <a:gd name="T1" fmla="*/ 0 h 22"/>
                      <a:gd name="T2" fmla="*/ 0 w 24"/>
                      <a:gd name="T3" fmla="*/ 7 h 22"/>
                      <a:gd name="T4" fmla="*/ 9 w 24"/>
                      <a:gd name="T5" fmla="*/ 22 h 22"/>
                      <a:gd name="T6" fmla="*/ 24 w 24"/>
                      <a:gd name="T7" fmla="*/ 16 h 22"/>
                      <a:gd name="T8" fmla="*/ 15 w 24"/>
                      <a:gd name="T9" fmla="*/ 0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" h="22">
                        <a:moveTo>
                          <a:pt x="15" y="0"/>
                        </a:moveTo>
                        <a:lnTo>
                          <a:pt x="0" y="7"/>
                        </a:lnTo>
                        <a:lnTo>
                          <a:pt x="9" y="22"/>
                        </a:lnTo>
                        <a:lnTo>
                          <a:pt x="24" y="16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81" name="Freeform 1072"/>
                  <p:cNvSpPr>
                    <a:spLocks/>
                  </p:cNvSpPr>
                  <p:nvPr/>
                </p:nvSpPr>
                <p:spPr bwMode="auto">
                  <a:xfrm>
                    <a:off x="3589" y="884"/>
                    <a:ext cx="24" cy="20"/>
                  </a:xfrm>
                  <a:custGeom>
                    <a:avLst/>
                    <a:gdLst>
                      <a:gd name="T0" fmla="*/ 15 w 24"/>
                      <a:gd name="T1" fmla="*/ 0 h 20"/>
                      <a:gd name="T2" fmla="*/ 15 w 24"/>
                      <a:gd name="T3" fmla="*/ 0 h 20"/>
                      <a:gd name="T4" fmla="*/ 0 w 24"/>
                      <a:gd name="T5" fmla="*/ 7 h 20"/>
                      <a:gd name="T6" fmla="*/ 11 w 24"/>
                      <a:gd name="T7" fmla="*/ 18 h 20"/>
                      <a:gd name="T8" fmla="*/ 11 w 24"/>
                      <a:gd name="T9" fmla="*/ 20 h 20"/>
                      <a:gd name="T10" fmla="*/ 24 w 24"/>
                      <a:gd name="T11" fmla="*/ 13 h 20"/>
                      <a:gd name="T12" fmla="*/ 24 w 24"/>
                      <a:gd name="T13" fmla="*/ 13 h 20"/>
                      <a:gd name="T14" fmla="*/ 15 w 24"/>
                      <a:gd name="T15" fmla="*/ 0 h 20"/>
                      <a:gd name="T16" fmla="*/ 24 w 24"/>
                      <a:gd name="T17" fmla="*/ 13 h 20"/>
                      <a:gd name="T18" fmla="*/ 24 w 24"/>
                      <a:gd name="T19" fmla="*/ 11 h 20"/>
                      <a:gd name="T20" fmla="*/ 11 w 24"/>
                      <a:gd name="T21" fmla="*/ 16 h 20"/>
                      <a:gd name="T22" fmla="*/ 11 w 24"/>
                      <a:gd name="T23" fmla="*/ 18 h 20"/>
                      <a:gd name="T24" fmla="*/ 2 w 24"/>
                      <a:gd name="T25" fmla="*/ 7 h 20"/>
                      <a:gd name="T26" fmla="*/ 0 w 24"/>
                      <a:gd name="T27" fmla="*/ 7 h 20"/>
                      <a:gd name="T28" fmla="*/ 15 w 24"/>
                      <a:gd name="T29" fmla="*/ 2 h 20"/>
                      <a:gd name="T30" fmla="*/ 15 w 24"/>
                      <a:gd name="T31" fmla="*/ 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4" h="20">
                        <a:moveTo>
                          <a:pt x="15" y="0"/>
                        </a:moveTo>
                        <a:lnTo>
                          <a:pt x="15" y="0"/>
                        </a:lnTo>
                        <a:lnTo>
                          <a:pt x="0" y="7"/>
                        </a:lnTo>
                        <a:lnTo>
                          <a:pt x="11" y="18"/>
                        </a:lnTo>
                        <a:lnTo>
                          <a:pt x="11" y="20"/>
                        </a:lnTo>
                        <a:lnTo>
                          <a:pt x="24" y="13"/>
                        </a:lnTo>
                        <a:lnTo>
                          <a:pt x="24" y="13"/>
                        </a:lnTo>
                        <a:lnTo>
                          <a:pt x="15" y="0"/>
                        </a:lnTo>
                        <a:lnTo>
                          <a:pt x="24" y="13"/>
                        </a:lnTo>
                        <a:lnTo>
                          <a:pt x="24" y="11"/>
                        </a:lnTo>
                        <a:lnTo>
                          <a:pt x="11" y="16"/>
                        </a:lnTo>
                        <a:lnTo>
                          <a:pt x="11" y="18"/>
                        </a:lnTo>
                        <a:lnTo>
                          <a:pt x="2" y="7"/>
                        </a:lnTo>
                        <a:lnTo>
                          <a:pt x="0" y="7"/>
                        </a:lnTo>
                        <a:lnTo>
                          <a:pt x="15" y="2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82" name="Freeform 1073"/>
                  <p:cNvSpPr>
                    <a:spLocks/>
                  </p:cNvSpPr>
                  <p:nvPr/>
                </p:nvSpPr>
                <p:spPr bwMode="auto">
                  <a:xfrm>
                    <a:off x="3564" y="851"/>
                    <a:ext cx="27" cy="20"/>
                  </a:xfrm>
                  <a:custGeom>
                    <a:avLst/>
                    <a:gdLst>
                      <a:gd name="T0" fmla="*/ 0 w 27"/>
                      <a:gd name="T1" fmla="*/ 15 h 20"/>
                      <a:gd name="T2" fmla="*/ 5 w 27"/>
                      <a:gd name="T3" fmla="*/ 18 h 20"/>
                      <a:gd name="T4" fmla="*/ 9 w 27"/>
                      <a:gd name="T5" fmla="*/ 20 h 20"/>
                      <a:gd name="T6" fmla="*/ 16 w 27"/>
                      <a:gd name="T7" fmla="*/ 20 h 20"/>
                      <a:gd name="T8" fmla="*/ 20 w 27"/>
                      <a:gd name="T9" fmla="*/ 20 h 20"/>
                      <a:gd name="T10" fmla="*/ 23 w 27"/>
                      <a:gd name="T11" fmla="*/ 15 h 20"/>
                      <a:gd name="T12" fmla="*/ 27 w 27"/>
                      <a:gd name="T13" fmla="*/ 13 h 20"/>
                      <a:gd name="T14" fmla="*/ 27 w 27"/>
                      <a:gd name="T15" fmla="*/ 11 h 20"/>
                      <a:gd name="T16" fmla="*/ 25 w 27"/>
                      <a:gd name="T17" fmla="*/ 6 h 20"/>
                      <a:gd name="T18" fmla="*/ 20 w 27"/>
                      <a:gd name="T19" fmla="*/ 4 h 20"/>
                      <a:gd name="T20" fmla="*/ 16 w 27"/>
                      <a:gd name="T21" fmla="*/ 2 h 20"/>
                      <a:gd name="T22" fmla="*/ 11 w 27"/>
                      <a:gd name="T23" fmla="*/ 0 h 20"/>
                      <a:gd name="T24" fmla="*/ 7 w 27"/>
                      <a:gd name="T25" fmla="*/ 4 h 20"/>
                      <a:gd name="T26" fmla="*/ 0 w 27"/>
                      <a:gd name="T27" fmla="*/ 4 h 20"/>
                      <a:gd name="T28" fmla="*/ 0 w 27"/>
                      <a:gd name="T29" fmla="*/ 6 h 20"/>
                      <a:gd name="T30" fmla="*/ 0 w 27"/>
                      <a:gd name="T31" fmla="*/ 11 h 20"/>
                      <a:gd name="T32" fmla="*/ 0 w 27"/>
                      <a:gd name="T33" fmla="*/ 15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7" h="20">
                        <a:moveTo>
                          <a:pt x="0" y="15"/>
                        </a:moveTo>
                        <a:lnTo>
                          <a:pt x="5" y="18"/>
                        </a:lnTo>
                        <a:lnTo>
                          <a:pt x="9" y="20"/>
                        </a:lnTo>
                        <a:lnTo>
                          <a:pt x="16" y="20"/>
                        </a:lnTo>
                        <a:lnTo>
                          <a:pt x="20" y="20"/>
                        </a:lnTo>
                        <a:lnTo>
                          <a:pt x="23" y="15"/>
                        </a:lnTo>
                        <a:lnTo>
                          <a:pt x="27" y="13"/>
                        </a:lnTo>
                        <a:lnTo>
                          <a:pt x="27" y="11"/>
                        </a:lnTo>
                        <a:lnTo>
                          <a:pt x="25" y="6"/>
                        </a:lnTo>
                        <a:lnTo>
                          <a:pt x="20" y="4"/>
                        </a:lnTo>
                        <a:lnTo>
                          <a:pt x="16" y="2"/>
                        </a:lnTo>
                        <a:lnTo>
                          <a:pt x="11" y="0"/>
                        </a:lnTo>
                        <a:lnTo>
                          <a:pt x="7" y="4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11"/>
                        </a:lnTo>
                        <a:lnTo>
                          <a:pt x="0" y="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83" name="Freeform 1074"/>
                  <p:cNvSpPr>
                    <a:spLocks/>
                  </p:cNvSpPr>
                  <p:nvPr/>
                </p:nvSpPr>
                <p:spPr bwMode="auto">
                  <a:xfrm>
                    <a:off x="3564" y="849"/>
                    <a:ext cx="25" cy="19"/>
                  </a:xfrm>
                  <a:custGeom>
                    <a:avLst/>
                    <a:gdLst>
                      <a:gd name="T0" fmla="*/ 0 w 25"/>
                      <a:gd name="T1" fmla="*/ 15 h 20"/>
                      <a:gd name="T2" fmla="*/ 7 w 25"/>
                      <a:gd name="T3" fmla="*/ 20 h 20"/>
                      <a:gd name="T4" fmla="*/ 9 w 25"/>
                      <a:gd name="T5" fmla="*/ 20 h 20"/>
                      <a:gd name="T6" fmla="*/ 14 w 25"/>
                      <a:gd name="T7" fmla="*/ 17 h 20"/>
                      <a:gd name="T8" fmla="*/ 14 w 25"/>
                      <a:gd name="T9" fmla="*/ 17 h 20"/>
                      <a:gd name="T10" fmla="*/ 16 w 25"/>
                      <a:gd name="T11" fmla="*/ 17 h 20"/>
                      <a:gd name="T12" fmla="*/ 18 w 25"/>
                      <a:gd name="T13" fmla="*/ 15 h 20"/>
                      <a:gd name="T14" fmla="*/ 23 w 25"/>
                      <a:gd name="T15" fmla="*/ 13 h 20"/>
                      <a:gd name="T16" fmla="*/ 25 w 25"/>
                      <a:gd name="T17" fmla="*/ 11 h 20"/>
                      <a:gd name="T18" fmla="*/ 25 w 25"/>
                      <a:gd name="T19" fmla="*/ 4 h 20"/>
                      <a:gd name="T20" fmla="*/ 23 w 25"/>
                      <a:gd name="T21" fmla="*/ 4 h 20"/>
                      <a:gd name="T22" fmla="*/ 18 w 25"/>
                      <a:gd name="T23" fmla="*/ 0 h 20"/>
                      <a:gd name="T24" fmla="*/ 14 w 25"/>
                      <a:gd name="T25" fmla="*/ 0 h 20"/>
                      <a:gd name="T26" fmla="*/ 7 w 25"/>
                      <a:gd name="T27" fmla="*/ 0 h 20"/>
                      <a:gd name="T28" fmla="*/ 0 w 25"/>
                      <a:gd name="T29" fmla="*/ 4 h 20"/>
                      <a:gd name="T30" fmla="*/ 0 w 25"/>
                      <a:gd name="T31" fmla="*/ 15 h 20"/>
                      <a:gd name="T32" fmla="*/ 0 w 25"/>
                      <a:gd name="T33" fmla="*/ 15 h 20"/>
                      <a:gd name="T34" fmla="*/ 2 w 25"/>
                      <a:gd name="T35" fmla="*/ 15 h 20"/>
                      <a:gd name="T36" fmla="*/ 0 w 25"/>
                      <a:gd name="T37" fmla="*/ 13 h 20"/>
                      <a:gd name="T38" fmla="*/ 2 w 25"/>
                      <a:gd name="T39" fmla="*/ 8 h 20"/>
                      <a:gd name="T40" fmla="*/ 5 w 25"/>
                      <a:gd name="T41" fmla="*/ 6 h 20"/>
                      <a:gd name="T42" fmla="*/ 5 w 25"/>
                      <a:gd name="T43" fmla="*/ 4 h 20"/>
                      <a:gd name="T44" fmla="*/ 9 w 25"/>
                      <a:gd name="T45" fmla="*/ 4 h 20"/>
                      <a:gd name="T46" fmla="*/ 14 w 25"/>
                      <a:gd name="T47" fmla="*/ 4 h 20"/>
                      <a:gd name="T48" fmla="*/ 18 w 25"/>
                      <a:gd name="T49" fmla="*/ 4 h 20"/>
                      <a:gd name="T50" fmla="*/ 18 w 25"/>
                      <a:gd name="T51" fmla="*/ 4 h 20"/>
                      <a:gd name="T52" fmla="*/ 18 w 25"/>
                      <a:gd name="T53" fmla="*/ 4 h 20"/>
                      <a:gd name="T54" fmla="*/ 23 w 25"/>
                      <a:gd name="T55" fmla="*/ 4 h 20"/>
                      <a:gd name="T56" fmla="*/ 23 w 25"/>
                      <a:gd name="T57" fmla="*/ 6 h 20"/>
                      <a:gd name="T58" fmla="*/ 20 w 25"/>
                      <a:gd name="T59" fmla="*/ 8 h 20"/>
                      <a:gd name="T60" fmla="*/ 18 w 25"/>
                      <a:gd name="T61" fmla="*/ 11 h 20"/>
                      <a:gd name="T62" fmla="*/ 18 w 25"/>
                      <a:gd name="T63" fmla="*/ 15 h 20"/>
                      <a:gd name="T64" fmla="*/ 18 w 25"/>
                      <a:gd name="T65" fmla="*/ 15 h 20"/>
                      <a:gd name="T66" fmla="*/ 14 w 25"/>
                      <a:gd name="T67" fmla="*/ 15 h 20"/>
                      <a:gd name="T68" fmla="*/ 7 w 25"/>
                      <a:gd name="T69" fmla="*/ 15 h 20"/>
                      <a:gd name="T70" fmla="*/ 7 w 25"/>
                      <a:gd name="T71" fmla="*/ 15 h 20"/>
                      <a:gd name="T72" fmla="*/ 5 w 25"/>
                      <a:gd name="T73" fmla="*/ 15 h 20"/>
                      <a:gd name="T74" fmla="*/ 0 w 25"/>
                      <a:gd name="T75" fmla="*/ 15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25" h="20">
                        <a:moveTo>
                          <a:pt x="0" y="15"/>
                        </a:moveTo>
                        <a:lnTo>
                          <a:pt x="0" y="15"/>
                        </a:lnTo>
                        <a:lnTo>
                          <a:pt x="2" y="17"/>
                        </a:lnTo>
                        <a:lnTo>
                          <a:pt x="7" y="20"/>
                        </a:lnTo>
                        <a:lnTo>
                          <a:pt x="7" y="17"/>
                        </a:lnTo>
                        <a:lnTo>
                          <a:pt x="9" y="20"/>
                        </a:lnTo>
                        <a:lnTo>
                          <a:pt x="14" y="20"/>
                        </a:lnTo>
                        <a:lnTo>
                          <a:pt x="14" y="17"/>
                        </a:lnTo>
                        <a:lnTo>
                          <a:pt x="14" y="20"/>
                        </a:lnTo>
                        <a:lnTo>
                          <a:pt x="14" y="17"/>
                        </a:lnTo>
                        <a:lnTo>
                          <a:pt x="14" y="17"/>
                        </a:lnTo>
                        <a:lnTo>
                          <a:pt x="16" y="17"/>
                        </a:lnTo>
                        <a:lnTo>
                          <a:pt x="18" y="17"/>
                        </a:lnTo>
                        <a:lnTo>
                          <a:pt x="18" y="15"/>
                        </a:lnTo>
                        <a:lnTo>
                          <a:pt x="23" y="15"/>
                        </a:lnTo>
                        <a:lnTo>
                          <a:pt x="23" y="13"/>
                        </a:lnTo>
                        <a:lnTo>
                          <a:pt x="25" y="13"/>
                        </a:lnTo>
                        <a:lnTo>
                          <a:pt x="25" y="11"/>
                        </a:lnTo>
                        <a:lnTo>
                          <a:pt x="25" y="6"/>
                        </a:lnTo>
                        <a:lnTo>
                          <a:pt x="25" y="4"/>
                        </a:lnTo>
                        <a:lnTo>
                          <a:pt x="23" y="4"/>
                        </a:lnTo>
                        <a:lnTo>
                          <a:pt x="23" y="4"/>
                        </a:lnTo>
                        <a:lnTo>
                          <a:pt x="20" y="2"/>
                        </a:lnTo>
                        <a:lnTo>
                          <a:pt x="18" y="0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  <a:lnTo>
                          <a:pt x="9" y="0"/>
                        </a:lnTo>
                        <a:lnTo>
                          <a:pt x="7" y="0"/>
                        </a:lnTo>
                        <a:lnTo>
                          <a:pt x="2" y="4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15"/>
                        </a:lnTo>
                        <a:lnTo>
                          <a:pt x="0" y="15"/>
                        </a:lnTo>
                        <a:lnTo>
                          <a:pt x="0" y="15"/>
                        </a:lnTo>
                        <a:lnTo>
                          <a:pt x="0" y="15"/>
                        </a:lnTo>
                        <a:lnTo>
                          <a:pt x="2" y="15"/>
                        </a:lnTo>
                        <a:lnTo>
                          <a:pt x="0" y="15"/>
                        </a:lnTo>
                        <a:lnTo>
                          <a:pt x="0" y="13"/>
                        </a:lnTo>
                        <a:lnTo>
                          <a:pt x="0" y="8"/>
                        </a:lnTo>
                        <a:lnTo>
                          <a:pt x="2" y="8"/>
                        </a:lnTo>
                        <a:lnTo>
                          <a:pt x="2" y="6"/>
                        </a:lnTo>
                        <a:lnTo>
                          <a:pt x="5" y="6"/>
                        </a:lnTo>
                        <a:lnTo>
                          <a:pt x="2" y="4"/>
                        </a:lnTo>
                        <a:lnTo>
                          <a:pt x="5" y="4"/>
                        </a:lnTo>
                        <a:lnTo>
                          <a:pt x="7" y="4"/>
                        </a:lnTo>
                        <a:lnTo>
                          <a:pt x="9" y="4"/>
                        </a:lnTo>
                        <a:lnTo>
                          <a:pt x="14" y="4"/>
                        </a:lnTo>
                        <a:lnTo>
                          <a:pt x="14" y="4"/>
                        </a:lnTo>
                        <a:lnTo>
                          <a:pt x="18" y="4"/>
                        </a:lnTo>
                        <a:lnTo>
                          <a:pt x="18" y="4"/>
                        </a:lnTo>
                        <a:lnTo>
                          <a:pt x="20" y="4"/>
                        </a:lnTo>
                        <a:lnTo>
                          <a:pt x="18" y="4"/>
                        </a:lnTo>
                        <a:lnTo>
                          <a:pt x="23" y="4"/>
                        </a:lnTo>
                        <a:lnTo>
                          <a:pt x="18" y="4"/>
                        </a:lnTo>
                        <a:lnTo>
                          <a:pt x="20" y="4"/>
                        </a:lnTo>
                        <a:lnTo>
                          <a:pt x="23" y="4"/>
                        </a:lnTo>
                        <a:lnTo>
                          <a:pt x="20" y="4"/>
                        </a:lnTo>
                        <a:lnTo>
                          <a:pt x="23" y="6"/>
                        </a:lnTo>
                        <a:lnTo>
                          <a:pt x="23" y="8"/>
                        </a:lnTo>
                        <a:lnTo>
                          <a:pt x="20" y="8"/>
                        </a:lnTo>
                        <a:lnTo>
                          <a:pt x="20" y="11"/>
                        </a:lnTo>
                        <a:lnTo>
                          <a:pt x="18" y="11"/>
                        </a:lnTo>
                        <a:lnTo>
                          <a:pt x="18" y="13"/>
                        </a:lnTo>
                        <a:lnTo>
                          <a:pt x="18" y="15"/>
                        </a:lnTo>
                        <a:lnTo>
                          <a:pt x="16" y="15"/>
                        </a:lnTo>
                        <a:lnTo>
                          <a:pt x="18" y="15"/>
                        </a:lnTo>
                        <a:lnTo>
                          <a:pt x="14" y="15"/>
                        </a:lnTo>
                        <a:lnTo>
                          <a:pt x="14" y="15"/>
                        </a:lnTo>
                        <a:lnTo>
                          <a:pt x="9" y="15"/>
                        </a:lnTo>
                        <a:lnTo>
                          <a:pt x="7" y="15"/>
                        </a:lnTo>
                        <a:lnTo>
                          <a:pt x="5" y="15"/>
                        </a:lnTo>
                        <a:lnTo>
                          <a:pt x="7" y="15"/>
                        </a:lnTo>
                        <a:lnTo>
                          <a:pt x="5" y="15"/>
                        </a:lnTo>
                        <a:lnTo>
                          <a:pt x="5" y="15"/>
                        </a:lnTo>
                        <a:lnTo>
                          <a:pt x="2" y="15"/>
                        </a:lnTo>
                        <a:lnTo>
                          <a:pt x="0" y="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84" name="Freeform 1075"/>
                  <p:cNvSpPr>
                    <a:spLocks/>
                  </p:cNvSpPr>
                  <p:nvPr/>
                </p:nvSpPr>
                <p:spPr bwMode="auto">
                  <a:xfrm>
                    <a:off x="3569" y="801"/>
                    <a:ext cx="34" cy="21"/>
                  </a:xfrm>
                  <a:custGeom>
                    <a:avLst/>
                    <a:gdLst>
                      <a:gd name="T0" fmla="*/ 26 w 35"/>
                      <a:gd name="T1" fmla="*/ 0 h 22"/>
                      <a:gd name="T2" fmla="*/ 0 w 35"/>
                      <a:gd name="T3" fmla="*/ 11 h 22"/>
                      <a:gd name="T4" fmla="*/ 4 w 35"/>
                      <a:gd name="T5" fmla="*/ 22 h 22"/>
                      <a:gd name="T6" fmla="*/ 35 w 35"/>
                      <a:gd name="T7" fmla="*/ 11 h 22"/>
                      <a:gd name="T8" fmla="*/ 26 w 35"/>
                      <a:gd name="T9" fmla="*/ 0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5" h="22">
                        <a:moveTo>
                          <a:pt x="26" y="0"/>
                        </a:moveTo>
                        <a:lnTo>
                          <a:pt x="0" y="11"/>
                        </a:lnTo>
                        <a:lnTo>
                          <a:pt x="4" y="22"/>
                        </a:lnTo>
                        <a:lnTo>
                          <a:pt x="35" y="11"/>
                        </a:lnTo>
                        <a:lnTo>
                          <a:pt x="26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85" name="Freeform 1076"/>
                  <p:cNvSpPr>
                    <a:spLocks/>
                  </p:cNvSpPr>
                  <p:nvPr/>
                </p:nvSpPr>
                <p:spPr bwMode="auto">
                  <a:xfrm>
                    <a:off x="3569" y="801"/>
                    <a:ext cx="34" cy="21"/>
                  </a:xfrm>
                  <a:custGeom>
                    <a:avLst/>
                    <a:gdLst>
                      <a:gd name="T0" fmla="*/ 29 w 35"/>
                      <a:gd name="T1" fmla="*/ 0 h 22"/>
                      <a:gd name="T2" fmla="*/ 26 w 35"/>
                      <a:gd name="T3" fmla="*/ 0 h 22"/>
                      <a:gd name="T4" fmla="*/ 0 w 35"/>
                      <a:gd name="T5" fmla="*/ 11 h 22"/>
                      <a:gd name="T6" fmla="*/ 4 w 35"/>
                      <a:gd name="T7" fmla="*/ 22 h 22"/>
                      <a:gd name="T8" fmla="*/ 6 w 35"/>
                      <a:gd name="T9" fmla="*/ 22 h 22"/>
                      <a:gd name="T10" fmla="*/ 35 w 35"/>
                      <a:gd name="T11" fmla="*/ 11 h 22"/>
                      <a:gd name="T12" fmla="*/ 35 w 35"/>
                      <a:gd name="T13" fmla="*/ 11 h 22"/>
                      <a:gd name="T14" fmla="*/ 29 w 35"/>
                      <a:gd name="T15" fmla="*/ 0 h 22"/>
                      <a:gd name="T16" fmla="*/ 26 w 35"/>
                      <a:gd name="T17" fmla="*/ 2 h 22"/>
                      <a:gd name="T18" fmla="*/ 33 w 35"/>
                      <a:gd name="T19" fmla="*/ 11 h 22"/>
                      <a:gd name="T20" fmla="*/ 33 w 35"/>
                      <a:gd name="T21" fmla="*/ 11 h 22"/>
                      <a:gd name="T22" fmla="*/ 4 w 35"/>
                      <a:gd name="T23" fmla="*/ 20 h 22"/>
                      <a:gd name="T24" fmla="*/ 6 w 35"/>
                      <a:gd name="T25" fmla="*/ 22 h 22"/>
                      <a:gd name="T26" fmla="*/ 0 w 35"/>
                      <a:gd name="T27" fmla="*/ 11 h 22"/>
                      <a:gd name="T28" fmla="*/ 0 w 35"/>
                      <a:gd name="T29" fmla="*/ 11 h 22"/>
                      <a:gd name="T30" fmla="*/ 26 w 35"/>
                      <a:gd name="T31" fmla="*/ 2 h 22"/>
                      <a:gd name="T32" fmla="*/ 29 w 35"/>
                      <a:gd name="T33" fmla="*/ 0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5" h="22">
                        <a:moveTo>
                          <a:pt x="29" y="0"/>
                        </a:moveTo>
                        <a:lnTo>
                          <a:pt x="26" y="0"/>
                        </a:lnTo>
                        <a:lnTo>
                          <a:pt x="0" y="11"/>
                        </a:lnTo>
                        <a:lnTo>
                          <a:pt x="4" y="22"/>
                        </a:lnTo>
                        <a:lnTo>
                          <a:pt x="6" y="22"/>
                        </a:lnTo>
                        <a:lnTo>
                          <a:pt x="35" y="11"/>
                        </a:lnTo>
                        <a:lnTo>
                          <a:pt x="35" y="11"/>
                        </a:lnTo>
                        <a:lnTo>
                          <a:pt x="29" y="0"/>
                        </a:lnTo>
                        <a:lnTo>
                          <a:pt x="26" y="2"/>
                        </a:lnTo>
                        <a:lnTo>
                          <a:pt x="33" y="11"/>
                        </a:lnTo>
                        <a:lnTo>
                          <a:pt x="33" y="11"/>
                        </a:lnTo>
                        <a:lnTo>
                          <a:pt x="4" y="20"/>
                        </a:lnTo>
                        <a:lnTo>
                          <a:pt x="6" y="22"/>
                        </a:lnTo>
                        <a:lnTo>
                          <a:pt x="0" y="11"/>
                        </a:lnTo>
                        <a:lnTo>
                          <a:pt x="0" y="11"/>
                        </a:lnTo>
                        <a:lnTo>
                          <a:pt x="26" y="2"/>
                        </a:lnTo>
                        <a:lnTo>
                          <a:pt x="2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  <p:sp>
                <p:nvSpPr>
                  <p:cNvPr id="486" name="Freeform 1077"/>
                  <p:cNvSpPr>
                    <a:spLocks/>
                  </p:cNvSpPr>
                  <p:nvPr/>
                </p:nvSpPr>
                <p:spPr bwMode="auto">
                  <a:xfrm>
                    <a:off x="3596" y="801"/>
                    <a:ext cx="26" cy="21"/>
                  </a:xfrm>
                  <a:custGeom>
                    <a:avLst/>
                    <a:gdLst>
                      <a:gd name="T0" fmla="*/ 16 w 27"/>
                      <a:gd name="T1" fmla="*/ 11 h 22"/>
                      <a:gd name="T2" fmla="*/ 0 w 27"/>
                      <a:gd name="T3" fmla="*/ 0 h 22"/>
                      <a:gd name="T4" fmla="*/ 12 w 27"/>
                      <a:gd name="T5" fmla="*/ 11 h 22"/>
                      <a:gd name="T6" fmla="*/ 27 w 27"/>
                      <a:gd name="T7" fmla="*/ 22 h 22"/>
                      <a:gd name="T8" fmla="*/ 16 w 27"/>
                      <a:gd name="T9" fmla="*/ 11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22">
                        <a:moveTo>
                          <a:pt x="16" y="11"/>
                        </a:moveTo>
                        <a:lnTo>
                          <a:pt x="0" y="0"/>
                        </a:lnTo>
                        <a:lnTo>
                          <a:pt x="12" y="11"/>
                        </a:lnTo>
                        <a:lnTo>
                          <a:pt x="27" y="22"/>
                        </a:lnTo>
                        <a:lnTo>
                          <a:pt x="16" y="1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ja-JP" altLang="en-US">
                      <a:latin typeface="Arial" charset="0"/>
                    </a:endParaRPr>
                  </a:p>
                </p:txBody>
              </p:sp>
            </p:grpSp>
          </p:grpSp>
        </p:grpSp>
        <p:sp>
          <p:nvSpPr>
            <p:cNvPr id="166" name="Rectangle 1078"/>
            <p:cNvSpPr>
              <a:spLocks noChangeArrowheads="1"/>
            </p:cNvSpPr>
            <p:nvPr/>
          </p:nvSpPr>
          <p:spPr bwMode="auto">
            <a:xfrm>
              <a:off x="1332866" y="3018819"/>
              <a:ext cx="496672" cy="229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/>
                <a:t>Users</a:t>
              </a:r>
              <a:endParaRPr lang="en-US" altLang="ja-JP" sz="1800"/>
            </a:p>
          </p:txBody>
        </p:sp>
        <p:sp>
          <p:nvSpPr>
            <p:cNvPr id="167" name="Rectangle 1079"/>
            <p:cNvSpPr>
              <a:spLocks noChangeArrowheads="1"/>
            </p:cNvSpPr>
            <p:nvPr/>
          </p:nvSpPr>
          <p:spPr bwMode="auto">
            <a:xfrm>
              <a:off x="4498780" y="1061871"/>
              <a:ext cx="813413" cy="229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/>
                <a:t>MTSAT-2</a:t>
              </a:r>
              <a:endParaRPr lang="en-US" altLang="ja-JP" sz="1800"/>
            </a:p>
          </p:txBody>
        </p:sp>
        <p:sp>
          <p:nvSpPr>
            <p:cNvPr id="168" name="Freeform 1101"/>
            <p:cNvSpPr>
              <a:spLocks noEditPoints="1"/>
            </p:cNvSpPr>
            <p:nvPr/>
          </p:nvSpPr>
          <p:spPr bwMode="auto">
            <a:xfrm>
              <a:off x="2159662" y="1869334"/>
              <a:ext cx="2548791" cy="865459"/>
            </a:xfrm>
            <a:custGeom>
              <a:avLst/>
              <a:gdLst>
                <a:gd name="T0" fmla="*/ 1469 w 1471"/>
                <a:gd name="T1" fmla="*/ 9 h 643"/>
                <a:gd name="T2" fmla="*/ 11 w 1471"/>
                <a:gd name="T3" fmla="*/ 634 h 643"/>
                <a:gd name="T4" fmla="*/ 9 w 1471"/>
                <a:gd name="T5" fmla="*/ 634 h 643"/>
                <a:gd name="T6" fmla="*/ 7 w 1471"/>
                <a:gd name="T7" fmla="*/ 634 h 643"/>
                <a:gd name="T8" fmla="*/ 7 w 1471"/>
                <a:gd name="T9" fmla="*/ 632 h 643"/>
                <a:gd name="T10" fmla="*/ 4 w 1471"/>
                <a:gd name="T11" fmla="*/ 630 h 643"/>
                <a:gd name="T12" fmla="*/ 4 w 1471"/>
                <a:gd name="T13" fmla="*/ 630 h 643"/>
                <a:gd name="T14" fmla="*/ 4 w 1471"/>
                <a:gd name="T15" fmla="*/ 627 h 643"/>
                <a:gd name="T16" fmla="*/ 7 w 1471"/>
                <a:gd name="T17" fmla="*/ 625 h 643"/>
                <a:gd name="T18" fmla="*/ 7 w 1471"/>
                <a:gd name="T19" fmla="*/ 625 h 643"/>
                <a:gd name="T20" fmla="*/ 1464 w 1471"/>
                <a:gd name="T21" fmla="*/ 2 h 643"/>
                <a:gd name="T22" fmla="*/ 1466 w 1471"/>
                <a:gd name="T23" fmla="*/ 0 h 643"/>
                <a:gd name="T24" fmla="*/ 1469 w 1471"/>
                <a:gd name="T25" fmla="*/ 2 h 643"/>
                <a:gd name="T26" fmla="*/ 1469 w 1471"/>
                <a:gd name="T27" fmla="*/ 2 h 643"/>
                <a:gd name="T28" fmla="*/ 1471 w 1471"/>
                <a:gd name="T29" fmla="*/ 4 h 643"/>
                <a:gd name="T30" fmla="*/ 1471 w 1471"/>
                <a:gd name="T31" fmla="*/ 7 h 643"/>
                <a:gd name="T32" fmla="*/ 1471 w 1471"/>
                <a:gd name="T33" fmla="*/ 7 h 643"/>
                <a:gd name="T34" fmla="*/ 1471 w 1471"/>
                <a:gd name="T35" fmla="*/ 9 h 643"/>
                <a:gd name="T36" fmla="*/ 1469 w 1471"/>
                <a:gd name="T37" fmla="*/ 9 h 643"/>
                <a:gd name="T38" fmla="*/ 1469 w 1471"/>
                <a:gd name="T39" fmla="*/ 9 h 643"/>
                <a:gd name="T40" fmla="*/ 105 w 1471"/>
                <a:gd name="T41" fmla="*/ 643 h 643"/>
                <a:gd name="T42" fmla="*/ 0 w 1471"/>
                <a:gd name="T43" fmla="*/ 632 h 643"/>
                <a:gd name="T44" fmla="*/ 65 w 1471"/>
                <a:gd name="T45" fmla="*/ 549 h 643"/>
                <a:gd name="T46" fmla="*/ 65 w 1471"/>
                <a:gd name="T47" fmla="*/ 549 h 643"/>
                <a:gd name="T48" fmla="*/ 67 w 1471"/>
                <a:gd name="T49" fmla="*/ 549 h 643"/>
                <a:gd name="T50" fmla="*/ 69 w 1471"/>
                <a:gd name="T51" fmla="*/ 549 h 643"/>
                <a:gd name="T52" fmla="*/ 71 w 1471"/>
                <a:gd name="T53" fmla="*/ 549 h 643"/>
                <a:gd name="T54" fmla="*/ 71 w 1471"/>
                <a:gd name="T55" fmla="*/ 552 h 643"/>
                <a:gd name="T56" fmla="*/ 73 w 1471"/>
                <a:gd name="T57" fmla="*/ 552 h 643"/>
                <a:gd name="T58" fmla="*/ 71 w 1471"/>
                <a:gd name="T59" fmla="*/ 554 h 643"/>
                <a:gd name="T60" fmla="*/ 71 w 1471"/>
                <a:gd name="T61" fmla="*/ 556 h 643"/>
                <a:gd name="T62" fmla="*/ 13 w 1471"/>
                <a:gd name="T63" fmla="*/ 632 h 643"/>
                <a:gd name="T64" fmla="*/ 9 w 1471"/>
                <a:gd name="T65" fmla="*/ 625 h 643"/>
                <a:gd name="T66" fmla="*/ 105 w 1471"/>
                <a:gd name="T67" fmla="*/ 634 h 643"/>
                <a:gd name="T68" fmla="*/ 107 w 1471"/>
                <a:gd name="T69" fmla="*/ 634 h 643"/>
                <a:gd name="T70" fmla="*/ 109 w 1471"/>
                <a:gd name="T71" fmla="*/ 636 h 643"/>
                <a:gd name="T72" fmla="*/ 109 w 1471"/>
                <a:gd name="T73" fmla="*/ 636 h 643"/>
                <a:gd name="T74" fmla="*/ 109 w 1471"/>
                <a:gd name="T75" fmla="*/ 638 h 643"/>
                <a:gd name="T76" fmla="*/ 109 w 1471"/>
                <a:gd name="T77" fmla="*/ 641 h 643"/>
                <a:gd name="T78" fmla="*/ 107 w 1471"/>
                <a:gd name="T79" fmla="*/ 643 h 643"/>
                <a:gd name="T80" fmla="*/ 105 w 1471"/>
                <a:gd name="T81" fmla="*/ 643 h 643"/>
                <a:gd name="T82" fmla="*/ 105 w 1471"/>
                <a:gd name="T83" fmla="*/ 643 h 643"/>
                <a:gd name="T84" fmla="*/ 105 w 1471"/>
                <a:gd name="T85" fmla="*/ 64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71" h="643">
                  <a:moveTo>
                    <a:pt x="1469" y="9"/>
                  </a:moveTo>
                  <a:lnTo>
                    <a:pt x="11" y="634"/>
                  </a:lnTo>
                  <a:lnTo>
                    <a:pt x="9" y="634"/>
                  </a:lnTo>
                  <a:lnTo>
                    <a:pt x="7" y="634"/>
                  </a:lnTo>
                  <a:lnTo>
                    <a:pt x="7" y="632"/>
                  </a:lnTo>
                  <a:lnTo>
                    <a:pt x="4" y="630"/>
                  </a:lnTo>
                  <a:lnTo>
                    <a:pt x="4" y="630"/>
                  </a:lnTo>
                  <a:lnTo>
                    <a:pt x="4" y="627"/>
                  </a:lnTo>
                  <a:lnTo>
                    <a:pt x="7" y="625"/>
                  </a:lnTo>
                  <a:lnTo>
                    <a:pt x="7" y="625"/>
                  </a:lnTo>
                  <a:lnTo>
                    <a:pt x="1464" y="2"/>
                  </a:lnTo>
                  <a:lnTo>
                    <a:pt x="1466" y="0"/>
                  </a:lnTo>
                  <a:lnTo>
                    <a:pt x="1469" y="2"/>
                  </a:lnTo>
                  <a:lnTo>
                    <a:pt x="1469" y="2"/>
                  </a:lnTo>
                  <a:lnTo>
                    <a:pt x="1471" y="4"/>
                  </a:lnTo>
                  <a:lnTo>
                    <a:pt x="1471" y="7"/>
                  </a:lnTo>
                  <a:lnTo>
                    <a:pt x="1471" y="7"/>
                  </a:lnTo>
                  <a:lnTo>
                    <a:pt x="1471" y="9"/>
                  </a:lnTo>
                  <a:lnTo>
                    <a:pt x="1469" y="9"/>
                  </a:lnTo>
                  <a:lnTo>
                    <a:pt x="1469" y="9"/>
                  </a:lnTo>
                  <a:close/>
                  <a:moveTo>
                    <a:pt x="105" y="643"/>
                  </a:moveTo>
                  <a:lnTo>
                    <a:pt x="0" y="632"/>
                  </a:lnTo>
                  <a:lnTo>
                    <a:pt x="65" y="549"/>
                  </a:lnTo>
                  <a:lnTo>
                    <a:pt x="65" y="549"/>
                  </a:lnTo>
                  <a:lnTo>
                    <a:pt x="67" y="549"/>
                  </a:lnTo>
                  <a:lnTo>
                    <a:pt x="69" y="549"/>
                  </a:lnTo>
                  <a:lnTo>
                    <a:pt x="71" y="549"/>
                  </a:lnTo>
                  <a:lnTo>
                    <a:pt x="71" y="552"/>
                  </a:lnTo>
                  <a:lnTo>
                    <a:pt x="73" y="552"/>
                  </a:lnTo>
                  <a:lnTo>
                    <a:pt x="71" y="554"/>
                  </a:lnTo>
                  <a:lnTo>
                    <a:pt x="71" y="556"/>
                  </a:lnTo>
                  <a:lnTo>
                    <a:pt x="13" y="632"/>
                  </a:lnTo>
                  <a:lnTo>
                    <a:pt x="9" y="625"/>
                  </a:lnTo>
                  <a:lnTo>
                    <a:pt x="105" y="634"/>
                  </a:lnTo>
                  <a:lnTo>
                    <a:pt x="107" y="634"/>
                  </a:lnTo>
                  <a:lnTo>
                    <a:pt x="109" y="636"/>
                  </a:lnTo>
                  <a:lnTo>
                    <a:pt x="109" y="636"/>
                  </a:lnTo>
                  <a:lnTo>
                    <a:pt x="109" y="638"/>
                  </a:lnTo>
                  <a:lnTo>
                    <a:pt x="109" y="641"/>
                  </a:lnTo>
                  <a:lnTo>
                    <a:pt x="107" y="643"/>
                  </a:lnTo>
                  <a:lnTo>
                    <a:pt x="105" y="643"/>
                  </a:lnTo>
                  <a:lnTo>
                    <a:pt x="105" y="643"/>
                  </a:lnTo>
                  <a:lnTo>
                    <a:pt x="105" y="643"/>
                  </a:lnTo>
                  <a:close/>
                </a:path>
              </a:pathLst>
            </a:custGeom>
            <a:solidFill>
              <a:srgbClr val="FFFF00"/>
            </a:solidFill>
            <a:ln w="9525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69" name="Rectangle 134"/>
            <p:cNvSpPr>
              <a:spLocks noChangeArrowheads="1"/>
            </p:cNvSpPr>
            <p:nvPr/>
          </p:nvSpPr>
          <p:spPr bwMode="auto">
            <a:xfrm>
              <a:off x="2480863" y="2257453"/>
              <a:ext cx="2043197" cy="319714"/>
            </a:xfrm>
            <a:prstGeom prst="rect">
              <a:avLst/>
            </a:prstGeom>
            <a:solidFill>
              <a:srgbClr val="00800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70" name="Rectangle 135"/>
            <p:cNvSpPr>
              <a:spLocks noChangeArrowheads="1"/>
            </p:cNvSpPr>
            <p:nvPr/>
          </p:nvSpPr>
          <p:spPr bwMode="auto">
            <a:xfrm>
              <a:off x="2559676" y="2324370"/>
              <a:ext cx="1848395" cy="229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dirty="0">
                  <a:solidFill>
                    <a:schemeClr val="bg1"/>
                  </a:solidFill>
                </a:rPr>
                <a:t>Augmentation Signals</a:t>
              </a:r>
            </a:p>
          </p:txBody>
        </p:sp>
        <p:sp>
          <p:nvSpPr>
            <p:cNvPr id="171" name="Freeform 126"/>
            <p:cNvSpPr>
              <a:spLocks noEditPoints="1"/>
            </p:cNvSpPr>
            <p:nvPr/>
          </p:nvSpPr>
          <p:spPr bwMode="auto">
            <a:xfrm flipH="1">
              <a:off x="4552313" y="2019526"/>
              <a:ext cx="313766" cy="1371053"/>
            </a:xfrm>
            <a:custGeom>
              <a:avLst/>
              <a:gdLst>
                <a:gd name="T0" fmla="*/ 257 w 266"/>
                <a:gd name="T1" fmla="*/ 1184 h 1188"/>
                <a:gd name="T2" fmla="*/ 29 w 266"/>
                <a:gd name="T3" fmla="*/ 11 h 1188"/>
                <a:gd name="T4" fmla="*/ 29 w 266"/>
                <a:gd name="T5" fmla="*/ 9 h 1188"/>
                <a:gd name="T6" fmla="*/ 32 w 266"/>
                <a:gd name="T7" fmla="*/ 7 h 1188"/>
                <a:gd name="T8" fmla="*/ 32 w 266"/>
                <a:gd name="T9" fmla="*/ 7 h 1188"/>
                <a:gd name="T10" fmla="*/ 34 w 266"/>
                <a:gd name="T11" fmla="*/ 5 h 1188"/>
                <a:gd name="T12" fmla="*/ 36 w 266"/>
                <a:gd name="T13" fmla="*/ 5 h 1188"/>
                <a:gd name="T14" fmla="*/ 38 w 266"/>
                <a:gd name="T15" fmla="*/ 7 h 1188"/>
                <a:gd name="T16" fmla="*/ 38 w 266"/>
                <a:gd name="T17" fmla="*/ 7 h 1188"/>
                <a:gd name="T18" fmla="*/ 38 w 266"/>
                <a:gd name="T19" fmla="*/ 9 h 1188"/>
                <a:gd name="T20" fmla="*/ 266 w 266"/>
                <a:gd name="T21" fmla="*/ 1182 h 1188"/>
                <a:gd name="T22" fmla="*/ 266 w 266"/>
                <a:gd name="T23" fmla="*/ 1184 h 1188"/>
                <a:gd name="T24" fmla="*/ 266 w 266"/>
                <a:gd name="T25" fmla="*/ 1186 h 1188"/>
                <a:gd name="T26" fmla="*/ 263 w 266"/>
                <a:gd name="T27" fmla="*/ 1186 h 1188"/>
                <a:gd name="T28" fmla="*/ 261 w 266"/>
                <a:gd name="T29" fmla="*/ 1188 h 1188"/>
                <a:gd name="T30" fmla="*/ 261 w 266"/>
                <a:gd name="T31" fmla="*/ 1188 h 1188"/>
                <a:gd name="T32" fmla="*/ 259 w 266"/>
                <a:gd name="T33" fmla="*/ 1186 h 1188"/>
                <a:gd name="T34" fmla="*/ 257 w 266"/>
                <a:gd name="T35" fmla="*/ 1186 h 1188"/>
                <a:gd name="T36" fmla="*/ 257 w 266"/>
                <a:gd name="T37" fmla="*/ 1184 h 1188"/>
                <a:gd name="T38" fmla="*/ 257 w 266"/>
                <a:gd name="T39" fmla="*/ 1184 h 1188"/>
                <a:gd name="T40" fmla="*/ 0 w 266"/>
                <a:gd name="T41" fmla="*/ 98 h 1188"/>
                <a:gd name="T42" fmla="*/ 34 w 266"/>
                <a:gd name="T43" fmla="*/ 0 h 1188"/>
                <a:gd name="T44" fmla="*/ 101 w 266"/>
                <a:gd name="T45" fmla="*/ 80 h 1188"/>
                <a:gd name="T46" fmla="*/ 101 w 266"/>
                <a:gd name="T47" fmla="*/ 80 h 1188"/>
                <a:gd name="T48" fmla="*/ 101 w 266"/>
                <a:gd name="T49" fmla="*/ 83 h 1188"/>
                <a:gd name="T50" fmla="*/ 101 w 266"/>
                <a:gd name="T51" fmla="*/ 85 h 1188"/>
                <a:gd name="T52" fmla="*/ 98 w 266"/>
                <a:gd name="T53" fmla="*/ 87 h 1188"/>
                <a:gd name="T54" fmla="*/ 98 w 266"/>
                <a:gd name="T55" fmla="*/ 87 h 1188"/>
                <a:gd name="T56" fmla="*/ 96 w 266"/>
                <a:gd name="T57" fmla="*/ 87 h 1188"/>
                <a:gd name="T58" fmla="*/ 94 w 266"/>
                <a:gd name="T59" fmla="*/ 87 h 1188"/>
                <a:gd name="T60" fmla="*/ 92 w 266"/>
                <a:gd name="T61" fmla="*/ 85 h 1188"/>
                <a:gd name="T62" fmla="*/ 32 w 266"/>
                <a:gd name="T63" fmla="*/ 14 h 1188"/>
                <a:gd name="T64" fmla="*/ 38 w 266"/>
                <a:gd name="T65" fmla="*/ 11 h 1188"/>
                <a:gd name="T66" fmla="*/ 9 w 266"/>
                <a:gd name="T67" fmla="*/ 103 h 1188"/>
                <a:gd name="T68" fmla="*/ 9 w 266"/>
                <a:gd name="T69" fmla="*/ 103 h 1188"/>
                <a:gd name="T70" fmla="*/ 7 w 266"/>
                <a:gd name="T71" fmla="*/ 105 h 1188"/>
                <a:gd name="T72" fmla="*/ 5 w 266"/>
                <a:gd name="T73" fmla="*/ 105 h 1188"/>
                <a:gd name="T74" fmla="*/ 3 w 266"/>
                <a:gd name="T75" fmla="*/ 105 h 1188"/>
                <a:gd name="T76" fmla="*/ 3 w 266"/>
                <a:gd name="T77" fmla="*/ 105 h 1188"/>
                <a:gd name="T78" fmla="*/ 0 w 266"/>
                <a:gd name="T79" fmla="*/ 103 h 1188"/>
                <a:gd name="T80" fmla="*/ 0 w 266"/>
                <a:gd name="T81" fmla="*/ 100 h 1188"/>
                <a:gd name="T82" fmla="*/ 0 w 266"/>
                <a:gd name="T83" fmla="*/ 98 h 1188"/>
                <a:gd name="T84" fmla="*/ 0 w 266"/>
                <a:gd name="T85" fmla="*/ 98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6" h="1188">
                  <a:moveTo>
                    <a:pt x="257" y="1184"/>
                  </a:moveTo>
                  <a:lnTo>
                    <a:pt x="29" y="11"/>
                  </a:lnTo>
                  <a:lnTo>
                    <a:pt x="29" y="9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4" y="5"/>
                  </a:lnTo>
                  <a:lnTo>
                    <a:pt x="36" y="5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9"/>
                  </a:lnTo>
                  <a:lnTo>
                    <a:pt x="266" y="1182"/>
                  </a:lnTo>
                  <a:lnTo>
                    <a:pt x="266" y="1184"/>
                  </a:lnTo>
                  <a:lnTo>
                    <a:pt x="266" y="1186"/>
                  </a:lnTo>
                  <a:lnTo>
                    <a:pt x="263" y="1186"/>
                  </a:lnTo>
                  <a:lnTo>
                    <a:pt x="261" y="1188"/>
                  </a:lnTo>
                  <a:lnTo>
                    <a:pt x="261" y="1188"/>
                  </a:lnTo>
                  <a:lnTo>
                    <a:pt x="259" y="1186"/>
                  </a:lnTo>
                  <a:lnTo>
                    <a:pt x="257" y="1186"/>
                  </a:lnTo>
                  <a:lnTo>
                    <a:pt x="257" y="1184"/>
                  </a:lnTo>
                  <a:lnTo>
                    <a:pt x="257" y="1184"/>
                  </a:lnTo>
                  <a:close/>
                  <a:moveTo>
                    <a:pt x="0" y="98"/>
                  </a:moveTo>
                  <a:lnTo>
                    <a:pt x="34" y="0"/>
                  </a:lnTo>
                  <a:lnTo>
                    <a:pt x="101" y="80"/>
                  </a:lnTo>
                  <a:lnTo>
                    <a:pt x="101" y="80"/>
                  </a:lnTo>
                  <a:lnTo>
                    <a:pt x="101" y="83"/>
                  </a:lnTo>
                  <a:lnTo>
                    <a:pt x="101" y="85"/>
                  </a:lnTo>
                  <a:lnTo>
                    <a:pt x="98" y="87"/>
                  </a:lnTo>
                  <a:lnTo>
                    <a:pt x="98" y="87"/>
                  </a:lnTo>
                  <a:lnTo>
                    <a:pt x="96" y="87"/>
                  </a:lnTo>
                  <a:lnTo>
                    <a:pt x="94" y="87"/>
                  </a:lnTo>
                  <a:lnTo>
                    <a:pt x="92" y="85"/>
                  </a:lnTo>
                  <a:lnTo>
                    <a:pt x="32" y="14"/>
                  </a:lnTo>
                  <a:lnTo>
                    <a:pt x="38" y="11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7" y="105"/>
                  </a:lnTo>
                  <a:lnTo>
                    <a:pt x="5" y="105"/>
                  </a:lnTo>
                  <a:lnTo>
                    <a:pt x="3" y="105"/>
                  </a:lnTo>
                  <a:lnTo>
                    <a:pt x="3" y="105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0" y="98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FFFF00"/>
            </a:solidFill>
            <a:ln w="9525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64" name="テキスト ボックス 763"/>
            <p:cNvSpPr txBox="1"/>
            <p:nvPr/>
          </p:nvSpPr>
          <p:spPr>
            <a:xfrm rot="19114083">
              <a:off x="3016288" y="2854521"/>
              <a:ext cx="774571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ja-JP" sz="1400" b="1" dirty="0">
                  <a:solidFill>
                    <a:schemeClr val="accent2">
                      <a:lumMod val="75000"/>
                    </a:schemeClr>
                  </a:solidFill>
                </a:rPr>
                <a:t>PRN129</a:t>
              </a:r>
              <a:endParaRPr lang="ja-JP" altLang="en-US" sz="14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65" name="テキスト ボックス 764"/>
            <p:cNvSpPr txBox="1"/>
            <p:nvPr/>
          </p:nvSpPr>
          <p:spPr>
            <a:xfrm rot="16765034">
              <a:off x="4455001" y="2458224"/>
              <a:ext cx="774571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ja-JP" sz="1400" b="1" dirty="0">
                  <a:solidFill>
                    <a:schemeClr val="accent2">
                      <a:lumMod val="75000"/>
                    </a:schemeClr>
                  </a:solidFill>
                </a:rPr>
                <a:t>PRN137</a:t>
              </a:r>
              <a:endParaRPr lang="ja-JP" altLang="en-US" sz="14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754" name="グループ化 1092"/>
          <p:cNvGrpSpPr>
            <a:grpSpLocks/>
          </p:cNvGrpSpPr>
          <p:nvPr/>
        </p:nvGrpSpPr>
        <p:grpSpPr bwMode="auto">
          <a:xfrm>
            <a:off x="5852451" y="1657181"/>
            <a:ext cx="3194761" cy="2760698"/>
            <a:chOff x="6465888" y="1909763"/>
            <a:chExt cx="3341687" cy="2887662"/>
          </a:xfrm>
        </p:grpSpPr>
        <p:pic>
          <p:nvPicPr>
            <p:cNvPr id="755" name="Picture 110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5888" y="1909763"/>
              <a:ext cx="3341687" cy="2887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6" name="AutoShape 1084"/>
            <p:cNvSpPr>
              <a:spLocks noChangeArrowheads="1"/>
            </p:cNvSpPr>
            <p:nvPr/>
          </p:nvSpPr>
          <p:spPr bwMode="auto">
            <a:xfrm>
              <a:off x="7688263" y="2451100"/>
              <a:ext cx="215900" cy="142875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57" name="AutoShape 1085"/>
            <p:cNvSpPr>
              <a:spLocks noChangeArrowheads="1"/>
            </p:cNvSpPr>
            <p:nvPr/>
          </p:nvSpPr>
          <p:spPr bwMode="auto">
            <a:xfrm>
              <a:off x="7704138" y="2300288"/>
              <a:ext cx="215900" cy="142875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58" name="AutoShape 1086"/>
            <p:cNvSpPr>
              <a:spLocks noChangeArrowheads="1"/>
            </p:cNvSpPr>
            <p:nvPr/>
          </p:nvSpPr>
          <p:spPr bwMode="auto">
            <a:xfrm>
              <a:off x="7624763" y="2490788"/>
              <a:ext cx="215900" cy="142875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59" name="AutoShape 1087"/>
            <p:cNvSpPr>
              <a:spLocks noChangeArrowheads="1"/>
            </p:cNvSpPr>
            <p:nvPr/>
          </p:nvSpPr>
          <p:spPr bwMode="auto">
            <a:xfrm>
              <a:off x="7527925" y="2527300"/>
              <a:ext cx="215900" cy="142875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60" name="AutoShape 1088"/>
            <p:cNvSpPr>
              <a:spLocks noChangeArrowheads="1"/>
            </p:cNvSpPr>
            <p:nvPr/>
          </p:nvSpPr>
          <p:spPr bwMode="auto">
            <a:xfrm>
              <a:off x="7400925" y="2563813"/>
              <a:ext cx="215900" cy="142875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61" name="AutoShape 1089"/>
            <p:cNvSpPr>
              <a:spLocks noChangeArrowheads="1"/>
            </p:cNvSpPr>
            <p:nvPr/>
          </p:nvSpPr>
          <p:spPr bwMode="auto">
            <a:xfrm>
              <a:off x="7334250" y="2776538"/>
              <a:ext cx="215900" cy="142875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62" name="Text Box 1091"/>
            <p:cNvSpPr txBox="1">
              <a:spLocks noChangeArrowheads="1"/>
            </p:cNvSpPr>
            <p:nvPr/>
          </p:nvSpPr>
          <p:spPr bwMode="auto">
            <a:xfrm>
              <a:off x="7473950" y="2636838"/>
              <a:ext cx="950913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en-US" altLang="ja-JP" sz="1600">
                  <a:solidFill>
                    <a:schemeClr val="bg2"/>
                  </a:solidFill>
                  <a:latin typeface="Arial" charset="0"/>
                </a:rPr>
                <a:t>6 GMS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lang="en-US" altLang="ja-JP" sz="1600">
                  <a:solidFill>
                    <a:schemeClr val="bg2"/>
                  </a:solidFill>
                  <a:latin typeface="Arial" charset="0"/>
                </a:rPr>
                <a:t>in Japan</a:t>
              </a:r>
            </a:p>
          </p:txBody>
        </p:sp>
      </p:grpSp>
      <p:sp>
        <p:nvSpPr>
          <p:cNvPr id="766" name="Rectangle 1094"/>
          <p:cNvSpPr>
            <a:spLocks noChangeArrowheads="1"/>
          </p:cNvSpPr>
          <p:nvPr/>
        </p:nvSpPr>
        <p:spPr bwMode="auto">
          <a:xfrm>
            <a:off x="540353" y="5478102"/>
            <a:ext cx="838014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179388" indent="-179388">
              <a:tabLst>
                <a:tab pos="5365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536575" indent="-177800">
              <a:tabLst>
                <a:tab pos="5365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76338" indent="-228600">
              <a:tabLst>
                <a:tab pos="5365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tabLst>
                <a:tab pos="5365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tabLst>
                <a:tab pos="5365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"/>
              </a:spcBef>
              <a:buFontTx/>
              <a:buChar char="•"/>
              <a:defRPr/>
            </a:pPr>
            <a:r>
              <a:rPr lang="en-US" altLang="ja-JP" sz="1800" dirty="0">
                <a:latin typeface="+mn-lt"/>
              </a:rPr>
              <a:t>1</a:t>
            </a:r>
            <a:r>
              <a:rPr lang="en-US" altLang="ja-JP" sz="1800" dirty="0" smtClean="0">
                <a:latin typeface="+mn-lt"/>
              </a:rPr>
              <a:t> GEO, 2 MCS (Master Control Station) and 6 GMS (Ground Monitor Station);</a:t>
            </a:r>
          </a:p>
          <a:p>
            <a:pPr eaLnBrk="1" hangingPunct="1">
              <a:spcBef>
                <a:spcPct val="5000"/>
              </a:spcBef>
              <a:buFontTx/>
              <a:buChar char="•"/>
              <a:defRPr/>
            </a:pPr>
            <a:r>
              <a:rPr lang="en-US" altLang="ja-JP" sz="1800" dirty="0" smtClean="0">
                <a:latin typeface="+mn-lt"/>
              </a:rPr>
              <a:t>MTSAT-2 is broadcasting 2 signals from 2 MCS (PRN129 and PRN137);</a:t>
            </a:r>
          </a:p>
          <a:p>
            <a:pPr eaLnBrk="1" hangingPunct="1">
              <a:spcBef>
                <a:spcPct val="5000"/>
              </a:spcBef>
              <a:buFontTx/>
              <a:buChar char="•"/>
              <a:defRPr/>
            </a:pPr>
            <a:r>
              <a:rPr lang="en-US" altLang="ja-JP" sz="1800" dirty="0" smtClean="0">
                <a:latin typeface="+mn-lt"/>
              </a:rPr>
              <a:t>Remote sites in Hawaii and Australia were removed from the original configuration.</a:t>
            </a:r>
          </a:p>
        </p:txBody>
      </p:sp>
    </p:spTree>
    <p:extLst>
      <p:ext uri="{BB962C8B-B14F-4D97-AF65-F5344CB8AC3E}">
        <p14:creationId xmlns:p14="http://schemas.microsoft.com/office/powerpoint/2010/main" val="3793743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19672" y="260648"/>
            <a:ext cx="412984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200" i="1" dirty="0" smtClean="0">
                <a:solidFill>
                  <a:srgbClr val="0033CC"/>
                </a:solidFill>
              </a:rPr>
              <a:t>Correction Performance</a:t>
            </a:r>
            <a:endParaRPr lang="ja-JP" altLang="en-US" sz="3200" i="1" dirty="0">
              <a:solidFill>
                <a:srgbClr val="0033CC"/>
              </a:solidFill>
            </a:endParaRPr>
          </a:p>
        </p:txBody>
      </p:sp>
      <p:sp>
        <p:nvSpPr>
          <p:cNvPr id="5" name="Text Box 851"/>
          <p:cNvSpPr txBox="1">
            <a:spLocks noChangeArrowheads="1"/>
          </p:cNvSpPr>
          <p:nvPr/>
        </p:nvSpPr>
        <p:spPr bwMode="auto">
          <a:xfrm>
            <a:off x="1974850" y="5722143"/>
            <a:ext cx="51943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ja-JP" dirty="0">
                <a:latin typeface="Arial" charset="0"/>
              </a:rPr>
              <a:t>GEONET 940058 (</a:t>
            </a:r>
            <a:r>
              <a:rPr lang="en-US" altLang="ja-JP" dirty="0" err="1">
                <a:latin typeface="Arial" charset="0"/>
              </a:rPr>
              <a:t>Takayama</a:t>
            </a:r>
            <a:r>
              <a:rPr lang="en-US" altLang="ja-JP" dirty="0">
                <a:latin typeface="Arial" charset="0"/>
              </a:rPr>
              <a:t>) 16/8/8-12 (5 days)</a:t>
            </a:r>
          </a:p>
          <a:p>
            <a:pPr algn="ctr" eaLnBrk="1" hangingPunct="1">
              <a:defRPr/>
            </a:pPr>
            <a:r>
              <a:rPr lang="en-US" altLang="ja-JP" dirty="0">
                <a:latin typeface="Arial" charset="0"/>
              </a:rPr>
              <a:t>PRN129 and PRN137 Broadcast Signal</a:t>
            </a:r>
          </a:p>
        </p:txBody>
      </p:sp>
      <p:grpSp>
        <p:nvGrpSpPr>
          <p:cNvPr id="12" name="グループ化 11"/>
          <p:cNvGrpSpPr/>
          <p:nvPr/>
        </p:nvGrpSpPr>
        <p:grpSpPr>
          <a:xfrm>
            <a:off x="47342" y="1223962"/>
            <a:ext cx="4410075" cy="4410075"/>
            <a:chOff x="47342" y="1223962"/>
            <a:chExt cx="4410075" cy="4410075"/>
          </a:xfrm>
        </p:grpSpPr>
        <p:pic>
          <p:nvPicPr>
            <p:cNvPr id="4" name="Picture 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42" y="1223962"/>
              <a:ext cx="4410075" cy="441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852"/>
            <p:cNvSpPr>
              <a:spLocks noChangeArrowheads="1"/>
            </p:cNvSpPr>
            <p:nvPr/>
          </p:nvSpPr>
          <p:spPr bwMode="auto">
            <a:xfrm>
              <a:off x="2395255" y="4125912"/>
              <a:ext cx="1789112" cy="304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ja-JP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GPS only</a:t>
              </a:r>
            </a:p>
          </p:txBody>
        </p:sp>
        <p:sp>
          <p:nvSpPr>
            <p:cNvPr id="7" name="Rectangle 853"/>
            <p:cNvSpPr>
              <a:spLocks noChangeArrowheads="1"/>
            </p:cNvSpPr>
            <p:nvPr/>
          </p:nvSpPr>
          <p:spPr bwMode="auto">
            <a:xfrm>
              <a:off x="2395255" y="4506912"/>
              <a:ext cx="1789112" cy="304800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ja-JP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MSAS PRN129</a:t>
              </a:r>
            </a:p>
          </p:txBody>
        </p:sp>
        <p:sp>
          <p:nvSpPr>
            <p:cNvPr id="8" name="Text Box 854"/>
            <p:cNvSpPr txBox="1">
              <a:spLocks noChangeArrowheads="1"/>
            </p:cNvSpPr>
            <p:nvPr/>
          </p:nvSpPr>
          <p:spPr bwMode="auto">
            <a:xfrm>
              <a:off x="842680" y="4254500"/>
              <a:ext cx="1381125" cy="58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ja-JP" sz="1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Horizontal</a:t>
              </a:r>
            </a:p>
            <a:p>
              <a:pPr eaLnBrk="1" hangingPunct="1">
                <a:defRPr/>
              </a:pPr>
              <a:r>
                <a:rPr lang="en-US" altLang="ja-JP" sz="1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0.722m RMS</a:t>
              </a: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4427607" y="1214437"/>
            <a:ext cx="4419600" cy="4419600"/>
            <a:chOff x="4741580" y="1201737"/>
            <a:chExt cx="4419600" cy="4419600"/>
          </a:xfrm>
        </p:grpSpPr>
        <p:pic>
          <p:nvPicPr>
            <p:cNvPr id="3" name="Picture 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1580" y="1201737"/>
              <a:ext cx="4419600" cy="441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59"/>
            <p:cNvSpPr>
              <a:spLocks noChangeArrowheads="1"/>
            </p:cNvSpPr>
            <p:nvPr/>
          </p:nvSpPr>
          <p:spPr bwMode="auto">
            <a:xfrm>
              <a:off x="7121242" y="4125912"/>
              <a:ext cx="1789113" cy="304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ja-JP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GPS only</a:t>
              </a:r>
            </a:p>
          </p:txBody>
        </p:sp>
        <p:sp>
          <p:nvSpPr>
            <p:cNvPr id="10" name="Rectangle 860"/>
            <p:cNvSpPr>
              <a:spLocks noChangeArrowheads="1"/>
            </p:cNvSpPr>
            <p:nvPr/>
          </p:nvSpPr>
          <p:spPr bwMode="auto">
            <a:xfrm>
              <a:off x="7121242" y="4506912"/>
              <a:ext cx="1789113" cy="304800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ja-JP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MSAS PRN137</a:t>
              </a:r>
            </a:p>
          </p:txBody>
        </p:sp>
        <p:sp>
          <p:nvSpPr>
            <p:cNvPr id="11" name="Text Box 861"/>
            <p:cNvSpPr txBox="1">
              <a:spLocks noChangeArrowheads="1"/>
            </p:cNvSpPr>
            <p:nvPr/>
          </p:nvSpPr>
          <p:spPr bwMode="auto">
            <a:xfrm>
              <a:off x="5555967" y="4254500"/>
              <a:ext cx="1381125" cy="58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ja-JP" sz="1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Horizontal</a:t>
              </a:r>
            </a:p>
            <a:p>
              <a:pPr eaLnBrk="1" hangingPunct="1">
                <a:defRPr/>
              </a:pPr>
              <a:r>
                <a:rPr lang="en-US" altLang="ja-JP" sz="1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0.717m RMS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8652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19672" y="260648"/>
            <a:ext cx="381200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200" i="1" dirty="0" smtClean="0">
                <a:solidFill>
                  <a:srgbClr val="0033CC"/>
                </a:solidFill>
              </a:rPr>
              <a:t>Integrity Performance</a:t>
            </a:r>
            <a:endParaRPr lang="ja-JP" altLang="en-US" sz="3200" i="1" dirty="0">
              <a:solidFill>
                <a:srgbClr val="0033CC"/>
              </a:solidFill>
            </a:endParaRPr>
          </a:p>
        </p:txBody>
      </p:sp>
      <p:pic>
        <p:nvPicPr>
          <p:cNvPr id="3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124744"/>
            <a:ext cx="82423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4003674" y="5657055"/>
            <a:ext cx="1874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000" dirty="0" smtClean="0"/>
              <a:t>Actual Error, m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 rot="16200000">
            <a:off x="-1012825" y="3171032"/>
            <a:ext cx="4303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000" dirty="0" smtClean="0"/>
              <a:t>Horizontal Protection Level (HPL), m</a:t>
            </a:r>
          </a:p>
        </p:txBody>
      </p:sp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1773237" y="4134644"/>
            <a:ext cx="495300" cy="1055688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3600" b="1"/>
          </a:p>
        </p:txBody>
      </p:sp>
      <p:grpSp>
        <p:nvGrpSpPr>
          <p:cNvPr id="16" name="グループ化 15"/>
          <p:cNvGrpSpPr/>
          <p:nvPr/>
        </p:nvGrpSpPr>
        <p:grpSpPr>
          <a:xfrm>
            <a:off x="1524107" y="1074222"/>
            <a:ext cx="6720301" cy="3450947"/>
            <a:chOff x="1524107" y="1074222"/>
            <a:chExt cx="6720301" cy="3450947"/>
          </a:xfrm>
        </p:grpSpPr>
        <p:sp>
          <p:nvSpPr>
            <p:cNvPr id="4" name="Rectangle 8"/>
            <p:cNvSpPr>
              <a:spLocks noChangeArrowheads="1"/>
            </p:cNvSpPr>
            <p:nvPr/>
          </p:nvSpPr>
          <p:spPr bwMode="auto">
            <a:xfrm>
              <a:off x="2259012" y="2274094"/>
              <a:ext cx="1395413" cy="314325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 b="1" dirty="0"/>
                <a:t>HAL=556m</a:t>
              </a:r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3932237" y="1605757"/>
              <a:ext cx="2160588" cy="314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b="1" dirty="0"/>
                <a:t>Loss of Availability</a:t>
              </a:r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2592387" y="3475832"/>
              <a:ext cx="944563" cy="539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b="1"/>
                <a:t>Normal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b="1"/>
                <a:t>Operation</a:t>
              </a:r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6656387" y="1818482"/>
              <a:ext cx="1171575" cy="539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200" b="1"/>
                <a:t>Loss of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200" b="1"/>
                <a:t>Availability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200" b="1"/>
                <a:t>&amp; Integrity</a:t>
              </a: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6359525" y="3369469"/>
              <a:ext cx="1171575" cy="539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b="1"/>
                <a:t>Loss of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b="1"/>
                <a:t>Integrity</a:t>
              </a: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4157662" y="3985419"/>
              <a:ext cx="1171575" cy="539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b="1"/>
                <a:t>Loss of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b="1"/>
                <a:t>Integrity</a:t>
              </a:r>
            </a:p>
          </p:txBody>
        </p:sp>
        <p:cxnSp>
          <p:nvCxnSpPr>
            <p:cNvPr id="13" name="直線コネクタ 2"/>
            <p:cNvCxnSpPr>
              <a:cxnSpLocks noChangeShapeType="1"/>
            </p:cNvCxnSpPr>
            <p:nvPr/>
          </p:nvCxnSpPr>
          <p:spPr bwMode="auto">
            <a:xfrm>
              <a:off x="2017712" y="2670969"/>
              <a:ext cx="4341813" cy="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正方形/長方形 14"/>
            <p:cNvSpPr/>
            <p:nvPr/>
          </p:nvSpPr>
          <p:spPr>
            <a:xfrm>
              <a:off x="1619672" y="1217613"/>
              <a:ext cx="6553062" cy="1951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1524107" y="1074222"/>
              <a:ext cx="67203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2016/4/19 </a:t>
              </a:r>
              <a:r>
                <a:rPr kumimoji="1" lang="en-US" altLang="ja-JP" sz="1600" dirty="0" err="1" smtClean="0"/>
                <a:t>Ishigaki</a:t>
              </a:r>
              <a:r>
                <a:rPr kumimoji="1" lang="en-US" altLang="ja-JP" sz="1600" dirty="0" smtClean="0"/>
                <a:t> Island MTSAT PRN137 Horizontal Error and Protection Level</a:t>
              </a:r>
              <a:endParaRPr kumimoji="1" lang="ja-JP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8073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19672" y="260648"/>
            <a:ext cx="383066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200" i="1" dirty="0" smtClean="0">
                <a:solidFill>
                  <a:srgbClr val="0033CC"/>
                </a:solidFill>
              </a:rPr>
              <a:t>Continuous Operation</a:t>
            </a:r>
            <a:endParaRPr lang="ja-JP" altLang="en-US" sz="3200" i="1" dirty="0">
              <a:solidFill>
                <a:srgbClr val="0033CC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29768" y="959651"/>
            <a:ext cx="8193318" cy="491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p"/>
              <a:defRPr/>
            </a:pPr>
            <a:r>
              <a:rPr lang="en-US" altLang="ja-JP" sz="2000" dirty="0">
                <a:solidFill>
                  <a:schemeClr val="tx2"/>
                </a:solidFill>
              </a:rPr>
              <a:t>Current status:</a:t>
            </a:r>
          </a:p>
          <a:p>
            <a:pPr marL="800100" lvl="1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n"/>
              <a:defRPr/>
            </a:pPr>
            <a:r>
              <a:rPr lang="en-US" altLang="ja-JP" dirty="0"/>
              <a:t>MTSAT-1R decommissioned in 2015. MTSAT-2 will be in 2020.</a:t>
            </a:r>
          </a:p>
          <a:p>
            <a:pPr marL="800100" lvl="1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n"/>
              <a:defRPr/>
            </a:pPr>
            <a:r>
              <a:rPr lang="en-US" altLang="ja-JP" dirty="0"/>
              <a:t>2 MRS sites </a:t>
            </a:r>
            <a:r>
              <a:rPr lang="en-US" altLang="ja-JP" dirty="0" smtClean="0"/>
              <a:t>removed </a:t>
            </a:r>
            <a:r>
              <a:rPr lang="en-US" altLang="ja-JP" dirty="0"/>
              <a:t>in 2015.</a:t>
            </a:r>
          </a:p>
          <a:p>
            <a:pPr marL="800100" lvl="1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n"/>
              <a:defRPr/>
            </a:pPr>
            <a:r>
              <a:rPr lang="en-US" altLang="ja-JP" dirty="0"/>
              <a:t>The ground facilities need to be upgraded: It is difficult to maintain 20-year old equipment.</a:t>
            </a:r>
          </a:p>
          <a:p>
            <a:pPr marL="342900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p"/>
              <a:defRPr/>
            </a:pPr>
            <a:endParaRPr lang="en-US" altLang="ja-JP" sz="20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p"/>
              <a:defRPr/>
            </a:pPr>
            <a:r>
              <a:rPr lang="en-US" altLang="ja-JP" sz="2000" dirty="0">
                <a:solidFill>
                  <a:schemeClr val="tx2"/>
                </a:solidFill>
              </a:rPr>
              <a:t>Replacement in 2020:</a:t>
            </a:r>
          </a:p>
          <a:p>
            <a:pPr marL="800100" lvl="1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n"/>
              <a:defRPr/>
            </a:pPr>
            <a:r>
              <a:rPr lang="en-US" altLang="ja-JP" dirty="0"/>
              <a:t>MSAS V1 continues operation with a GEO (MTSAT-2) and 6 GMS by 2020.</a:t>
            </a:r>
          </a:p>
          <a:p>
            <a:pPr marL="1257300" lvl="2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ja-JP" i="1" dirty="0"/>
              <a:t>Decommission of MTSAT-2 planned in 2020.</a:t>
            </a:r>
          </a:p>
          <a:p>
            <a:pPr marL="800100" lvl="1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n"/>
              <a:defRPr/>
            </a:pPr>
            <a:r>
              <a:rPr lang="en-US" altLang="ja-JP" dirty="0"/>
              <a:t>In 2020, MSAS V2 takes over the operation with a new GEO.</a:t>
            </a:r>
          </a:p>
          <a:p>
            <a:pPr marL="1257300" lvl="2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ja-JP" i="1" dirty="0"/>
              <a:t>Integrated to the QZSS program.</a:t>
            </a:r>
          </a:p>
          <a:p>
            <a:pPr marL="1257300" lvl="2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ja-JP" i="1" dirty="0"/>
              <a:t>The L1Sb signal of QZS-3 (GEO) will be used for MSAS service.</a:t>
            </a:r>
          </a:p>
          <a:p>
            <a:pPr marL="800100" lvl="1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n"/>
              <a:defRPr/>
            </a:pPr>
            <a:r>
              <a:rPr lang="en-US" altLang="ja-JP" dirty="0"/>
              <a:t>MCS equipment will also be fully replaced at the same time.</a:t>
            </a:r>
          </a:p>
          <a:p>
            <a:pPr marL="800100" lvl="1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n"/>
              <a:defRPr/>
            </a:pPr>
            <a:r>
              <a:rPr lang="en-US" altLang="ja-JP" dirty="0"/>
              <a:t>7 GMS will be added: Totally 13 GMS domestic. </a:t>
            </a:r>
          </a:p>
          <a:p>
            <a:pPr marL="800100" lvl="1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n"/>
              <a:defRPr/>
            </a:pPr>
            <a:r>
              <a:rPr lang="en-US" altLang="ja-JP" dirty="0"/>
              <a:t>Performance will be similar with the current MSAS: Horizontal only</a:t>
            </a:r>
            <a:r>
              <a:rPr lang="en-US" altLang="ja-JP" dirty="0" smtClean="0"/>
              <a:t>.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00287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19672" y="260648"/>
            <a:ext cx="324217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200" i="1" dirty="0" smtClean="0">
                <a:solidFill>
                  <a:srgbClr val="0033CC"/>
                </a:solidFill>
              </a:rPr>
              <a:t>Improvement Plan</a:t>
            </a:r>
            <a:endParaRPr lang="ja-JP" altLang="en-US" sz="3200" i="1" dirty="0">
              <a:solidFill>
                <a:srgbClr val="0033CC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29768" y="959651"/>
            <a:ext cx="8193318" cy="549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p"/>
              <a:defRPr/>
            </a:pPr>
            <a:r>
              <a:rPr lang="en-US" altLang="ja-JP" sz="2000" dirty="0">
                <a:solidFill>
                  <a:schemeClr val="tx2"/>
                </a:solidFill>
              </a:rPr>
              <a:t>Supporting vertical guidance: MSAS V2.1</a:t>
            </a:r>
          </a:p>
          <a:p>
            <a:pPr marL="800100" lvl="1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n"/>
              <a:defRPr/>
            </a:pPr>
            <a:r>
              <a:rPr lang="en-US" altLang="ja-JP" dirty="0"/>
              <a:t>Vertical guidance: LPV </a:t>
            </a:r>
            <a:r>
              <a:rPr lang="en-US" altLang="ja-JP" dirty="0" smtClean="0"/>
              <a:t>operation</a:t>
            </a:r>
            <a:r>
              <a:rPr lang="en-US" altLang="ja-JP" dirty="0"/>
              <a:t>.</a:t>
            </a:r>
          </a:p>
          <a:p>
            <a:pPr marL="800100" lvl="1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n"/>
              <a:defRPr/>
            </a:pPr>
            <a:r>
              <a:rPr lang="en-US" altLang="ja-JP" dirty="0"/>
              <a:t>Need software upgrade:</a:t>
            </a:r>
          </a:p>
          <a:p>
            <a:pPr marL="1257300" lvl="2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ja-JP" i="1" dirty="0"/>
              <a:t>Adding GMS cannot overcome ionospheric effects.</a:t>
            </a:r>
          </a:p>
          <a:p>
            <a:pPr marL="1257300" lvl="2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ja-JP" i="1" dirty="0"/>
              <a:t>ENRI has been developed the improved algorithms for ionospheric correction.</a:t>
            </a:r>
          </a:p>
          <a:p>
            <a:pPr marL="800100" lvl="1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n"/>
              <a:defRPr/>
            </a:pPr>
            <a:r>
              <a:rPr lang="en-US" altLang="ja-JP" dirty="0"/>
              <a:t>Will be supported in accordance with introduction of the 2nd GEO in 2023</a:t>
            </a:r>
            <a:r>
              <a:rPr lang="en-US" altLang="ja-JP" dirty="0" smtClean="0"/>
              <a:t>.</a:t>
            </a:r>
            <a:endParaRPr lang="en-US" altLang="ja-JP" sz="20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p"/>
              <a:defRPr/>
            </a:pPr>
            <a:r>
              <a:rPr lang="en-US" altLang="ja-JP" sz="2000" dirty="0">
                <a:solidFill>
                  <a:schemeClr val="tx2"/>
                </a:solidFill>
              </a:rPr>
              <a:t>Dual-Frequency operation: MSAS V3</a:t>
            </a:r>
          </a:p>
          <a:p>
            <a:pPr marL="800100" lvl="1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n"/>
              <a:defRPr/>
            </a:pPr>
            <a:r>
              <a:rPr lang="en-US" altLang="ja-JP" dirty="0"/>
              <a:t>Eliminates ionospheric effects dramatically.</a:t>
            </a:r>
          </a:p>
          <a:p>
            <a:pPr marL="1257300" lvl="2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ja-JP" i="1" dirty="0"/>
              <a:t>Robust vertical guidance (LPV and LPV-200) in the whole Japanese airspace.</a:t>
            </a:r>
          </a:p>
          <a:p>
            <a:pPr marL="800100" lvl="1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n"/>
              <a:defRPr/>
            </a:pPr>
            <a:r>
              <a:rPr lang="en-US" altLang="ja-JP" dirty="0"/>
              <a:t>QZSS GEO will have the L5S signal useable for DFMC SBAS.</a:t>
            </a:r>
          </a:p>
          <a:p>
            <a:pPr marL="1257300" lvl="2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ja-JP" i="1" dirty="0"/>
              <a:t>DFMC: Dual-Frequency Multi-Constellation</a:t>
            </a:r>
          </a:p>
          <a:p>
            <a:pPr marL="800100" lvl="1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n"/>
              <a:defRPr/>
            </a:pPr>
            <a:r>
              <a:rPr lang="en-US" altLang="ja-JP" dirty="0"/>
              <a:t>ENRI will begin DFMC SBAS experiment in 2018 with QZSS satellites.</a:t>
            </a:r>
          </a:p>
          <a:p>
            <a:pPr marL="1257300" lvl="2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ja-JP" i="1" dirty="0"/>
              <a:t>Early opportunity of the DFMC </a:t>
            </a:r>
            <a:r>
              <a:rPr lang="en-US" altLang="ja-JP" i="1" dirty="0" smtClean="0"/>
              <a:t>SBAS real </a:t>
            </a:r>
            <a:r>
              <a:rPr lang="en-US" altLang="ja-JP" i="1" dirty="0"/>
              <a:t>signal from the space.</a:t>
            </a:r>
          </a:p>
          <a:p>
            <a:pPr marL="1257300" lvl="2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ja-JP" i="1" dirty="0"/>
              <a:t>Initial test by mid-2017 following launch of QZS-2 IGSO.</a:t>
            </a:r>
          </a:p>
          <a:p>
            <a:pPr marL="1257300" lvl="2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ja-JP" i="1" dirty="0"/>
              <a:t>Expects participation to this experiments from Asia Pacific </a:t>
            </a:r>
            <a:r>
              <a:rPr lang="en-US" altLang="ja-JP" i="1" dirty="0" smtClean="0"/>
              <a:t>Economies. </a:t>
            </a:r>
            <a:endParaRPr lang="en-US" altLang="ja-JP" i="1" dirty="0"/>
          </a:p>
        </p:txBody>
      </p:sp>
    </p:spTree>
    <p:extLst>
      <p:ext uri="{BB962C8B-B14F-4D97-AF65-F5344CB8AC3E}">
        <p14:creationId xmlns:p14="http://schemas.microsoft.com/office/powerpoint/2010/main" val="2458717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67" descr="0369_G_Herr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1" r="13287"/>
          <a:stretch>
            <a:fillRect/>
          </a:stretch>
        </p:blipFill>
        <p:spPr bwMode="auto">
          <a:xfrm>
            <a:off x="473450" y="1052736"/>
            <a:ext cx="3150569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68" descr="0369_GR_Herr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8" r="14566"/>
          <a:stretch>
            <a:fillRect/>
          </a:stretch>
        </p:blipFill>
        <p:spPr bwMode="auto">
          <a:xfrm>
            <a:off x="3713810" y="1052736"/>
            <a:ext cx="309043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619672" y="260648"/>
            <a:ext cx="384130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200" i="1" dirty="0" smtClean="0">
                <a:solidFill>
                  <a:srgbClr val="0033CC"/>
                </a:solidFill>
              </a:rPr>
              <a:t>Prototype DFMC SBAS</a:t>
            </a:r>
            <a:endParaRPr lang="ja-JP" altLang="en-US" sz="3200" i="1" dirty="0">
              <a:solidFill>
                <a:srgbClr val="0033CC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6916973" y="1916832"/>
            <a:ext cx="2078806" cy="2736304"/>
          </a:xfrm>
          <a:prstGeom prst="roundRect">
            <a:avLst>
              <a:gd name="adj" fmla="val 8374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2563" indent="-182563">
              <a:buFont typeface="Arial" panose="020B0604020202020204" pitchFamily="34" charset="0"/>
              <a:buChar char="•"/>
              <a:defRPr/>
            </a:pPr>
            <a:r>
              <a:rPr lang="en-US" altLang="ja-JP" dirty="0"/>
              <a:t>Dual </a:t>
            </a:r>
            <a:r>
              <a:rPr lang="en-US" altLang="ja-JP" dirty="0" smtClean="0"/>
              <a:t>Frequency</a:t>
            </a:r>
          </a:p>
          <a:p>
            <a:pPr marL="182563" indent="-182563">
              <a:buFont typeface="Arial" panose="020B0604020202020204" pitchFamily="34" charset="0"/>
              <a:buChar char="•"/>
              <a:defRPr/>
            </a:pPr>
            <a:endParaRPr lang="en-US" altLang="ja-JP" sz="800" dirty="0"/>
          </a:p>
          <a:p>
            <a:pPr marL="182563" indent="-182563">
              <a:buFont typeface="Arial" panose="020B0604020202020204" pitchFamily="34" charset="0"/>
              <a:buChar char="•"/>
              <a:defRPr/>
            </a:pPr>
            <a:r>
              <a:rPr lang="en-US" altLang="ja-JP" dirty="0" smtClean="0"/>
              <a:t>DFMC L5 SBAS</a:t>
            </a:r>
            <a:endParaRPr lang="en-US" altLang="ja-JP" dirty="0"/>
          </a:p>
          <a:p>
            <a:pPr marL="182563" indent="-182563">
              <a:buFont typeface="Arial" panose="020B0604020202020204" pitchFamily="34" charset="0"/>
              <a:buChar char="•"/>
              <a:defRPr/>
            </a:pPr>
            <a:endParaRPr lang="en-US" altLang="ja-JP" sz="800" dirty="0"/>
          </a:p>
          <a:p>
            <a:pPr marL="182563" indent="-182563">
              <a:buFont typeface="Arial" panose="020B0604020202020204" pitchFamily="34" charset="0"/>
              <a:buChar char="•"/>
              <a:defRPr/>
            </a:pPr>
            <a:r>
              <a:rPr lang="en-US" altLang="ja-JP" dirty="0" smtClean="0"/>
              <a:t>Location:</a:t>
            </a:r>
            <a:endParaRPr lang="en-US" altLang="ja-JP" dirty="0"/>
          </a:p>
          <a:p>
            <a:pPr>
              <a:defRPr/>
            </a:pPr>
            <a:r>
              <a:rPr lang="en-US" altLang="ja-JP" dirty="0"/>
              <a:t>  </a:t>
            </a:r>
            <a:r>
              <a:rPr lang="en-US" altLang="ja-JP" dirty="0" smtClean="0"/>
              <a:t>GEONET 950369</a:t>
            </a:r>
          </a:p>
          <a:p>
            <a:pPr>
              <a:defRPr/>
            </a:pPr>
            <a:r>
              <a:rPr lang="en-US" altLang="ja-JP" dirty="0" smtClean="0"/>
              <a:t>         (Wakayama)</a:t>
            </a:r>
            <a:endParaRPr lang="en-US" altLang="ja-JP" dirty="0"/>
          </a:p>
          <a:p>
            <a:pPr marL="182563" indent="-182563">
              <a:buFont typeface="Arial" panose="020B0604020202020204" pitchFamily="34" charset="0"/>
              <a:buChar char="•"/>
              <a:defRPr/>
            </a:pPr>
            <a:endParaRPr lang="en-US" altLang="ja-JP" sz="800" dirty="0"/>
          </a:p>
          <a:p>
            <a:pPr marL="182563" indent="-182563">
              <a:buFont typeface="Arial" panose="020B0604020202020204" pitchFamily="34" charset="0"/>
              <a:buChar char="•"/>
              <a:defRPr/>
            </a:pPr>
            <a:r>
              <a:rPr lang="en-US" altLang="ja-JP" dirty="0" smtClean="0"/>
              <a:t>Period:</a:t>
            </a:r>
            <a:endParaRPr lang="en-US" altLang="ja-JP" dirty="0"/>
          </a:p>
          <a:p>
            <a:pPr>
              <a:defRPr/>
            </a:pPr>
            <a:r>
              <a:rPr lang="en-US" altLang="ja-JP" dirty="0"/>
              <a:t>  </a:t>
            </a:r>
            <a:r>
              <a:rPr lang="en-US" altLang="ja-JP" dirty="0" smtClean="0"/>
              <a:t>2016/12/15 (24H)</a:t>
            </a:r>
            <a:endParaRPr lang="ja-JP" altLang="en-US" dirty="0"/>
          </a:p>
        </p:txBody>
      </p:sp>
      <p:sp>
        <p:nvSpPr>
          <p:cNvPr id="6" name="Rectangle 1094"/>
          <p:cNvSpPr>
            <a:spLocks noChangeArrowheads="1"/>
          </p:cNvSpPr>
          <p:nvPr/>
        </p:nvSpPr>
        <p:spPr bwMode="auto">
          <a:xfrm>
            <a:off x="540353" y="5373216"/>
            <a:ext cx="8455426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179388" indent="-179388">
              <a:tabLst>
                <a:tab pos="5365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536575" indent="-177800">
              <a:tabLst>
                <a:tab pos="5365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76338" indent="-228600">
              <a:tabLst>
                <a:tab pos="5365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tabLst>
                <a:tab pos="5365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tabLst>
                <a:tab pos="5365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"/>
              </a:spcBef>
              <a:buFontTx/>
              <a:buChar char="•"/>
              <a:defRPr/>
            </a:pPr>
            <a:r>
              <a:rPr lang="en-US" altLang="ja-JP" sz="1800" dirty="0" smtClean="0">
                <a:latin typeface="+mn-lt"/>
              </a:rPr>
              <a:t>SBAS corrections improve position accuracy in both modes of GPS and GPS+GLONASS.</a:t>
            </a:r>
          </a:p>
          <a:p>
            <a:pPr>
              <a:spcBef>
                <a:spcPct val="5000"/>
              </a:spcBef>
              <a:buFontTx/>
              <a:buChar char="•"/>
              <a:defRPr/>
            </a:pPr>
            <a:r>
              <a:rPr lang="en-US" altLang="ja-JP" sz="1800" dirty="0" smtClean="0">
                <a:latin typeface="+mn-lt"/>
              </a:rPr>
              <a:t>SBAS messages are generated by the prototype </a:t>
            </a:r>
            <a:r>
              <a:rPr lang="en-US" altLang="ja-JP" sz="1800" dirty="0">
                <a:latin typeface="+mn-lt"/>
              </a:rPr>
              <a:t>DFMC SBAS </a:t>
            </a:r>
            <a:r>
              <a:rPr lang="en-US" altLang="ja-JP" sz="1800" dirty="0" smtClean="0">
                <a:latin typeface="+mn-lt"/>
              </a:rPr>
              <a:t>developed</a:t>
            </a:r>
          </a:p>
          <a:p>
            <a:pPr marL="182563" indent="0">
              <a:spcBef>
                <a:spcPct val="5000"/>
              </a:spcBef>
              <a:defRPr/>
            </a:pPr>
            <a:r>
              <a:rPr lang="en-US" altLang="ja-JP" sz="1800" dirty="0" smtClean="0">
                <a:latin typeface="+mn-lt"/>
              </a:rPr>
              <a:t>by ENRI, in accordance with the draft DFMC L5 SBAS standards.</a:t>
            </a:r>
          </a:p>
        </p:txBody>
      </p:sp>
    </p:spTree>
    <p:extLst>
      <p:ext uri="{BB962C8B-B14F-4D97-AF65-F5344CB8AC3E}">
        <p14:creationId xmlns:p14="http://schemas.microsoft.com/office/powerpoint/2010/main" val="949607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19672" y="260648"/>
            <a:ext cx="360008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200" i="1" dirty="0" smtClean="0">
                <a:solidFill>
                  <a:srgbClr val="0033CC"/>
                </a:solidFill>
              </a:rPr>
              <a:t>MSAS Evolution Plan</a:t>
            </a:r>
            <a:endParaRPr lang="ja-JP" altLang="en-US" sz="3200" i="1" dirty="0">
              <a:solidFill>
                <a:srgbClr val="0033CC"/>
              </a:solidFill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417513" y="5460245"/>
            <a:ext cx="8726487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0"/>
              </a:spcBef>
            </a:pPr>
            <a:r>
              <a:rPr lang="en-US" altLang="ja-JP" sz="1800" dirty="0">
                <a:latin typeface="+mn-lt"/>
              </a:rPr>
              <a:t>DFMC SBAS trial begins in 2018; Initial test by mid-2017.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</a:pPr>
            <a:r>
              <a:rPr lang="en-US" altLang="ja-JP" sz="1800" dirty="0">
                <a:latin typeface="+mn-lt"/>
              </a:rPr>
              <a:t>Replacement to the new QZSS-based system in 2020.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</a:pPr>
            <a:r>
              <a:rPr lang="en-US" altLang="ja-JP" sz="1800" dirty="0">
                <a:latin typeface="+mn-lt"/>
              </a:rPr>
              <a:t>LPV/LPV-200 upgrade likely in 2023 and DFMC SBAS implementation after that.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2" y="868263"/>
            <a:ext cx="9049695" cy="459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21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19672" y="260648"/>
            <a:ext cx="197522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200" i="1" dirty="0" smtClean="0">
                <a:solidFill>
                  <a:srgbClr val="0033CC"/>
                </a:solidFill>
              </a:rPr>
              <a:t>Conclusion</a:t>
            </a:r>
            <a:endParaRPr lang="ja-JP" altLang="en-US" sz="3200" i="1" dirty="0">
              <a:solidFill>
                <a:srgbClr val="0033CC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9768" y="959651"/>
            <a:ext cx="8193318" cy="563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p"/>
              <a:defRPr/>
            </a:pPr>
            <a:r>
              <a:rPr lang="en-US" altLang="ja-JP" sz="2000" dirty="0">
                <a:solidFill>
                  <a:schemeClr val="tx2"/>
                </a:solidFill>
              </a:rPr>
              <a:t>QZSS: Japanese Regional Satellite Navigation System</a:t>
            </a:r>
          </a:p>
          <a:p>
            <a:pPr marL="800100" lvl="1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n"/>
              <a:defRPr/>
            </a:pPr>
            <a:r>
              <a:rPr lang="en-US" altLang="ja-JP" dirty="0"/>
              <a:t>Services: </a:t>
            </a:r>
            <a:r>
              <a:rPr lang="en-US" altLang="ja-JP" dirty="0" smtClean="0"/>
              <a:t>GPS-complement ranging, </a:t>
            </a:r>
            <a:r>
              <a:rPr lang="en-US" altLang="ja-JP" dirty="0"/>
              <a:t>GNSS augmentation, and Messaging.</a:t>
            </a:r>
          </a:p>
          <a:p>
            <a:pPr marL="800100" lvl="1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n"/>
              <a:defRPr/>
            </a:pPr>
            <a:r>
              <a:rPr lang="en-US" altLang="ja-JP" dirty="0"/>
              <a:t>4-satellite constellation including 3 IGSO and a GEO in 2018.</a:t>
            </a:r>
          </a:p>
          <a:p>
            <a:pPr marL="800100" lvl="1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n"/>
              <a:defRPr/>
            </a:pPr>
            <a:r>
              <a:rPr lang="en-US" altLang="ja-JP" dirty="0"/>
              <a:t>Will be extended to 7-satellite constellation by 2023.</a:t>
            </a:r>
          </a:p>
          <a:p>
            <a:pPr marL="342900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p"/>
              <a:defRPr/>
            </a:pPr>
            <a:r>
              <a:rPr lang="en-US" altLang="ja-JP" sz="2000" dirty="0" smtClean="0">
                <a:solidFill>
                  <a:schemeClr val="tx2"/>
                </a:solidFill>
              </a:rPr>
              <a:t>MSAS</a:t>
            </a:r>
            <a:r>
              <a:rPr lang="en-US" altLang="ja-JP" sz="2000" dirty="0">
                <a:solidFill>
                  <a:schemeClr val="tx2"/>
                </a:solidFill>
              </a:rPr>
              <a:t>: Japanese SBAS Service</a:t>
            </a:r>
          </a:p>
          <a:p>
            <a:pPr marL="800100" lvl="1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n"/>
              <a:defRPr/>
            </a:pPr>
            <a:r>
              <a:rPr lang="en-US" altLang="ja-JP" dirty="0"/>
              <a:t>An operational SBAS in accordance </a:t>
            </a:r>
            <a:r>
              <a:rPr lang="en-US" altLang="ja-JP" dirty="0" smtClean="0"/>
              <a:t>with the </a:t>
            </a:r>
            <a:r>
              <a:rPr lang="en-US" altLang="ja-JP" dirty="0"/>
              <a:t>ICAO standards.</a:t>
            </a:r>
          </a:p>
          <a:p>
            <a:pPr marL="800100" lvl="1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n"/>
              <a:defRPr/>
            </a:pPr>
            <a:r>
              <a:rPr lang="en-US" altLang="ja-JP" dirty="0" smtClean="0"/>
              <a:t>Current service</a:t>
            </a:r>
            <a:r>
              <a:rPr lang="en-US" altLang="ja-JP" dirty="0"/>
              <a:t>: </a:t>
            </a:r>
            <a:r>
              <a:rPr lang="en-US" altLang="ja-JP" dirty="0" smtClean="0"/>
              <a:t>Horizontal </a:t>
            </a:r>
            <a:r>
              <a:rPr lang="en-US" altLang="ja-JP" dirty="0"/>
              <a:t>navigation (</a:t>
            </a:r>
            <a:r>
              <a:rPr lang="en-US" altLang="ja-JP" dirty="0" err="1"/>
              <a:t>Enroute</a:t>
            </a:r>
            <a:r>
              <a:rPr lang="en-US" altLang="ja-JP" dirty="0"/>
              <a:t> to NPA performance).</a:t>
            </a:r>
          </a:p>
          <a:p>
            <a:pPr marL="800100" lvl="1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n"/>
              <a:defRPr/>
            </a:pPr>
            <a:r>
              <a:rPr lang="en-US" altLang="ja-JP" dirty="0"/>
              <a:t>Evolution plan:</a:t>
            </a:r>
          </a:p>
          <a:p>
            <a:pPr marL="1257300" lvl="2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ja-JP" i="1" dirty="0"/>
              <a:t>MSAS V2: Replacement to the fully new system and new GEO in 2020.</a:t>
            </a:r>
          </a:p>
          <a:p>
            <a:pPr marL="1257300" lvl="2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ja-JP" i="1" dirty="0"/>
              <a:t>MSAS V2.1: Upgrade for vertical guidance likely in 2023 with the 2nd </a:t>
            </a:r>
            <a:r>
              <a:rPr lang="en-US" altLang="ja-JP" i="1" dirty="0" smtClean="0"/>
              <a:t>GEO; Supporting LPV operations.</a:t>
            </a:r>
            <a:endParaRPr lang="en-US" altLang="ja-JP" i="1" dirty="0"/>
          </a:p>
          <a:p>
            <a:pPr marL="1257300" lvl="2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ja-JP" i="1" dirty="0" smtClean="0"/>
              <a:t>Dual-frequency Multi-Constellation L5 </a:t>
            </a:r>
            <a:r>
              <a:rPr lang="en-US" altLang="ja-JP" i="1" dirty="0"/>
              <a:t>SBAS trial since 2018 with real signals towards MSAS </a:t>
            </a:r>
            <a:r>
              <a:rPr lang="en-US" altLang="ja-JP" i="1" dirty="0" smtClean="0"/>
              <a:t>V3; Initial </a:t>
            </a:r>
            <a:r>
              <a:rPr lang="en-US" altLang="ja-JP" i="1" dirty="0"/>
              <a:t>test by </a:t>
            </a:r>
            <a:r>
              <a:rPr lang="en-US" altLang="ja-JP" i="1" dirty="0" smtClean="0"/>
              <a:t>mid-2017.</a:t>
            </a:r>
            <a:endParaRPr lang="en-US" altLang="ja-JP" i="1" dirty="0"/>
          </a:p>
          <a:p>
            <a:pPr marL="342900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p"/>
              <a:defRPr/>
            </a:pPr>
            <a:endParaRPr lang="en-US" altLang="ja-JP" sz="800" dirty="0"/>
          </a:p>
          <a:p>
            <a:pPr marL="342900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p"/>
              <a:defRPr/>
            </a:pPr>
            <a:r>
              <a:rPr lang="en-US" altLang="ja-JP" dirty="0"/>
              <a:t>Contact for more information: </a:t>
            </a:r>
          </a:p>
          <a:p>
            <a:pPr>
              <a:lnSpc>
                <a:spcPct val="105000"/>
              </a:lnSpc>
              <a:spcBef>
                <a:spcPct val="10000"/>
              </a:spcBef>
              <a:defRPr/>
            </a:pPr>
            <a:r>
              <a:rPr lang="en-US" altLang="ja-JP" dirty="0"/>
              <a:t>	Dr. </a:t>
            </a:r>
            <a:r>
              <a:rPr lang="en-US" altLang="ja-JP" dirty="0" err="1"/>
              <a:t>Takeyasu</a:t>
            </a:r>
            <a:r>
              <a:rPr lang="en-US" altLang="ja-JP" dirty="0"/>
              <a:t> Sakai &lt;sakai@mpat.go.jp&gt;</a:t>
            </a:r>
          </a:p>
          <a:p>
            <a:pPr>
              <a:lnSpc>
                <a:spcPct val="105000"/>
              </a:lnSpc>
              <a:spcBef>
                <a:spcPct val="10000"/>
              </a:spcBef>
              <a:defRPr/>
            </a:pPr>
            <a:r>
              <a:rPr lang="en-US" altLang="ja-JP" dirty="0"/>
              <a:t>	</a:t>
            </a:r>
            <a:r>
              <a:rPr lang="en-US" altLang="ja-JP" i="1" dirty="0"/>
              <a:t>Electronic Navigation Research Institute</a:t>
            </a:r>
          </a:p>
          <a:p>
            <a:pPr>
              <a:lnSpc>
                <a:spcPct val="105000"/>
              </a:lnSpc>
              <a:spcBef>
                <a:spcPct val="10000"/>
              </a:spcBef>
              <a:defRPr/>
            </a:pPr>
            <a:r>
              <a:rPr lang="en-US" altLang="ja-JP" dirty="0"/>
              <a:t>	</a:t>
            </a:r>
            <a:r>
              <a:rPr lang="en-US" altLang="ja-JP" i="1" dirty="0"/>
              <a:t>National Institute of Maritime, Port and Aviation Technology, </a:t>
            </a:r>
            <a:r>
              <a:rPr lang="en-US" altLang="ja-JP" i="1" dirty="0" smtClean="0"/>
              <a:t>Japan</a:t>
            </a:r>
            <a:endParaRPr lang="en-US" altLang="ja-JP" i="1" dirty="0"/>
          </a:p>
        </p:txBody>
      </p:sp>
    </p:spTree>
    <p:extLst>
      <p:ext uri="{BB962C8B-B14F-4D97-AF65-F5344CB8AC3E}">
        <p14:creationId xmlns:p14="http://schemas.microsoft.com/office/powerpoint/2010/main" val="853357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29768" y="959651"/>
            <a:ext cx="8193318" cy="5700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p"/>
              <a:defRPr/>
            </a:pPr>
            <a:r>
              <a:rPr lang="en-US" altLang="ja-JP" sz="2000" dirty="0">
                <a:solidFill>
                  <a:schemeClr val="tx2"/>
                </a:solidFill>
              </a:rPr>
              <a:t>QZSS (Quasi-Zenith Satellite System) </a:t>
            </a:r>
            <a:r>
              <a:rPr lang="en-US" altLang="ja-JP" sz="2000" dirty="0" smtClean="0">
                <a:solidFill>
                  <a:schemeClr val="tx2"/>
                </a:solidFill>
              </a:rPr>
              <a:t>Program</a:t>
            </a:r>
          </a:p>
          <a:p>
            <a:pPr marL="800100" lvl="1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n"/>
              <a:defRPr/>
            </a:pPr>
            <a:r>
              <a:rPr lang="en-US" altLang="ja-JP" dirty="0" smtClean="0"/>
              <a:t>Regional </a:t>
            </a:r>
            <a:r>
              <a:rPr lang="en-US" altLang="ja-JP" dirty="0"/>
              <a:t>navigation service broadcast from high-elevation angle by a combination of three satellites on the inclined geosynchronous (quasi-zenith) orbit and a </a:t>
            </a:r>
            <a:r>
              <a:rPr lang="en-US" altLang="ja-JP" dirty="0" smtClean="0"/>
              <a:t>GEO.</a:t>
            </a:r>
          </a:p>
          <a:p>
            <a:pPr marL="800100" lvl="1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n"/>
              <a:defRPr/>
            </a:pPr>
            <a:r>
              <a:rPr lang="en-US" altLang="ja-JP" dirty="0" smtClean="0"/>
              <a:t>The </a:t>
            </a:r>
            <a:r>
              <a:rPr lang="en-US" altLang="ja-JP" dirty="0"/>
              <a:t>first satellite “</a:t>
            </a:r>
            <a:r>
              <a:rPr lang="en-US" altLang="ja-JP" dirty="0" err="1"/>
              <a:t>Michibiki</a:t>
            </a:r>
            <a:r>
              <a:rPr lang="en-US" altLang="ja-JP" dirty="0"/>
              <a:t>” launched in 2010 has been continuously broadcasting GPS-like ranging signals and some augmentation </a:t>
            </a:r>
            <a:r>
              <a:rPr lang="en-US" altLang="ja-JP" dirty="0" smtClean="0"/>
              <a:t>signals.</a:t>
            </a:r>
          </a:p>
          <a:p>
            <a:pPr marL="800100" lvl="1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n"/>
              <a:defRPr/>
            </a:pPr>
            <a:r>
              <a:rPr lang="en-US" altLang="ja-JP" dirty="0" smtClean="0"/>
              <a:t>Begins </a:t>
            </a:r>
            <a:r>
              <a:rPr lang="en-US" altLang="ja-JP" dirty="0"/>
              <a:t>the operation with 4-satellite constellation in April 2018, and 7-satellite constellation will follow in </a:t>
            </a:r>
            <a:r>
              <a:rPr lang="en-US" altLang="ja-JP" dirty="0" smtClean="0"/>
              <a:t>2023.</a:t>
            </a:r>
          </a:p>
          <a:p>
            <a:pPr marL="800100" lvl="1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n"/>
              <a:defRPr/>
            </a:pPr>
            <a:r>
              <a:rPr lang="en-US" altLang="ja-JP" dirty="0" smtClean="0"/>
              <a:t>The </a:t>
            </a:r>
            <a:r>
              <a:rPr lang="en-US" altLang="ja-JP" dirty="0"/>
              <a:t>mission of the operational </a:t>
            </a:r>
            <a:r>
              <a:rPr lang="en-US" altLang="ja-JP" dirty="0" smtClean="0"/>
              <a:t>QZSS:</a:t>
            </a:r>
          </a:p>
          <a:p>
            <a:pPr marL="1257300" lvl="2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ja-JP" i="1" dirty="0" smtClean="0"/>
              <a:t>Positioning</a:t>
            </a:r>
            <a:r>
              <a:rPr lang="en-US" altLang="ja-JP" i="1" dirty="0"/>
              <a:t>: Ranging and augmentation services including SBAS; </a:t>
            </a:r>
            <a:r>
              <a:rPr lang="en-US" altLang="ja-JP" i="1" dirty="0" smtClean="0"/>
              <a:t>and</a:t>
            </a:r>
          </a:p>
          <a:p>
            <a:pPr marL="1257300" lvl="2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ja-JP" i="1" dirty="0" smtClean="0"/>
              <a:t>Messaging</a:t>
            </a:r>
            <a:r>
              <a:rPr lang="en-US" altLang="ja-JP" i="1" dirty="0"/>
              <a:t>: </a:t>
            </a:r>
            <a:r>
              <a:rPr lang="en-US" altLang="ja-JP" i="1" dirty="0" smtClean="0"/>
              <a:t>Two-way mobile communication </a:t>
            </a:r>
            <a:r>
              <a:rPr lang="en-US" altLang="ja-JP" i="1" dirty="0"/>
              <a:t>service for disaster </a:t>
            </a:r>
            <a:r>
              <a:rPr lang="en-US" altLang="ja-JP" i="1" dirty="0" smtClean="0"/>
              <a:t>and crisis management.</a:t>
            </a:r>
          </a:p>
          <a:p>
            <a:pPr marL="342900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p"/>
              <a:defRPr/>
            </a:pPr>
            <a:r>
              <a:rPr lang="en-US" altLang="ja-JP" sz="2000" dirty="0" smtClean="0">
                <a:solidFill>
                  <a:schemeClr val="tx2"/>
                </a:solidFill>
              </a:rPr>
              <a:t>MSAS</a:t>
            </a:r>
            <a:r>
              <a:rPr lang="en-US" altLang="ja-JP" sz="2000" dirty="0">
                <a:solidFill>
                  <a:schemeClr val="tx2"/>
                </a:solidFill>
              </a:rPr>
              <a:t>: Japanese SBAS </a:t>
            </a:r>
            <a:r>
              <a:rPr lang="en-US" altLang="ja-JP" sz="2000" dirty="0" smtClean="0">
                <a:solidFill>
                  <a:schemeClr val="tx2"/>
                </a:solidFill>
              </a:rPr>
              <a:t>Service</a:t>
            </a:r>
          </a:p>
          <a:p>
            <a:pPr marL="800100" lvl="1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n"/>
              <a:defRPr/>
            </a:pPr>
            <a:r>
              <a:rPr lang="en-US" altLang="ja-JP" dirty="0" smtClean="0"/>
              <a:t>Operational </a:t>
            </a:r>
            <a:r>
              <a:rPr lang="en-US" altLang="ja-JP" dirty="0"/>
              <a:t>since 2007 in accordance with the ICAO </a:t>
            </a:r>
            <a:r>
              <a:rPr lang="en-US" altLang="ja-JP" dirty="0" smtClean="0"/>
              <a:t>standards.</a:t>
            </a:r>
          </a:p>
          <a:p>
            <a:pPr marL="800100" lvl="1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n"/>
              <a:defRPr/>
            </a:pPr>
            <a:r>
              <a:rPr lang="en-US" altLang="ja-JP" dirty="0" smtClean="0"/>
              <a:t>Continues </a:t>
            </a:r>
            <a:r>
              <a:rPr lang="en-US" altLang="ja-JP" dirty="0"/>
              <a:t>operation with MTSAT-2 </a:t>
            </a:r>
            <a:r>
              <a:rPr lang="en-US" altLang="ja-JP" dirty="0" smtClean="0"/>
              <a:t>GEO.</a:t>
            </a:r>
          </a:p>
          <a:p>
            <a:pPr marL="1257300" lvl="2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ja-JP" i="1" dirty="0" smtClean="0"/>
              <a:t>Replacement </a:t>
            </a:r>
            <a:r>
              <a:rPr lang="en-US" altLang="ja-JP" i="1" dirty="0"/>
              <a:t>to the fully new system and new GEO in </a:t>
            </a:r>
            <a:r>
              <a:rPr lang="en-US" altLang="ja-JP" i="1" dirty="0" smtClean="0"/>
              <a:t>2020;</a:t>
            </a:r>
          </a:p>
          <a:p>
            <a:pPr marL="1257300" lvl="2">
              <a:lnSpc>
                <a:spcPct val="105000"/>
              </a:lnSpc>
              <a:spcBef>
                <a:spcPct val="10000"/>
              </a:spcBef>
              <a:defRPr/>
            </a:pPr>
            <a:r>
              <a:rPr lang="en-US" altLang="ja-JP" i="1" dirty="0" smtClean="0"/>
              <a:t>Integrated </a:t>
            </a:r>
            <a:r>
              <a:rPr lang="en-US" altLang="ja-JP" i="1" dirty="0"/>
              <a:t>to the </a:t>
            </a:r>
            <a:r>
              <a:rPr lang="en-US" altLang="ja-JP" i="1" dirty="0" smtClean="0"/>
              <a:t>QZSS program.</a:t>
            </a:r>
          </a:p>
          <a:p>
            <a:pPr marL="1257300" lvl="2" indent="-342900">
              <a:lnSpc>
                <a:spcPct val="105000"/>
              </a:lnSpc>
              <a:spcBef>
                <a:spcPct val="1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ja-JP" i="1" dirty="0" smtClean="0"/>
              <a:t>Upgrade </a:t>
            </a:r>
            <a:r>
              <a:rPr lang="en-US" altLang="ja-JP" i="1" dirty="0"/>
              <a:t>for vertical guidance likely in 2023 with the 2</a:t>
            </a:r>
            <a:r>
              <a:rPr lang="en-US" altLang="ja-JP" i="1" baseline="30000" dirty="0"/>
              <a:t>nd</a:t>
            </a:r>
            <a:r>
              <a:rPr lang="en-US" altLang="ja-JP" i="1" dirty="0"/>
              <a:t> GEO</a:t>
            </a:r>
            <a:r>
              <a:rPr lang="en-US" altLang="ja-JP" i="1" dirty="0" smtClean="0"/>
              <a:t>.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19672" y="260648"/>
            <a:ext cx="223407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200" i="1" dirty="0" smtClean="0">
                <a:solidFill>
                  <a:srgbClr val="0033CC"/>
                </a:solidFill>
              </a:rPr>
              <a:t>Introduction</a:t>
            </a:r>
            <a:endParaRPr lang="ja-JP" altLang="en-US" sz="3200" i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744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2196862" y="2636912"/>
            <a:ext cx="4750275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3200" dirty="0">
                <a:solidFill>
                  <a:srgbClr val="0033CC"/>
                </a:solidFill>
              </a:rPr>
              <a:t>Part I</a:t>
            </a:r>
          </a:p>
          <a:p>
            <a:pPr algn="ctr">
              <a:defRPr/>
            </a:pPr>
            <a:endParaRPr lang="en-US" altLang="ja-JP" sz="1600" dirty="0">
              <a:solidFill>
                <a:srgbClr val="0033CC"/>
              </a:solidFill>
            </a:endParaRPr>
          </a:p>
          <a:p>
            <a:pPr algn="ctr">
              <a:defRPr/>
            </a:pPr>
            <a:r>
              <a:rPr lang="en-US" altLang="ja-JP" sz="3200" dirty="0">
                <a:solidFill>
                  <a:srgbClr val="0033CC"/>
                </a:solidFill>
              </a:rPr>
              <a:t>Status of the QZSS Program</a:t>
            </a:r>
            <a:endParaRPr lang="ja-JP" altLang="en-US" sz="32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11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/>
          <p:cNvSpPr txBox="1"/>
          <p:nvPr/>
        </p:nvSpPr>
        <p:spPr>
          <a:xfrm>
            <a:off x="1619672" y="260648"/>
            <a:ext cx="246291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200" i="1" dirty="0" smtClean="0">
                <a:solidFill>
                  <a:srgbClr val="0033CC"/>
                </a:solidFill>
              </a:rPr>
              <a:t>QZSS Concept</a:t>
            </a:r>
            <a:endParaRPr lang="ja-JP" altLang="en-US" sz="3200" i="1" dirty="0">
              <a:solidFill>
                <a:srgbClr val="0033CC"/>
              </a:solidFill>
            </a:endParaRPr>
          </a:p>
        </p:txBody>
      </p:sp>
      <p:sp>
        <p:nvSpPr>
          <p:cNvPr id="21" name="Text Box 34"/>
          <p:cNvSpPr txBox="1">
            <a:spLocks noChangeArrowheads="1"/>
          </p:cNvSpPr>
          <p:nvPr/>
        </p:nvSpPr>
        <p:spPr bwMode="auto">
          <a:xfrm>
            <a:off x="3939480" y="4394522"/>
            <a:ext cx="49530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8913" indent="-188913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25000"/>
              </a:spcBef>
              <a:buFontTx/>
              <a:buChar char="•"/>
              <a:defRPr/>
            </a:pPr>
            <a:r>
              <a:rPr lang="en-US" altLang="ja-JP" sz="1800" dirty="0" smtClean="0">
                <a:latin typeface="+mn-lt"/>
              </a:rPr>
              <a:t>Broadcast signal from high elevation angle.</a:t>
            </a:r>
          </a:p>
          <a:p>
            <a:pPr eaLnBrk="1" hangingPunct="1">
              <a:spcBef>
                <a:spcPct val="25000"/>
              </a:spcBef>
              <a:buFontTx/>
              <a:buChar char="•"/>
              <a:defRPr/>
            </a:pPr>
            <a:r>
              <a:rPr lang="en-US" altLang="ja-JP" sz="1800" dirty="0" smtClean="0">
                <a:latin typeface="+mn-lt"/>
              </a:rPr>
              <a:t>Applicable to navigation services for mountain area and urban canyon.</a:t>
            </a:r>
          </a:p>
          <a:p>
            <a:pPr eaLnBrk="1" hangingPunct="1">
              <a:spcBef>
                <a:spcPct val="25000"/>
              </a:spcBef>
              <a:buFontTx/>
              <a:buChar char="•"/>
              <a:defRPr/>
            </a:pPr>
            <a:r>
              <a:rPr lang="en-US" altLang="ja-JP" sz="1800" dirty="0" smtClean="0">
                <a:latin typeface="+mn-lt"/>
              </a:rPr>
              <a:t>Augmentation signal from the zenith could help users to acquire and augment other GNSS satellite signals at any time.</a:t>
            </a: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107504" y="4931593"/>
            <a:ext cx="3901902" cy="1228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8913" indent="-188913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"/>
              </a:spcBef>
              <a:buFontTx/>
              <a:buChar char="•"/>
              <a:defRPr/>
            </a:pPr>
            <a:r>
              <a:rPr lang="en-US" altLang="ja-JP" sz="1800" dirty="0" smtClean="0">
                <a:latin typeface="+mn-lt"/>
              </a:rPr>
              <a:t>IGSO (Inclined Geosynchronous Orbit) centered at 139E.</a:t>
            </a:r>
          </a:p>
          <a:p>
            <a:pPr eaLnBrk="1" hangingPunct="1">
              <a:spcBef>
                <a:spcPct val="5000"/>
              </a:spcBef>
              <a:buFontTx/>
              <a:buChar char="•"/>
              <a:defRPr/>
            </a:pPr>
            <a:r>
              <a:rPr lang="en-US" altLang="ja-JP" sz="1800" dirty="0" smtClean="0">
                <a:latin typeface="+mn-lt"/>
              </a:rPr>
              <a:t>Eccentricity 0.075, inclination 41deg.</a:t>
            </a:r>
          </a:p>
          <a:p>
            <a:pPr eaLnBrk="1" hangingPunct="1">
              <a:spcBef>
                <a:spcPct val="5000"/>
              </a:spcBef>
              <a:buFontTx/>
              <a:buChar char="•"/>
              <a:defRPr/>
            </a:pPr>
            <a:r>
              <a:rPr lang="en-US" altLang="ja-JP" sz="1800" dirty="0" smtClean="0">
                <a:latin typeface="+mn-lt"/>
              </a:rPr>
              <a:t>Additional GEO.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3563888" y="1197298"/>
            <a:ext cx="5534025" cy="3240087"/>
            <a:chOff x="4232275" y="1557338"/>
            <a:chExt cx="5534025" cy="3240087"/>
          </a:xfrm>
        </p:grpSpPr>
        <p:pic>
          <p:nvPicPr>
            <p:cNvPr id="25" name="Picture 3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2275" y="1557338"/>
              <a:ext cx="5534025" cy="3240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1" name="Rectangle 39"/>
            <p:cNvSpPr>
              <a:spLocks noChangeArrowheads="1"/>
            </p:cNvSpPr>
            <p:nvPr/>
          </p:nvSpPr>
          <p:spPr bwMode="auto">
            <a:xfrm>
              <a:off x="4292600" y="2278063"/>
              <a:ext cx="1081088" cy="43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2" name="Rectangle 40"/>
            <p:cNvSpPr>
              <a:spLocks noChangeArrowheads="1"/>
            </p:cNvSpPr>
            <p:nvPr/>
          </p:nvSpPr>
          <p:spPr bwMode="auto">
            <a:xfrm>
              <a:off x="4365625" y="2493963"/>
              <a:ext cx="576263" cy="86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grpSp>
          <p:nvGrpSpPr>
            <p:cNvPr id="143" name="Group 41"/>
            <p:cNvGrpSpPr>
              <a:grpSpLocks/>
            </p:cNvGrpSpPr>
            <p:nvPr/>
          </p:nvGrpSpPr>
          <p:grpSpPr bwMode="auto">
            <a:xfrm flipH="1">
              <a:off x="4494213" y="2420938"/>
              <a:ext cx="519113" cy="585788"/>
              <a:chOff x="327" y="1499"/>
              <a:chExt cx="327" cy="370"/>
            </a:xfrm>
          </p:grpSpPr>
          <p:sp>
            <p:nvSpPr>
              <p:cNvPr id="144" name="Freeform 42"/>
              <p:cNvSpPr>
                <a:spLocks/>
              </p:cNvSpPr>
              <p:nvPr/>
            </p:nvSpPr>
            <p:spPr bwMode="auto">
              <a:xfrm>
                <a:off x="331" y="1612"/>
                <a:ext cx="161" cy="257"/>
              </a:xfrm>
              <a:custGeom>
                <a:avLst/>
                <a:gdLst>
                  <a:gd name="T0" fmla="*/ 109 w 161"/>
                  <a:gd name="T1" fmla="*/ 256 h 257"/>
                  <a:gd name="T2" fmla="*/ 0 w 161"/>
                  <a:gd name="T3" fmla="*/ 34 h 257"/>
                  <a:gd name="T4" fmla="*/ 44 w 161"/>
                  <a:gd name="T5" fmla="*/ 0 h 257"/>
                  <a:gd name="T6" fmla="*/ 160 w 161"/>
                  <a:gd name="T7" fmla="*/ 233 h 257"/>
                  <a:gd name="T8" fmla="*/ 109 w 161"/>
                  <a:gd name="T9" fmla="*/ 256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257">
                    <a:moveTo>
                      <a:pt x="109" y="256"/>
                    </a:moveTo>
                    <a:lnTo>
                      <a:pt x="0" y="34"/>
                    </a:lnTo>
                    <a:lnTo>
                      <a:pt x="44" y="0"/>
                    </a:lnTo>
                    <a:lnTo>
                      <a:pt x="160" y="233"/>
                    </a:lnTo>
                    <a:lnTo>
                      <a:pt x="109" y="256"/>
                    </a:lnTo>
                  </a:path>
                </a:pathLst>
              </a:cu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45" name="Freeform 43"/>
              <p:cNvSpPr>
                <a:spLocks/>
              </p:cNvSpPr>
              <p:nvPr/>
            </p:nvSpPr>
            <p:spPr bwMode="auto">
              <a:xfrm>
                <a:off x="373" y="1613"/>
                <a:ext cx="175" cy="188"/>
              </a:xfrm>
              <a:custGeom>
                <a:avLst/>
                <a:gdLst>
                  <a:gd name="T0" fmla="*/ 98 w 175"/>
                  <a:gd name="T1" fmla="*/ 187 h 188"/>
                  <a:gd name="T2" fmla="*/ 63 w 175"/>
                  <a:gd name="T3" fmla="*/ 154 h 188"/>
                  <a:gd name="T4" fmla="*/ 44 w 175"/>
                  <a:gd name="T5" fmla="*/ 150 h 188"/>
                  <a:gd name="T6" fmla="*/ 22 w 175"/>
                  <a:gd name="T7" fmla="*/ 136 h 188"/>
                  <a:gd name="T8" fmla="*/ 1 w 175"/>
                  <a:gd name="T9" fmla="*/ 103 h 188"/>
                  <a:gd name="T10" fmla="*/ 0 w 175"/>
                  <a:gd name="T11" fmla="*/ 87 h 188"/>
                  <a:gd name="T12" fmla="*/ 4 w 175"/>
                  <a:gd name="T13" fmla="*/ 69 h 188"/>
                  <a:gd name="T14" fmla="*/ 10 w 175"/>
                  <a:gd name="T15" fmla="*/ 66 h 188"/>
                  <a:gd name="T16" fmla="*/ 14 w 175"/>
                  <a:gd name="T17" fmla="*/ 54 h 188"/>
                  <a:gd name="T18" fmla="*/ 82 w 175"/>
                  <a:gd name="T19" fmla="*/ 0 h 188"/>
                  <a:gd name="T20" fmla="*/ 102 w 175"/>
                  <a:gd name="T21" fmla="*/ 1 h 188"/>
                  <a:gd name="T22" fmla="*/ 174 w 175"/>
                  <a:gd name="T23" fmla="*/ 130 h 188"/>
                  <a:gd name="T24" fmla="*/ 162 w 175"/>
                  <a:gd name="T25" fmla="*/ 150 h 188"/>
                  <a:gd name="T26" fmla="*/ 98 w 175"/>
                  <a:gd name="T27" fmla="*/ 187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5" h="188">
                    <a:moveTo>
                      <a:pt x="98" y="187"/>
                    </a:moveTo>
                    <a:lnTo>
                      <a:pt x="63" y="154"/>
                    </a:lnTo>
                    <a:lnTo>
                      <a:pt x="44" y="150"/>
                    </a:lnTo>
                    <a:lnTo>
                      <a:pt x="22" y="136"/>
                    </a:lnTo>
                    <a:lnTo>
                      <a:pt x="1" y="103"/>
                    </a:lnTo>
                    <a:lnTo>
                      <a:pt x="0" y="87"/>
                    </a:lnTo>
                    <a:lnTo>
                      <a:pt x="4" y="69"/>
                    </a:lnTo>
                    <a:lnTo>
                      <a:pt x="10" y="66"/>
                    </a:lnTo>
                    <a:lnTo>
                      <a:pt x="14" y="54"/>
                    </a:lnTo>
                    <a:lnTo>
                      <a:pt x="82" y="0"/>
                    </a:lnTo>
                    <a:lnTo>
                      <a:pt x="102" y="1"/>
                    </a:lnTo>
                    <a:lnTo>
                      <a:pt x="174" y="130"/>
                    </a:lnTo>
                    <a:lnTo>
                      <a:pt x="162" y="150"/>
                    </a:lnTo>
                    <a:lnTo>
                      <a:pt x="98" y="187"/>
                    </a:lnTo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46" name="Freeform 44"/>
              <p:cNvSpPr>
                <a:spLocks/>
              </p:cNvSpPr>
              <p:nvPr/>
            </p:nvSpPr>
            <p:spPr bwMode="auto">
              <a:xfrm>
                <a:off x="445" y="1503"/>
                <a:ext cx="206" cy="300"/>
              </a:xfrm>
              <a:custGeom>
                <a:avLst/>
                <a:gdLst>
                  <a:gd name="T0" fmla="*/ 137 w 206"/>
                  <a:gd name="T1" fmla="*/ 299 h 300"/>
                  <a:gd name="T2" fmla="*/ 0 w 206"/>
                  <a:gd name="T3" fmla="*/ 47 h 300"/>
                  <a:gd name="T4" fmla="*/ 61 w 206"/>
                  <a:gd name="T5" fmla="*/ 0 h 300"/>
                  <a:gd name="T6" fmla="*/ 205 w 206"/>
                  <a:gd name="T7" fmla="*/ 269 h 300"/>
                  <a:gd name="T8" fmla="*/ 137 w 206"/>
                  <a:gd name="T9" fmla="*/ 299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300">
                    <a:moveTo>
                      <a:pt x="137" y="299"/>
                    </a:moveTo>
                    <a:lnTo>
                      <a:pt x="0" y="47"/>
                    </a:lnTo>
                    <a:lnTo>
                      <a:pt x="61" y="0"/>
                    </a:lnTo>
                    <a:lnTo>
                      <a:pt x="205" y="269"/>
                    </a:lnTo>
                    <a:lnTo>
                      <a:pt x="137" y="299"/>
                    </a:lnTo>
                  </a:path>
                </a:pathLst>
              </a:cu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47" name="Line 45"/>
              <p:cNvSpPr>
                <a:spLocks noChangeShapeType="1"/>
              </p:cNvSpPr>
              <p:nvPr/>
            </p:nvSpPr>
            <p:spPr bwMode="auto">
              <a:xfrm flipH="1" flipV="1">
                <a:off x="507" y="1499"/>
                <a:ext cx="145" cy="27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48" name="Line 46"/>
              <p:cNvSpPr>
                <a:spLocks noChangeShapeType="1"/>
              </p:cNvSpPr>
              <p:nvPr/>
            </p:nvSpPr>
            <p:spPr bwMode="auto">
              <a:xfrm flipH="1">
                <a:off x="443" y="1501"/>
                <a:ext cx="64" cy="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49" name="Line 47"/>
              <p:cNvSpPr>
                <a:spLocks noChangeShapeType="1"/>
              </p:cNvSpPr>
              <p:nvPr/>
            </p:nvSpPr>
            <p:spPr bwMode="auto">
              <a:xfrm>
                <a:off x="443" y="1549"/>
                <a:ext cx="138" cy="25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50" name="Line 48"/>
              <p:cNvSpPr>
                <a:spLocks noChangeShapeType="1"/>
              </p:cNvSpPr>
              <p:nvPr/>
            </p:nvSpPr>
            <p:spPr bwMode="auto">
              <a:xfrm flipH="1">
                <a:off x="580" y="1771"/>
                <a:ext cx="74" cy="3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51" name="Line 49"/>
              <p:cNvSpPr>
                <a:spLocks noChangeShapeType="1"/>
              </p:cNvSpPr>
              <p:nvPr/>
            </p:nvSpPr>
            <p:spPr bwMode="auto">
              <a:xfrm>
                <a:off x="471" y="1802"/>
                <a:ext cx="22" cy="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52" name="Line 50"/>
              <p:cNvSpPr>
                <a:spLocks noChangeShapeType="1"/>
              </p:cNvSpPr>
              <p:nvPr/>
            </p:nvSpPr>
            <p:spPr bwMode="auto">
              <a:xfrm flipH="1">
                <a:off x="440" y="1847"/>
                <a:ext cx="52" cy="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53" name="Line 51"/>
              <p:cNvSpPr>
                <a:spLocks noChangeShapeType="1"/>
              </p:cNvSpPr>
              <p:nvPr/>
            </p:nvSpPr>
            <p:spPr bwMode="auto">
              <a:xfrm flipH="1" flipV="1">
                <a:off x="327" y="1645"/>
                <a:ext cx="111" cy="2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54" name="Line 52"/>
              <p:cNvSpPr>
                <a:spLocks noChangeShapeType="1"/>
              </p:cNvSpPr>
              <p:nvPr/>
            </p:nvSpPr>
            <p:spPr bwMode="auto">
              <a:xfrm flipH="1">
                <a:off x="327" y="1608"/>
                <a:ext cx="50" cy="3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55" name="Line 53"/>
              <p:cNvSpPr>
                <a:spLocks noChangeShapeType="1"/>
              </p:cNvSpPr>
              <p:nvPr/>
            </p:nvSpPr>
            <p:spPr bwMode="auto">
              <a:xfrm flipH="1" flipV="1">
                <a:off x="375" y="1609"/>
                <a:ext cx="23" cy="4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56" name="Line 54"/>
              <p:cNvSpPr>
                <a:spLocks noChangeShapeType="1"/>
              </p:cNvSpPr>
              <p:nvPr/>
            </p:nvSpPr>
            <p:spPr bwMode="auto">
              <a:xfrm flipH="1">
                <a:off x="382" y="1610"/>
                <a:ext cx="76" cy="5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57" name="Line 55"/>
              <p:cNvSpPr>
                <a:spLocks noChangeShapeType="1"/>
              </p:cNvSpPr>
              <p:nvPr/>
            </p:nvSpPr>
            <p:spPr bwMode="auto">
              <a:xfrm>
                <a:off x="384" y="1666"/>
                <a:ext cx="47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58" name="Line 56"/>
              <p:cNvSpPr>
                <a:spLocks noChangeShapeType="1"/>
              </p:cNvSpPr>
              <p:nvPr/>
            </p:nvSpPr>
            <p:spPr bwMode="auto">
              <a:xfrm>
                <a:off x="430" y="1673"/>
                <a:ext cx="68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59" name="Line 57"/>
              <p:cNvSpPr>
                <a:spLocks noChangeShapeType="1"/>
              </p:cNvSpPr>
              <p:nvPr/>
            </p:nvSpPr>
            <p:spPr bwMode="auto">
              <a:xfrm>
                <a:off x="498" y="1759"/>
                <a:ext cx="0" cy="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60" name="Line 58"/>
              <p:cNvSpPr>
                <a:spLocks noChangeShapeType="1"/>
              </p:cNvSpPr>
              <p:nvPr/>
            </p:nvSpPr>
            <p:spPr bwMode="auto">
              <a:xfrm flipH="1">
                <a:off x="471" y="1789"/>
                <a:ext cx="27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61" name="Line 59"/>
              <p:cNvSpPr>
                <a:spLocks noChangeShapeType="1"/>
              </p:cNvSpPr>
              <p:nvPr/>
            </p:nvSpPr>
            <p:spPr bwMode="auto">
              <a:xfrm flipH="1" flipV="1">
                <a:off x="434" y="1769"/>
                <a:ext cx="38" cy="3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62" name="Line 60"/>
              <p:cNvSpPr>
                <a:spLocks noChangeShapeType="1"/>
              </p:cNvSpPr>
              <p:nvPr/>
            </p:nvSpPr>
            <p:spPr bwMode="auto">
              <a:xfrm flipH="1">
                <a:off x="364" y="1769"/>
                <a:ext cx="103" cy="8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63" name="Freeform 61"/>
              <p:cNvSpPr>
                <a:spLocks/>
              </p:cNvSpPr>
              <p:nvPr/>
            </p:nvSpPr>
            <p:spPr bwMode="auto">
              <a:xfrm>
                <a:off x="373" y="1677"/>
                <a:ext cx="84" cy="68"/>
              </a:xfrm>
              <a:custGeom>
                <a:avLst/>
                <a:gdLst>
                  <a:gd name="T0" fmla="*/ 67 w 84"/>
                  <a:gd name="T1" fmla="*/ 24 h 91"/>
                  <a:gd name="T2" fmla="*/ 61 w 84"/>
                  <a:gd name="T3" fmla="*/ 17 h 91"/>
                  <a:gd name="T4" fmla="*/ 54 w 84"/>
                  <a:gd name="T5" fmla="*/ 11 h 91"/>
                  <a:gd name="T6" fmla="*/ 46 w 84"/>
                  <a:gd name="T7" fmla="*/ 6 h 91"/>
                  <a:gd name="T8" fmla="*/ 40 w 84"/>
                  <a:gd name="T9" fmla="*/ 3 h 91"/>
                  <a:gd name="T10" fmla="*/ 33 w 84"/>
                  <a:gd name="T11" fmla="*/ 0 h 91"/>
                  <a:gd name="T12" fmla="*/ 26 w 84"/>
                  <a:gd name="T13" fmla="*/ 0 h 91"/>
                  <a:gd name="T14" fmla="*/ 19 w 84"/>
                  <a:gd name="T15" fmla="*/ 0 h 91"/>
                  <a:gd name="T16" fmla="*/ 14 w 84"/>
                  <a:gd name="T17" fmla="*/ 1 h 91"/>
                  <a:gd name="T18" fmla="*/ 9 w 84"/>
                  <a:gd name="T19" fmla="*/ 4 h 91"/>
                  <a:gd name="T20" fmla="*/ 5 w 84"/>
                  <a:gd name="T21" fmla="*/ 8 h 91"/>
                  <a:gd name="T22" fmla="*/ 2 w 84"/>
                  <a:gd name="T23" fmla="*/ 14 h 91"/>
                  <a:gd name="T24" fmla="*/ 1 w 84"/>
                  <a:gd name="T25" fmla="*/ 20 h 91"/>
                  <a:gd name="T26" fmla="*/ 0 w 84"/>
                  <a:gd name="T27" fmla="*/ 27 h 91"/>
                  <a:gd name="T28" fmla="*/ 1 w 84"/>
                  <a:gd name="T29" fmla="*/ 35 h 91"/>
                  <a:gd name="T30" fmla="*/ 3 w 84"/>
                  <a:gd name="T31" fmla="*/ 43 h 91"/>
                  <a:gd name="T32" fmla="*/ 6 w 84"/>
                  <a:gd name="T33" fmla="*/ 51 h 91"/>
                  <a:gd name="T34" fmla="*/ 10 w 84"/>
                  <a:gd name="T35" fmla="*/ 59 h 91"/>
                  <a:gd name="T36" fmla="*/ 15 w 84"/>
                  <a:gd name="T37" fmla="*/ 65 h 91"/>
                  <a:gd name="T38" fmla="*/ 21 w 84"/>
                  <a:gd name="T39" fmla="*/ 72 h 91"/>
                  <a:gd name="T40" fmla="*/ 28 w 84"/>
                  <a:gd name="T41" fmla="*/ 78 h 91"/>
                  <a:gd name="T42" fmla="*/ 36 w 84"/>
                  <a:gd name="T43" fmla="*/ 83 h 91"/>
                  <a:gd name="T44" fmla="*/ 42 w 84"/>
                  <a:gd name="T45" fmla="*/ 86 h 91"/>
                  <a:gd name="T46" fmla="*/ 49 w 84"/>
                  <a:gd name="T47" fmla="*/ 89 h 91"/>
                  <a:gd name="T48" fmla="*/ 57 w 84"/>
                  <a:gd name="T49" fmla="*/ 90 h 91"/>
                  <a:gd name="T50" fmla="*/ 63 w 84"/>
                  <a:gd name="T51" fmla="*/ 90 h 91"/>
                  <a:gd name="T52" fmla="*/ 68 w 84"/>
                  <a:gd name="T53" fmla="*/ 88 h 91"/>
                  <a:gd name="T54" fmla="*/ 73 w 84"/>
                  <a:gd name="T55" fmla="*/ 85 h 91"/>
                  <a:gd name="T56" fmla="*/ 78 w 84"/>
                  <a:gd name="T57" fmla="*/ 81 h 91"/>
                  <a:gd name="T58" fmla="*/ 80 w 84"/>
                  <a:gd name="T59" fmla="*/ 75 h 91"/>
                  <a:gd name="T60" fmla="*/ 81 w 84"/>
                  <a:gd name="T61" fmla="*/ 69 h 91"/>
                  <a:gd name="T62" fmla="*/ 83 w 84"/>
                  <a:gd name="T63" fmla="*/ 62 h 91"/>
                  <a:gd name="T64" fmla="*/ 81 w 84"/>
                  <a:gd name="T65" fmla="*/ 54 h 91"/>
                  <a:gd name="T66" fmla="*/ 79 w 84"/>
                  <a:gd name="T67" fmla="*/ 46 h 91"/>
                  <a:gd name="T68" fmla="*/ 76 w 84"/>
                  <a:gd name="T69" fmla="*/ 38 h 91"/>
                  <a:gd name="T70" fmla="*/ 72 w 84"/>
                  <a:gd name="T71" fmla="*/ 30 h 91"/>
                  <a:gd name="T72" fmla="*/ 67 w 84"/>
                  <a:gd name="T73" fmla="*/ 24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4" h="91">
                    <a:moveTo>
                      <a:pt x="67" y="24"/>
                    </a:moveTo>
                    <a:lnTo>
                      <a:pt x="61" y="17"/>
                    </a:lnTo>
                    <a:lnTo>
                      <a:pt x="54" y="11"/>
                    </a:lnTo>
                    <a:lnTo>
                      <a:pt x="46" y="6"/>
                    </a:lnTo>
                    <a:lnTo>
                      <a:pt x="40" y="3"/>
                    </a:lnTo>
                    <a:lnTo>
                      <a:pt x="33" y="0"/>
                    </a:lnTo>
                    <a:lnTo>
                      <a:pt x="26" y="0"/>
                    </a:lnTo>
                    <a:lnTo>
                      <a:pt x="19" y="0"/>
                    </a:lnTo>
                    <a:lnTo>
                      <a:pt x="14" y="1"/>
                    </a:lnTo>
                    <a:lnTo>
                      <a:pt x="9" y="4"/>
                    </a:lnTo>
                    <a:lnTo>
                      <a:pt x="5" y="8"/>
                    </a:lnTo>
                    <a:lnTo>
                      <a:pt x="2" y="14"/>
                    </a:lnTo>
                    <a:lnTo>
                      <a:pt x="1" y="20"/>
                    </a:lnTo>
                    <a:lnTo>
                      <a:pt x="0" y="27"/>
                    </a:lnTo>
                    <a:lnTo>
                      <a:pt x="1" y="35"/>
                    </a:lnTo>
                    <a:lnTo>
                      <a:pt x="3" y="43"/>
                    </a:lnTo>
                    <a:lnTo>
                      <a:pt x="6" y="51"/>
                    </a:lnTo>
                    <a:lnTo>
                      <a:pt x="10" y="59"/>
                    </a:lnTo>
                    <a:lnTo>
                      <a:pt x="15" y="65"/>
                    </a:lnTo>
                    <a:lnTo>
                      <a:pt x="21" y="72"/>
                    </a:lnTo>
                    <a:lnTo>
                      <a:pt x="28" y="78"/>
                    </a:lnTo>
                    <a:lnTo>
                      <a:pt x="36" y="83"/>
                    </a:lnTo>
                    <a:lnTo>
                      <a:pt x="42" y="86"/>
                    </a:lnTo>
                    <a:lnTo>
                      <a:pt x="49" y="89"/>
                    </a:lnTo>
                    <a:lnTo>
                      <a:pt x="57" y="90"/>
                    </a:lnTo>
                    <a:lnTo>
                      <a:pt x="63" y="90"/>
                    </a:lnTo>
                    <a:lnTo>
                      <a:pt x="68" y="88"/>
                    </a:lnTo>
                    <a:lnTo>
                      <a:pt x="73" y="85"/>
                    </a:lnTo>
                    <a:lnTo>
                      <a:pt x="78" y="81"/>
                    </a:lnTo>
                    <a:lnTo>
                      <a:pt x="80" y="75"/>
                    </a:lnTo>
                    <a:lnTo>
                      <a:pt x="81" y="69"/>
                    </a:lnTo>
                    <a:lnTo>
                      <a:pt x="83" y="62"/>
                    </a:lnTo>
                    <a:lnTo>
                      <a:pt x="81" y="54"/>
                    </a:lnTo>
                    <a:lnTo>
                      <a:pt x="79" y="46"/>
                    </a:lnTo>
                    <a:lnTo>
                      <a:pt x="76" y="38"/>
                    </a:lnTo>
                    <a:lnTo>
                      <a:pt x="72" y="30"/>
                    </a:lnTo>
                    <a:lnTo>
                      <a:pt x="67" y="2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64" name="Line 62"/>
              <p:cNvSpPr>
                <a:spLocks noChangeShapeType="1"/>
              </p:cNvSpPr>
              <p:nvPr/>
            </p:nvSpPr>
            <p:spPr bwMode="auto">
              <a:xfrm flipH="1">
                <a:off x="411" y="1719"/>
                <a:ext cx="23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65" name="Line 63"/>
              <p:cNvSpPr>
                <a:spLocks noChangeShapeType="1"/>
              </p:cNvSpPr>
              <p:nvPr/>
            </p:nvSpPr>
            <p:spPr bwMode="auto">
              <a:xfrm flipH="1">
                <a:off x="395" y="1697"/>
                <a:ext cx="25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66" name="Line 64"/>
              <p:cNvSpPr>
                <a:spLocks noChangeShapeType="1"/>
              </p:cNvSpPr>
              <p:nvPr/>
            </p:nvSpPr>
            <p:spPr bwMode="auto">
              <a:xfrm flipH="1">
                <a:off x="375" y="1699"/>
                <a:ext cx="25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67" name="Line 65"/>
              <p:cNvSpPr>
                <a:spLocks noChangeShapeType="1"/>
              </p:cNvSpPr>
              <p:nvPr/>
            </p:nvSpPr>
            <p:spPr bwMode="auto">
              <a:xfrm flipH="1">
                <a:off x="395" y="1746"/>
                <a:ext cx="25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68" name="Line 66"/>
              <p:cNvSpPr>
                <a:spLocks noChangeShapeType="1"/>
              </p:cNvSpPr>
              <p:nvPr/>
            </p:nvSpPr>
            <p:spPr bwMode="auto">
              <a:xfrm flipH="1">
                <a:off x="387" y="1720"/>
                <a:ext cx="24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69" name="Line 67"/>
              <p:cNvSpPr>
                <a:spLocks noChangeShapeType="1"/>
              </p:cNvSpPr>
              <p:nvPr/>
            </p:nvSpPr>
            <p:spPr bwMode="auto">
              <a:xfrm flipH="1">
                <a:off x="411" y="1750"/>
                <a:ext cx="23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70" name="Line 68"/>
              <p:cNvSpPr>
                <a:spLocks noChangeShapeType="1"/>
              </p:cNvSpPr>
              <p:nvPr/>
            </p:nvSpPr>
            <p:spPr bwMode="auto">
              <a:xfrm flipH="1">
                <a:off x="498" y="1731"/>
                <a:ext cx="39" cy="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71" name="Line 69"/>
              <p:cNvSpPr>
                <a:spLocks noChangeShapeType="1"/>
              </p:cNvSpPr>
              <p:nvPr/>
            </p:nvSpPr>
            <p:spPr bwMode="auto">
              <a:xfrm flipH="1">
                <a:off x="495" y="1763"/>
                <a:ext cx="44" cy="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72" name="Line 70"/>
              <p:cNvSpPr>
                <a:spLocks noChangeShapeType="1"/>
              </p:cNvSpPr>
              <p:nvPr/>
            </p:nvSpPr>
            <p:spPr bwMode="auto">
              <a:xfrm flipH="1">
                <a:off x="536" y="1744"/>
                <a:ext cx="11" cy="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73" name="Line 71"/>
              <p:cNvSpPr>
                <a:spLocks noChangeShapeType="1"/>
              </p:cNvSpPr>
              <p:nvPr/>
            </p:nvSpPr>
            <p:spPr bwMode="auto">
              <a:xfrm flipH="1">
                <a:off x="425" y="1626"/>
                <a:ext cx="58" cy="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74" name="Line 72"/>
              <p:cNvSpPr>
                <a:spLocks noChangeShapeType="1"/>
              </p:cNvSpPr>
              <p:nvPr/>
            </p:nvSpPr>
            <p:spPr bwMode="auto">
              <a:xfrm flipH="1" flipV="1">
                <a:off x="456" y="1611"/>
                <a:ext cx="2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75" name="Line 73"/>
              <p:cNvSpPr>
                <a:spLocks noChangeShapeType="1"/>
              </p:cNvSpPr>
              <p:nvPr/>
            </p:nvSpPr>
            <p:spPr bwMode="auto">
              <a:xfrm flipH="1">
                <a:off x="380" y="1666"/>
                <a:ext cx="4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76" name="Line 74"/>
              <p:cNvSpPr>
                <a:spLocks noChangeShapeType="1"/>
              </p:cNvSpPr>
              <p:nvPr/>
            </p:nvSpPr>
            <p:spPr bwMode="auto">
              <a:xfrm flipH="1">
                <a:off x="482" y="1577"/>
                <a:ext cx="67" cy="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77" name="Line 75"/>
              <p:cNvSpPr>
                <a:spLocks noChangeShapeType="1"/>
              </p:cNvSpPr>
              <p:nvPr/>
            </p:nvSpPr>
            <p:spPr bwMode="auto">
              <a:xfrm flipH="1">
                <a:off x="544" y="1696"/>
                <a:ext cx="68" cy="3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78" name="Line 76"/>
              <p:cNvSpPr>
                <a:spLocks noChangeShapeType="1"/>
              </p:cNvSpPr>
              <p:nvPr/>
            </p:nvSpPr>
            <p:spPr bwMode="auto">
              <a:xfrm flipH="1">
                <a:off x="359" y="1700"/>
                <a:ext cx="14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79" name="Line 77"/>
              <p:cNvSpPr>
                <a:spLocks noChangeShapeType="1"/>
              </p:cNvSpPr>
              <p:nvPr/>
            </p:nvSpPr>
            <p:spPr bwMode="auto">
              <a:xfrm flipH="1">
                <a:off x="402" y="1775"/>
                <a:ext cx="41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0" name="Freeform 78"/>
              <p:cNvSpPr>
                <a:spLocks/>
              </p:cNvSpPr>
              <p:nvPr/>
            </p:nvSpPr>
            <p:spPr bwMode="auto">
              <a:xfrm>
                <a:off x="457" y="1757"/>
                <a:ext cx="23" cy="25"/>
              </a:xfrm>
              <a:custGeom>
                <a:avLst/>
                <a:gdLst>
                  <a:gd name="T0" fmla="*/ 18 w 23"/>
                  <a:gd name="T1" fmla="*/ 6 h 25"/>
                  <a:gd name="T2" fmla="*/ 17 w 23"/>
                  <a:gd name="T3" fmla="*/ 4 h 25"/>
                  <a:gd name="T4" fmla="*/ 15 w 23"/>
                  <a:gd name="T5" fmla="*/ 3 h 25"/>
                  <a:gd name="T6" fmla="*/ 14 w 23"/>
                  <a:gd name="T7" fmla="*/ 1 h 25"/>
                  <a:gd name="T8" fmla="*/ 12 w 23"/>
                  <a:gd name="T9" fmla="*/ 1 h 25"/>
                  <a:gd name="T10" fmla="*/ 9 w 23"/>
                  <a:gd name="T11" fmla="*/ 0 h 25"/>
                  <a:gd name="T12" fmla="*/ 8 w 23"/>
                  <a:gd name="T13" fmla="*/ 0 h 25"/>
                  <a:gd name="T14" fmla="*/ 6 w 23"/>
                  <a:gd name="T15" fmla="*/ 0 h 25"/>
                  <a:gd name="T16" fmla="*/ 4 w 23"/>
                  <a:gd name="T17" fmla="*/ 0 h 25"/>
                  <a:gd name="T18" fmla="*/ 3 w 23"/>
                  <a:gd name="T19" fmla="*/ 1 h 25"/>
                  <a:gd name="T20" fmla="*/ 1 w 23"/>
                  <a:gd name="T21" fmla="*/ 1 h 25"/>
                  <a:gd name="T22" fmla="*/ 1 w 23"/>
                  <a:gd name="T23" fmla="*/ 3 h 25"/>
                  <a:gd name="T24" fmla="*/ 1 w 23"/>
                  <a:gd name="T25" fmla="*/ 4 h 25"/>
                  <a:gd name="T26" fmla="*/ 0 w 23"/>
                  <a:gd name="T27" fmla="*/ 6 h 25"/>
                  <a:gd name="T28" fmla="*/ 0 w 23"/>
                  <a:gd name="T29" fmla="*/ 9 h 25"/>
                  <a:gd name="T30" fmla="*/ 0 w 23"/>
                  <a:gd name="T31" fmla="*/ 10 h 25"/>
                  <a:gd name="T32" fmla="*/ 1 w 23"/>
                  <a:gd name="T33" fmla="*/ 13 h 25"/>
                  <a:gd name="T34" fmla="*/ 1 w 23"/>
                  <a:gd name="T35" fmla="*/ 15 h 25"/>
                  <a:gd name="T36" fmla="*/ 3 w 23"/>
                  <a:gd name="T37" fmla="*/ 17 h 25"/>
                  <a:gd name="T38" fmla="*/ 4 w 23"/>
                  <a:gd name="T39" fmla="*/ 19 h 25"/>
                  <a:gd name="T40" fmla="*/ 6 w 23"/>
                  <a:gd name="T41" fmla="*/ 21 h 25"/>
                  <a:gd name="T42" fmla="*/ 7 w 23"/>
                  <a:gd name="T43" fmla="*/ 22 h 25"/>
                  <a:gd name="T44" fmla="*/ 9 w 23"/>
                  <a:gd name="T45" fmla="*/ 22 h 25"/>
                  <a:gd name="T46" fmla="*/ 12 w 23"/>
                  <a:gd name="T47" fmla="*/ 24 h 25"/>
                  <a:gd name="T48" fmla="*/ 13 w 23"/>
                  <a:gd name="T49" fmla="*/ 24 h 25"/>
                  <a:gd name="T50" fmla="*/ 15 w 23"/>
                  <a:gd name="T51" fmla="*/ 24 h 25"/>
                  <a:gd name="T52" fmla="*/ 17 w 23"/>
                  <a:gd name="T53" fmla="*/ 24 h 25"/>
                  <a:gd name="T54" fmla="*/ 18 w 23"/>
                  <a:gd name="T55" fmla="*/ 22 h 25"/>
                  <a:gd name="T56" fmla="*/ 20 w 23"/>
                  <a:gd name="T57" fmla="*/ 22 h 25"/>
                  <a:gd name="T58" fmla="*/ 20 w 23"/>
                  <a:gd name="T59" fmla="*/ 20 h 25"/>
                  <a:gd name="T60" fmla="*/ 20 w 23"/>
                  <a:gd name="T61" fmla="*/ 19 h 25"/>
                  <a:gd name="T62" fmla="*/ 22 w 23"/>
                  <a:gd name="T63" fmla="*/ 17 h 25"/>
                  <a:gd name="T64" fmla="*/ 22 w 23"/>
                  <a:gd name="T65" fmla="*/ 15 h 25"/>
                  <a:gd name="T66" fmla="*/ 21 w 23"/>
                  <a:gd name="T67" fmla="*/ 13 h 25"/>
                  <a:gd name="T68" fmla="*/ 20 w 23"/>
                  <a:gd name="T69" fmla="*/ 10 h 25"/>
                  <a:gd name="T70" fmla="*/ 20 w 23"/>
                  <a:gd name="T71" fmla="*/ 9 h 25"/>
                  <a:gd name="T72" fmla="*/ 18 w 23"/>
                  <a:gd name="T73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" h="25">
                    <a:moveTo>
                      <a:pt x="18" y="6"/>
                    </a:moveTo>
                    <a:lnTo>
                      <a:pt x="17" y="4"/>
                    </a:lnTo>
                    <a:lnTo>
                      <a:pt x="15" y="3"/>
                    </a:lnTo>
                    <a:lnTo>
                      <a:pt x="14" y="1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1" y="15"/>
                    </a:lnTo>
                    <a:lnTo>
                      <a:pt x="3" y="17"/>
                    </a:lnTo>
                    <a:lnTo>
                      <a:pt x="4" y="19"/>
                    </a:lnTo>
                    <a:lnTo>
                      <a:pt x="6" y="21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2" y="24"/>
                    </a:lnTo>
                    <a:lnTo>
                      <a:pt x="13" y="24"/>
                    </a:lnTo>
                    <a:lnTo>
                      <a:pt x="15" y="24"/>
                    </a:lnTo>
                    <a:lnTo>
                      <a:pt x="17" y="24"/>
                    </a:lnTo>
                    <a:lnTo>
                      <a:pt x="18" y="22"/>
                    </a:lnTo>
                    <a:lnTo>
                      <a:pt x="20" y="22"/>
                    </a:lnTo>
                    <a:lnTo>
                      <a:pt x="20" y="20"/>
                    </a:lnTo>
                    <a:lnTo>
                      <a:pt x="20" y="19"/>
                    </a:lnTo>
                    <a:lnTo>
                      <a:pt x="22" y="17"/>
                    </a:lnTo>
                    <a:lnTo>
                      <a:pt x="22" y="15"/>
                    </a:lnTo>
                    <a:lnTo>
                      <a:pt x="21" y="13"/>
                    </a:lnTo>
                    <a:lnTo>
                      <a:pt x="20" y="10"/>
                    </a:lnTo>
                    <a:lnTo>
                      <a:pt x="20" y="9"/>
                    </a:lnTo>
                    <a:lnTo>
                      <a:pt x="18" y="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30" name="Rectangle 80"/>
            <p:cNvSpPr>
              <a:spLocks noChangeArrowheads="1"/>
            </p:cNvSpPr>
            <p:nvPr/>
          </p:nvSpPr>
          <p:spPr bwMode="auto">
            <a:xfrm>
              <a:off x="6308725" y="1628775"/>
              <a:ext cx="1225550" cy="504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grpSp>
          <p:nvGrpSpPr>
            <p:cNvPr id="31" name="Group 81"/>
            <p:cNvGrpSpPr>
              <a:grpSpLocks/>
            </p:cNvGrpSpPr>
            <p:nvPr/>
          </p:nvGrpSpPr>
          <p:grpSpPr bwMode="auto">
            <a:xfrm rot="616883" flipH="1">
              <a:off x="6461125" y="1587500"/>
              <a:ext cx="1001713" cy="762000"/>
              <a:chOff x="3662" y="1929"/>
              <a:chExt cx="768" cy="461"/>
            </a:xfrm>
          </p:grpSpPr>
          <p:sp>
            <p:nvSpPr>
              <p:cNvPr id="32" name="Freeform 82"/>
              <p:cNvSpPr>
                <a:spLocks/>
              </p:cNvSpPr>
              <p:nvPr/>
            </p:nvSpPr>
            <p:spPr bwMode="auto">
              <a:xfrm rot="20180143" flipH="1">
                <a:off x="3671" y="1925"/>
                <a:ext cx="297" cy="291"/>
              </a:xfrm>
              <a:custGeom>
                <a:avLst/>
                <a:gdLst>
                  <a:gd name="T0" fmla="*/ 363 w 430"/>
                  <a:gd name="T1" fmla="*/ 0 h 422"/>
                  <a:gd name="T2" fmla="*/ 430 w 430"/>
                  <a:gd name="T3" fmla="*/ 83 h 422"/>
                  <a:gd name="T4" fmla="*/ 62 w 430"/>
                  <a:gd name="T5" fmla="*/ 422 h 422"/>
                  <a:gd name="T6" fmla="*/ 0 w 430"/>
                  <a:gd name="T7" fmla="*/ 350 h 422"/>
                  <a:gd name="T8" fmla="*/ 363 w 430"/>
                  <a:gd name="T9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422">
                    <a:moveTo>
                      <a:pt x="363" y="0"/>
                    </a:moveTo>
                    <a:lnTo>
                      <a:pt x="430" y="83"/>
                    </a:lnTo>
                    <a:lnTo>
                      <a:pt x="62" y="422"/>
                    </a:lnTo>
                    <a:lnTo>
                      <a:pt x="0" y="350"/>
                    </a:lnTo>
                    <a:lnTo>
                      <a:pt x="363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3" name="Freeform 83"/>
              <p:cNvSpPr>
                <a:spLocks/>
              </p:cNvSpPr>
              <p:nvPr/>
            </p:nvSpPr>
            <p:spPr bwMode="auto">
              <a:xfrm rot="20180143" flipH="1">
                <a:off x="3671" y="1925"/>
                <a:ext cx="297" cy="291"/>
              </a:xfrm>
              <a:custGeom>
                <a:avLst/>
                <a:gdLst>
                  <a:gd name="T0" fmla="*/ 363 w 430"/>
                  <a:gd name="T1" fmla="*/ 0 h 422"/>
                  <a:gd name="T2" fmla="*/ 430 w 430"/>
                  <a:gd name="T3" fmla="*/ 83 h 422"/>
                  <a:gd name="T4" fmla="*/ 62 w 430"/>
                  <a:gd name="T5" fmla="*/ 422 h 422"/>
                  <a:gd name="T6" fmla="*/ 0 w 430"/>
                  <a:gd name="T7" fmla="*/ 350 h 422"/>
                  <a:gd name="T8" fmla="*/ 363 w 430"/>
                  <a:gd name="T9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422">
                    <a:moveTo>
                      <a:pt x="363" y="0"/>
                    </a:moveTo>
                    <a:lnTo>
                      <a:pt x="430" y="83"/>
                    </a:lnTo>
                    <a:lnTo>
                      <a:pt x="62" y="422"/>
                    </a:lnTo>
                    <a:lnTo>
                      <a:pt x="0" y="350"/>
                    </a:lnTo>
                    <a:lnTo>
                      <a:pt x="36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4" name="Line 84"/>
              <p:cNvSpPr>
                <a:spLocks noChangeShapeType="1"/>
              </p:cNvSpPr>
              <p:nvPr/>
            </p:nvSpPr>
            <p:spPr bwMode="auto">
              <a:xfrm rot="20180143" flipH="1">
                <a:off x="3755" y="2021"/>
                <a:ext cx="45" cy="6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5" name="Line 85"/>
              <p:cNvSpPr>
                <a:spLocks noChangeShapeType="1"/>
              </p:cNvSpPr>
              <p:nvPr/>
            </p:nvSpPr>
            <p:spPr bwMode="auto">
              <a:xfrm rot="20180143" flipH="1">
                <a:off x="3850" y="2067"/>
                <a:ext cx="45" cy="5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6" name="Freeform 86"/>
              <p:cNvSpPr>
                <a:spLocks/>
              </p:cNvSpPr>
              <p:nvPr/>
            </p:nvSpPr>
            <p:spPr bwMode="auto">
              <a:xfrm rot="20180143" flipH="1">
                <a:off x="3964" y="2105"/>
                <a:ext cx="43" cy="65"/>
              </a:xfrm>
              <a:custGeom>
                <a:avLst/>
                <a:gdLst>
                  <a:gd name="T0" fmla="*/ 10 w 62"/>
                  <a:gd name="T1" fmla="*/ 0 h 94"/>
                  <a:gd name="T2" fmla="*/ 2 w 62"/>
                  <a:gd name="T3" fmla="*/ 5 h 94"/>
                  <a:gd name="T4" fmla="*/ 0 w 62"/>
                  <a:gd name="T5" fmla="*/ 77 h 94"/>
                  <a:gd name="T6" fmla="*/ 58 w 62"/>
                  <a:gd name="T7" fmla="*/ 94 h 94"/>
                  <a:gd name="T8" fmla="*/ 62 w 62"/>
                  <a:gd name="T9" fmla="*/ 7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94">
                    <a:moveTo>
                      <a:pt x="10" y="0"/>
                    </a:moveTo>
                    <a:lnTo>
                      <a:pt x="2" y="5"/>
                    </a:lnTo>
                    <a:lnTo>
                      <a:pt x="0" y="77"/>
                    </a:lnTo>
                    <a:lnTo>
                      <a:pt x="58" y="94"/>
                    </a:lnTo>
                    <a:lnTo>
                      <a:pt x="62" y="7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7" name="Line 87"/>
              <p:cNvSpPr>
                <a:spLocks noChangeShapeType="1"/>
              </p:cNvSpPr>
              <p:nvPr/>
            </p:nvSpPr>
            <p:spPr bwMode="auto">
              <a:xfrm rot="20180143" flipH="1">
                <a:off x="3990" y="2114"/>
                <a:ext cx="45" cy="5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8" name="Line 88"/>
              <p:cNvSpPr>
                <a:spLocks noChangeShapeType="1"/>
              </p:cNvSpPr>
              <p:nvPr/>
            </p:nvSpPr>
            <p:spPr bwMode="auto">
              <a:xfrm rot="20180143" flipH="1">
                <a:off x="4002" y="2119"/>
                <a:ext cx="22" cy="3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9" name="Freeform 89"/>
              <p:cNvSpPr>
                <a:spLocks/>
              </p:cNvSpPr>
              <p:nvPr/>
            </p:nvSpPr>
            <p:spPr bwMode="auto">
              <a:xfrm rot="20180143" flipH="1">
                <a:off x="4046" y="2124"/>
                <a:ext cx="79" cy="102"/>
              </a:xfrm>
              <a:custGeom>
                <a:avLst/>
                <a:gdLst>
                  <a:gd name="T0" fmla="*/ 0 w 113"/>
                  <a:gd name="T1" fmla="*/ 0 h 150"/>
                  <a:gd name="T2" fmla="*/ 98 w 113"/>
                  <a:gd name="T3" fmla="*/ 49 h 150"/>
                  <a:gd name="T4" fmla="*/ 113 w 113"/>
                  <a:gd name="T5" fmla="*/ 150 h 150"/>
                  <a:gd name="T6" fmla="*/ 0 w 113"/>
                  <a:gd name="T7" fmla="*/ 99 h 150"/>
                  <a:gd name="T8" fmla="*/ 0 w 113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150">
                    <a:moveTo>
                      <a:pt x="0" y="0"/>
                    </a:moveTo>
                    <a:lnTo>
                      <a:pt x="98" y="49"/>
                    </a:lnTo>
                    <a:lnTo>
                      <a:pt x="113" y="150"/>
                    </a:lnTo>
                    <a:lnTo>
                      <a:pt x="0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0" name="Freeform 90"/>
              <p:cNvSpPr>
                <a:spLocks/>
              </p:cNvSpPr>
              <p:nvPr/>
            </p:nvSpPr>
            <p:spPr bwMode="auto">
              <a:xfrm rot="20180143" flipH="1">
                <a:off x="4046" y="2124"/>
                <a:ext cx="79" cy="102"/>
              </a:xfrm>
              <a:custGeom>
                <a:avLst/>
                <a:gdLst>
                  <a:gd name="T0" fmla="*/ 0 w 113"/>
                  <a:gd name="T1" fmla="*/ 0 h 150"/>
                  <a:gd name="T2" fmla="*/ 98 w 113"/>
                  <a:gd name="T3" fmla="*/ 49 h 150"/>
                  <a:gd name="T4" fmla="*/ 113 w 113"/>
                  <a:gd name="T5" fmla="*/ 150 h 150"/>
                  <a:gd name="T6" fmla="*/ 0 w 113"/>
                  <a:gd name="T7" fmla="*/ 99 h 150"/>
                  <a:gd name="T8" fmla="*/ 0 w 113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150">
                    <a:moveTo>
                      <a:pt x="0" y="0"/>
                    </a:moveTo>
                    <a:lnTo>
                      <a:pt x="98" y="49"/>
                    </a:lnTo>
                    <a:lnTo>
                      <a:pt x="113" y="150"/>
                    </a:lnTo>
                    <a:lnTo>
                      <a:pt x="0" y="99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1" name="Freeform 91"/>
              <p:cNvSpPr>
                <a:spLocks/>
              </p:cNvSpPr>
              <p:nvPr/>
            </p:nvSpPr>
            <p:spPr bwMode="auto">
              <a:xfrm rot="20180143" flipH="1">
                <a:off x="3979" y="2092"/>
                <a:ext cx="119" cy="74"/>
              </a:xfrm>
              <a:custGeom>
                <a:avLst/>
                <a:gdLst>
                  <a:gd name="T0" fmla="*/ 63 w 175"/>
                  <a:gd name="T1" fmla="*/ 0 h 110"/>
                  <a:gd name="T2" fmla="*/ 175 w 175"/>
                  <a:gd name="T3" fmla="*/ 51 h 110"/>
                  <a:gd name="T4" fmla="*/ 106 w 175"/>
                  <a:gd name="T5" fmla="*/ 110 h 110"/>
                  <a:gd name="T6" fmla="*/ 0 w 175"/>
                  <a:gd name="T7" fmla="*/ 68 h 110"/>
                  <a:gd name="T8" fmla="*/ 63 w 175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110">
                    <a:moveTo>
                      <a:pt x="63" y="0"/>
                    </a:moveTo>
                    <a:lnTo>
                      <a:pt x="175" y="51"/>
                    </a:lnTo>
                    <a:lnTo>
                      <a:pt x="106" y="110"/>
                    </a:lnTo>
                    <a:lnTo>
                      <a:pt x="0" y="68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2" name="Freeform 92"/>
              <p:cNvSpPr>
                <a:spLocks/>
              </p:cNvSpPr>
              <p:nvPr/>
            </p:nvSpPr>
            <p:spPr bwMode="auto">
              <a:xfrm rot="20180143" flipH="1">
                <a:off x="3979" y="2092"/>
                <a:ext cx="119" cy="74"/>
              </a:xfrm>
              <a:custGeom>
                <a:avLst/>
                <a:gdLst>
                  <a:gd name="T0" fmla="*/ 63 w 175"/>
                  <a:gd name="T1" fmla="*/ 0 h 110"/>
                  <a:gd name="T2" fmla="*/ 175 w 175"/>
                  <a:gd name="T3" fmla="*/ 51 h 110"/>
                  <a:gd name="T4" fmla="*/ 106 w 175"/>
                  <a:gd name="T5" fmla="*/ 110 h 110"/>
                  <a:gd name="T6" fmla="*/ 0 w 175"/>
                  <a:gd name="T7" fmla="*/ 68 h 110"/>
                  <a:gd name="T8" fmla="*/ 63 w 175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110">
                    <a:moveTo>
                      <a:pt x="63" y="0"/>
                    </a:moveTo>
                    <a:lnTo>
                      <a:pt x="175" y="51"/>
                    </a:lnTo>
                    <a:lnTo>
                      <a:pt x="106" y="110"/>
                    </a:lnTo>
                    <a:lnTo>
                      <a:pt x="0" y="68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3" name="Freeform 93"/>
              <p:cNvSpPr>
                <a:spLocks/>
              </p:cNvSpPr>
              <p:nvPr/>
            </p:nvSpPr>
            <p:spPr bwMode="auto">
              <a:xfrm rot="20180143" flipH="1">
                <a:off x="3979" y="2092"/>
                <a:ext cx="119" cy="74"/>
              </a:xfrm>
              <a:custGeom>
                <a:avLst/>
                <a:gdLst>
                  <a:gd name="T0" fmla="*/ 63 w 175"/>
                  <a:gd name="T1" fmla="*/ 0 h 110"/>
                  <a:gd name="T2" fmla="*/ 175 w 175"/>
                  <a:gd name="T3" fmla="*/ 51 h 110"/>
                  <a:gd name="T4" fmla="*/ 106 w 175"/>
                  <a:gd name="T5" fmla="*/ 110 h 110"/>
                  <a:gd name="T6" fmla="*/ 0 w 175"/>
                  <a:gd name="T7" fmla="*/ 68 h 110"/>
                  <a:gd name="T8" fmla="*/ 63 w 175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110">
                    <a:moveTo>
                      <a:pt x="63" y="0"/>
                    </a:moveTo>
                    <a:lnTo>
                      <a:pt x="175" y="51"/>
                    </a:lnTo>
                    <a:lnTo>
                      <a:pt x="106" y="110"/>
                    </a:lnTo>
                    <a:lnTo>
                      <a:pt x="0" y="68"/>
                    </a:lnTo>
                    <a:lnTo>
                      <a:pt x="6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4" name="Freeform 94"/>
              <p:cNvSpPr>
                <a:spLocks/>
              </p:cNvSpPr>
              <p:nvPr/>
            </p:nvSpPr>
            <p:spPr bwMode="auto">
              <a:xfrm rot="20180143" flipH="1">
                <a:off x="4021" y="2137"/>
                <a:ext cx="57" cy="109"/>
              </a:xfrm>
              <a:custGeom>
                <a:avLst/>
                <a:gdLst>
                  <a:gd name="T0" fmla="*/ 0 w 79"/>
                  <a:gd name="T1" fmla="*/ 59 h 167"/>
                  <a:gd name="T2" fmla="*/ 69 w 79"/>
                  <a:gd name="T3" fmla="*/ 0 h 167"/>
                  <a:gd name="T4" fmla="*/ 79 w 79"/>
                  <a:gd name="T5" fmla="*/ 93 h 167"/>
                  <a:gd name="T6" fmla="*/ 7 w 79"/>
                  <a:gd name="T7" fmla="*/ 167 h 167"/>
                  <a:gd name="T8" fmla="*/ 0 w 79"/>
                  <a:gd name="T9" fmla="*/ 5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67">
                    <a:moveTo>
                      <a:pt x="0" y="59"/>
                    </a:moveTo>
                    <a:lnTo>
                      <a:pt x="69" y="0"/>
                    </a:lnTo>
                    <a:lnTo>
                      <a:pt x="79" y="93"/>
                    </a:lnTo>
                    <a:lnTo>
                      <a:pt x="7" y="167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5" name="Freeform 95"/>
              <p:cNvSpPr>
                <a:spLocks/>
              </p:cNvSpPr>
              <p:nvPr/>
            </p:nvSpPr>
            <p:spPr bwMode="auto">
              <a:xfrm rot="20180143" flipH="1">
                <a:off x="4021" y="2137"/>
                <a:ext cx="57" cy="109"/>
              </a:xfrm>
              <a:custGeom>
                <a:avLst/>
                <a:gdLst>
                  <a:gd name="T0" fmla="*/ 0 w 79"/>
                  <a:gd name="T1" fmla="*/ 59 h 167"/>
                  <a:gd name="T2" fmla="*/ 69 w 79"/>
                  <a:gd name="T3" fmla="*/ 0 h 167"/>
                  <a:gd name="T4" fmla="*/ 79 w 79"/>
                  <a:gd name="T5" fmla="*/ 93 h 167"/>
                  <a:gd name="T6" fmla="*/ 7 w 79"/>
                  <a:gd name="T7" fmla="*/ 167 h 167"/>
                  <a:gd name="T8" fmla="*/ 0 w 79"/>
                  <a:gd name="T9" fmla="*/ 5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67">
                    <a:moveTo>
                      <a:pt x="0" y="59"/>
                    </a:moveTo>
                    <a:lnTo>
                      <a:pt x="69" y="0"/>
                    </a:lnTo>
                    <a:lnTo>
                      <a:pt x="79" y="93"/>
                    </a:lnTo>
                    <a:lnTo>
                      <a:pt x="7" y="167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6" name="Freeform 96"/>
              <p:cNvSpPr>
                <a:spLocks/>
              </p:cNvSpPr>
              <p:nvPr/>
            </p:nvSpPr>
            <p:spPr bwMode="auto">
              <a:xfrm rot="20180143" flipH="1">
                <a:off x="4021" y="2137"/>
                <a:ext cx="57" cy="109"/>
              </a:xfrm>
              <a:custGeom>
                <a:avLst/>
                <a:gdLst>
                  <a:gd name="T0" fmla="*/ 0 w 79"/>
                  <a:gd name="T1" fmla="*/ 59 h 167"/>
                  <a:gd name="T2" fmla="*/ 69 w 79"/>
                  <a:gd name="T3" fmla="*/ 0 h 167"/>
                  <a:gd name="T4" fmla="*/ 79 w 79"/>
                  <a:gd name="T5" fmla="*/ 93 h 167"/>
                  <a:gd name="T6" fmla="*/ 7 w 79"/>
                  <a:gd name="T7" fmla="*/ 167 h 167"/>
                  <a:gd name="T8" fmla="*/ 0 w 79"/>
                  <a:gd name="T9" fmla="*/ 5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67">
                    <a:moveTo>
                      <a:pt x="0" y="59"/>
                    </a:moveTo>
                    <a:lnTo>
                      <a:pt x="69" y="0"/>
                    </a:lnTo>
                    <a:lnTo>
                      <a:pt x="79" y="93"/>
                    </a:lnTo>
                    <a:lnTo>
                      <a:pt x="7" y="167"/>
                    </a:lnTo>
                    <a:lnTo>
                      <a:pt x="0" y="5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7" name="Freeform 97"/>
              <p:cNvSpPr>
                <a:spLocks/>
              </p:cNvSpPr>
              <p:nvPr/>
            </p:nvSpPr>
            <p:spPr bwMode="auto">
              <a:xfrm rot="20180143" flipH="1">
                <a:off x="4049" y="2212"/>
                <a:ext cx="22" cy="24"/>
              </a:xfrm>
              <a:custGeom>
                <a:avLst/>
                <a:gdLst>
                  <a:gd name="T0" fmla="*/ 0 w 30"/>
                  <a:gd name="T1" fmla="*/ 0 h 36"/>
                  <a:gd name="T2" fmla="*/ 30 w 30"/>
                  <a:gd name="T3" fmla="*/ 10 h 36"/>
                  <a:gd name="T4" fmla="*/ 30 w 30"/>
                  <a:gd name="T5" fmla="*/ 36 h 36"/>
                  <a:gd name="T6" fmla="*/ 1 w 30"/>
                  <a:gd name="T7" fmla="*/ 29 h 36"/>
                  <a:gd name="T8" fmla="*/ 0 w 3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6">
                    <a:moveTo>
                      <a:pt x="0" y="0"/>
                    </a:moveTo>
                    <a:lnTo>
                      <a:pt x="30" y="10"/>
                    </a:lnTo>
                    <a:lnTo>
                      <a:pt x="30" y="36"/>
                    </a:lnTo>
                    <a:lnTo>
                      <a:pt x="1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8" name="Freeform 98"/>
              <p:cNvSpPr>
                <a:spLocks/>
              </p:cNvSpPr>
              <p:nvPr/>
            </p:nvSpPr>
            <p:spPr bwMode="auto">
              <a:xfrm rot="20180143" flipH="1">
                <a:off x="4049" y="2212"/>
                <a:ext cx="22" cy="24"/>
              </a:xfrm>
              <a:custGeom>
                <a:avLst/>
                <a:gdLst>
                  <a:gd name="T0" fmla="*/ 0 w 30"/>
                  <a:gd name="T1" fmla="*/ 0 h 36"/>
                  <a:gd name="T2" fmla="*/ 30 w 30"/>
                  <a:gd name="T3" fmla="*/ 10 h 36"/>
                  <a:gd name="T4" fmla="*/ 30 w 30"/>
                  <a:gd name="T5" fmla="*/ 36 h 36"/>
                  <a:gd name="T6" fmla="*/ 1 w 30"/>
                  <a:gd name="T7" fmla="*/ 29 h 36"/>
                  <a:gd name="T8" fmla="*/ 0 w 3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6">
                    <a:moveTo>
                      <a:pt x="0" y="0"/>
                    </a:moveTo>
                    <a:lnTo>
                      <a:pt x="30" y="10"/>
                    </a:lnTo>
                    <a:lnTo>
                      <a:pt x="30" y="36"/>
                    </a:lnTo>
                    <a:lnTo>
                      <a:pt x="1" y="29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9" name="Freeform 99"/>
              <p:cNvSpPr>
                <a:spLocks/>
              </p:cNvSpPr>
              <p:nvPr/>
            </p:nvSpPr>
            <p:spPr bwMode="auto">
              <a:xfrm rot="20180143" flipH="1">
                <a:off x="4030" y="2201"/>
                <a:ext cx="33" cy="18"/>
              </a:xfrm>
              <a:custGeom>
                <a:avLst/>
                <a:gdLst>
                  <a:gd name="T0" fmla="*/ 28 w 48"/>
                  <a:gd name="T1" fmla="*/ 0 h 27"/>
                  <a:gd name="T2" fmla="*/ 48 w 48"/>
                  <a:gd name="T3" fmla="*/ 15 h 27"/>
                  <a:gd name="T4" fmla="*/ 30 w 48"/>
                  <a:gd name="T5" fmla="*/ 27 h 27"/>
                  <a:gd name="T6" fmla="*/ 0 w 48"/>
                  <a:gd name="T7" fmla="*/ 17 h 27"/>
                  <a:gd name="T8" fmla="*/ 28 w 48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7">
                    <a:moveTo>
                      <a:pt x="28" y="0"/>
                    </a:moveTo>
                    <a:lnTo>
                      <a:pt x="48" y="15"/>
                    </a:lnTo>
                    <a:lnTo>
                      <a:pt x="30" y="27"/>
                    </a:lnTo>
                    <a:lnTo>
                      <a:pt x="0" y="1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0" name="Freeform 100"/>
              <p:cNvSpPr>
                <a:spLocks/>
              </p:cNvSpPr>
              <p:nvPr/>
            </p:nvSpPr>
            <p:spPr bwMode="auto">
              <a:xfrm rot="20180143" flipH="1">
                <a:off x="4030" y="2201"/>
                <a:ext cx="33" cy="18"/>
              </a:xfrm>
              <a:custGeom>
                <a:avLst/>
                <a:gdLst>
                  <a:gd name="T0" fmla="*/ 28 w 48"/>
                  <a:gd name="T1" fmla="*/ 0 h 27"/>
                  <a:gd name="T2" fmla="*/ 48 w 48"/>
                  <a:gd name="T3" fmla="*/ 15 h 27"/>
                  <a:gd name="T4" fmla="*/ 30 w 48"/>
                  <a:gd name="T5" fmla="*/ 27 h 27"/>
                  <a:gd name="T6" fmla="*/ 0 w 48"/>
                  <a:gd name="T7" fmla="*/ 17 h 27"/>
                  <a:gd name="T8" fmla="*/ 28 w 48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7">
                    <a:moveTo>
                      <a:pt x="28" y="0"/>
                    </a:moveTo>
                    <a:lnTo>
                      <a:pt x="48" y="15"/>
                    </a:lnTo>
                    <a:lnTo>
                      <a:pt x="30" y="27"/>
                    </a:lnTo>
                    <a:lnTo>
                      <a:pt x="0" y="17"/>
                    </a:lnTo>
                    <a:lnTo>
                      <a:pt x="28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1" name="Freeform 101"/>
              <p:cNvSpPr>
                <a:spLocks/>
              </p:cNvSpPr>
              <p:nvPr/>
            </p:nvSpPr>
            <p:spPr bwMode="auto">
              <a:xfrm rot="20180143" flipH="1">
                <a:off x="4030" y="2220"/>
                <a:ext cx="11" cy="26"/>
              </a:xfrm>
              <a:custGeom>
                <a:avLst/>
                <a:gdLst>
                  <a:gd name="T0" fmla="*/ 0 w 18"/>
                  <a:gd name="T1" fmla="*/ 12 h 38"/>
                  <a:gd name="T2" fmla="*/ 18 w 18"/>
                  <a:gd name="T3" fmla="*/ 0 h 38"/>
                  <a:gd name="T4" fmla="*/ 18 w 18"/>
                  <a:gd name="T5" fmla="*/ 27 h 38"/>
                  <a:gd name="T6" fmla="*/ 0 w 18"/>
                  <a:gd name="T7" fmla="*/ 38 h 38"/>
                  <a:gd name="T8" fmla="*/ 0 w 18"/>
                  <a:gd name="T9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8">
                    <a:moveTo>
                      <a:pt x="0" y="12"/>
                    </a:moveTo>
                    <a:lnTo>
                      <a:pt x="18" y="0"/>
                    </a:lnTo>
                    <a:lnTo>
                      <a:pt x="18" y="27"/>
                    </a:lnTo>
                    <a:lnTo>
                      <a:pt x="0" y="3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2" name="Freeform 102"/>
              <p:cNvSpPr>
                <a:spLocks/>
              </p:cNvSpPr>
              <p:nvPr/>
            </p:nvSpPr>
            <p:spPr bwMode="auto">
              <a:xfrm rot="20180143" flipH="1">
                <a:off x="4030" y="2220"/>
                <a:ext cx="11" cy="26"/>
              </a:xfrm>
              <a:custGeom>
                <a:avLst/>
                <a:gdLst>
                  <a:gd name="T0" fmla="*/ 0 w 18"/>
                  <a:gd name="T1" fmla="*/ 12 h 38"/>
                  <a:gd name="T2" fmla="*/ 18 w 18"/>
                  <a:gd name="T3" fmla="*/ 0 h 38"/>
                  <a:gd name="T4" fmla="*/ 18 w 18"/>
                  <a:gd name="T5" fmla="*/ 27 h 38"/>
                  <a:gd name="T6" fmla="*/ 0 w 18"/>
                  <a:gd name="T7" fmla="*/ 38 h 38"/>
                  <a:gd name="T8" fmla="*/ 0 w 18"/>
                  <a:gd name="T9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8">
                    <a:moveTo>
                      <a:pt x="0" y="12"/>
                    </a:moveTo>
                    <a:lnTo>
                      <a:pt x="18" y="0"/>
                    </a:lnTo>
                    <a:lnTo>
                      <a:pt x="18" y="27"/>
                    </a:lnTo>
                    <a:lnTo>
                      <a:pt x="0" y="3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3" name="Freeform 103"/>
              <p:cNvSpPr>
                <a:spLocks/>
              </p:cNvSpPr>
              <p:nvPr/>
            </p:nvSpPr>
            <p:spPr bwMode="auto">
              <a:xfrm rot="20180143" flipH="1">
                <a:off x="4030" y="2220"/>
                <a:ext cx="11" cy="26"/>
              </a:xfrm>
              <a:custGeom>
                <a:avLst/>
                <a:gdLst>
                  <a:gd name="T0" fmla="*/ 0 w 18"/>
                  <a:gd name="T1" fmla="*/ 12 h 38"/>
                  <a:gd name="T2" fmla="*/ 18 w 18"/>
                  <a:gd name="T3" fmla="*/ 0 h 38"/>
                  <a:gd name="T4" fmla="*/ 18 w 18"/>
                  <a:gd name="T5" fmla="*/ 27 h 38"/>
                  <a:gd name="T6" fmla="*/ 0 w 18"/>
                  <a:gd name="T7" fmla="*/ 38 h 38"/>
                  <a:gd name="T8" fmla="*/ 0 w 18"/>
                  <a:gd name="T9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8">
                    <a:moveTo>
                      <a:pt x="0" y="12"/>
                    </a:moveTo>
                    <a:lnTo>
                      <a:pt x="18" y="0"/>
                    </a:lnTo>
                    <a:lnTo>
                      <a:pt x="18" y="27"/>
                    </a:lnTo>
                    <a:lnTo>
                      <a:pt x="0" y="38"/>
                    </a:lnTo>
                    <a:lnTo>
                      <a:pt x="0" y="1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4" name="Freeform 104"/>
              <p:cNvSpPr>
                <a:spLocks/>
              </p:cNvSpPr>
              <p:nvPr/>
            </p:nvSpPr>
            <p:spPr bwMode="auto">
              <a:xfrm rot="20180143" flipH="1">
                <a:off x="4002" y="2167"/>
                <a:ext cx="28" cy="27"/>
              </a:xfrm>
              <a:custGeom>
                <a:avLst/>
                <a:gdLst>
                  <a:gd name="T0" fmla="*/ 0 w 45"/>
                  <a:gd name="T1" fmla="*/ 0 h 39"/>
                  <a:gd name="T2" fmla="*/ 45 w 45"/>
                  <a:gd name="T3" fmla="*/ 13 h 39"/>
                  <a:gd name="T4" fmla="*/ 45 w 45"/>
                  <a:gd name="T5" fmla="*/ 39 h 39"/>
                  <a:gd name="T6" fmla="*/ 8 w 45"/>
                  <a:gd name="T7" fmla="*/ 37 h 39"/>
                  <a:gd name="T8" fmla="*/ 0 w 45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9">
                    <a:moveTo>
                      <a:pt x="0" y="0"/>
                    </a:moveTo>
                    <a:lnTo>
                      <a:pt x="45" y="13"/>
                    </a:lnTo>
                    <a:lnTo>
                      <a:pt x="45" y="39"/>
                    </a:lnTo>
                    <a:lnTo>
                      <a:pt x="8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5" name="Freeform 105"/>
              <p:cNvSpPr>
                <a:spLocks/>
              </p:cNvSpPr>
              <p:nvPr/>
            </p:nvSpPr>
            <p:spPr bwMode="auto">
              <a:xfrm rot="20180143" flipH="1">
                <a:off x="4002" y="2167"/>
                <a:ext cx="28" cy="27"/>
              </a:xfrm>
              <a:custGeom>
                <a:avLst/>
                <a:gdLst>
                  <a:gd name="T0" fmla="*/ 0 w 45"/>
                  <a:gd name="T1" fmla="*/ 0 h 39"/>
                  <a:gd name="T2" fmla="*/ 45 w 45"/>
                  <a:gd name="T3" fmla="*/ 13 h 39"/>
                  <a:gd name="T4" fmla="*/ 45 w 45"/>
                  <a:gd name="T5" fmla="*/ 39 h 39"/>
                  <a:gd name="T6" fmla="*/ 8 w 45"/>
                  <a:gd name="T7" fmla="*/ 37 h 39"/>
                  <a:gd name="T8" fmla="*/ 0 w 45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9">
                    <a:moveTo>
                      <a:pt x="0" y="0"/>
                    </a:moveTo>
                    <a:lnTo>
                      <a:pt x="45" y="13"/>
                    </a:lnTo>
                    <a:lnTo>
                      <a:pt x="45" y="39"/>
                    </a:lnTo>
                    <a:lnTo>
                      <a:pt x="8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6" name="Freeform 106"/>
              <p:cNvSpPr>
                <a:spLocks/>
              </p:cNvSpPr>
              <p:nvPr/>
            </p:nvSpPr>
            <p:spPr bwMode="auto">
              <a:xfrm rot="20180143" flipH="1">
                <a:off x="4002" y="2167"/>
                <a:ext cx="28" cy="27"/>
              </a:xfrm>
              <a:custGeom>
                <a:avLst/>
                <a:gdLst>
                  <a:gd name="T0" fmla="*/ 0 w 45"/>
                  <a:gd name="T1" fmla="*/ 0 h 39"/>
                  <a:gd name="T2" fmla="*/ 45 w 45"/>
                  <a:gd name="T3" fmla="*/ 13 h 39"/>
                  <a:gd name="T4" fmla="*/ 45 w 45"/>
                  <a:gd name="T5" fmla="*/ 39 h 39"/>
                  <a:gd name="T6" fmla="*/ 8 w 45"/>
                  <a:gd name="T7" fmla="*/ 37 h 39"/>
                  <a:gd name="T8" fmla="*/ 0 w 45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9">
                    <a:moveTo>
                      <a:pt x="0" y="0"/>
                    </a:moveTo>
                    <a:lnTo>
                      <a:pt x="45" y="13"/>
                    </a:lnTo>
                    <a:lnTo>
                      <a:pt x="45" y="39"/>
                    </a:lnTo>
                    <a:lnTo>
                      <a:pt x="8" y="37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7" name="Freeform 107"/>
              <p:cNvSpPr>
                <a:spLocks/>
              </p:cNvSpPr>
              <p:nvPr/>
            </p:nvSpPr>
            <p:spPr bwMode="auto">
              <a:xfrm rot="20180143" flipH="1">
                <a:off x="4003" y="2199"/>
                <a:ext cx="29" cy="21"/>
              </a:xfrm>
              <a:custGeom>
                <a:avLst/>
                <a:gdLst>
                  <a:gd name="T0" fmla="*/ 28 w 42"/>
                  <a:gd name="T1" fmla="*/ 31 h 31"/>
                  <a:gd name="T2" fmla="*/ 8 w 42"/>
                  <a:gd name="T3" fmla="*/ 17 h 31"/>
                  <a:gd name="T4" fmla="*/ 0 w 42"/>
                  <a:gd name="T5" fmla="*/ 23 h 31"/>
                  <a:gd name="T6" fmla="*/ 8 w 42"/>
                  <a:gd name="T7" fmla="*/ 17 h 31"/>
                  <a:gd name="T8" fmla="*/ 13 w 42"/>
                  <a:gd name="T9" fmla="*/ 0 h 31"/>
                  <a:gd name="T10" fmla="*/ 42 w 42"/>
                  <a:gd name="T11" fmla="*/ 10 h 31"/>
                  <a:gd name="T12" fmla="*/ 28 w 42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31">
                    <a:moveTo>
                      <a:pt x="28" y="31"/>
                    </a:moveTo>
                    <a:lnTo>
                      <a:pt x="8" y="17"/>
                    </a:lnTo>
                    <a:lnTo>
                      <a:pt x="0" y="23"/>
                    </a:lnTo>
                    <a:lnTo>
                      <a:pt x="8" y="17"/>
                    </a:lnTo>
                    <a:lnTo>
                      <a:pt x="13" y="0"/>
                    </a:lnTo>
                    <a:lnTo>
                      <a:pt x="42" y="10"/>
                    </a:lnTo>
                    <a:lnTo>
                      <a:pt x="28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8" name="Freeform 108"/>
              <p:cNvSpPr>
                <a:spLocks/>
              </p:cNvSpPr>
              <p:nvPr/>
            </p:nvSpPr>
            <p:spPr bwMode="auto">
              <a:xfrm rot="20180143" flipH="1">
                <a:off x="4003" y="2199"/>
                <a:ext cx="29" cy="21"/>
              </a:xfrm>
              <a:custGeom>
                <a:avLst/>
                <a:gdLst>
                  <a:gd name="T0" fmla="*/ 28 w 42"/>
                  <a:gd name="T1" fmla="*/ 31 h 31"/>
                  <a:gd name="T2" fmla="*/ 8 w 42"/>
                  <a:gd name="T3" fmla="*/ 17 h 31"/>
                  <a:gd name="T4" fmla="*/ 0 w 42"/>
                  <a:gd name="T5" fmla="*/ 23 h 31"/>
                  <a:gd name="T6" fmla="*/ 8 w 42"/>
                  <a:gd name="T7" fmla="*/ 17 h 31"/>
                  <a:gd name="T8" fmla="*/ 3 w 42"/>
                  <a:gd name="T9" fmla="*/ 6 h 31"/>
                  <a:gd name="T10" fmla="*/ 13 w 42"/>
                  <a:gd name="T11" fmla="*/ 0 h 31"/>
                  <a:gd name="T12" fmla="*/ 42 w 42"/>
                  <a:gd name="T13" fmla="*/ 1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31">
                    <a:moveTo>
                      <a:pt x="28" y="31"/>
                    </a:moveTo>
                    <a:lnTo>
                      <a:pt x="8" y="17"/>
                    </a:lnTo>
                    <a:lnTo>
                      <a:pt x="0" y="23"/>
                    </a:lnTo>
                    <a:lnTo>
                      <a:pt x="8" y="17"/>
                    </a:lnTo>
                    <a:lnTo>
                      <a:pt x="3" y="6"/>
                    </a:lnTo>
                    <a:lnTo>
                      <a:pt x="13" y="0"/>
                    </a:lnTo>
                    <a:lnTo>
                      <a:pt x="42" y="1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9" name="Freeform 109"/>
              <p:cNvSpPr>
                <a:spLocks/>
              </p:cNvSpPr>
              <p:nvPr/>
            </p:nvSpPr>
            <p:spPr bwMode="auto">
              <a:xfrm rot="20180143" flipH="1">
                <a:off x="4010" y="2209"/>
                <a:ext cx="12" cy="24"/>
              </a:xfrm>
              <a:custGeom>
                <a:avLst/>
                <a:gdLst>
                  <a:gd name="T0" fmla="*/ 10 w 19"/>
                  <a:gd name="T1" fmla="*/ 15 h 32"/>
                  <a:gd name="T2" fmla="*/ 4 w 19"/>
                  <a:gd name="T3" fmla="*/ 6 h 32"/>
                  <a:gd name="T4" fmla="*/ 14 w 19"/>
                  <a:gd name="T5" fmla="*/ 0 h 32"/>
                  <a:gd name="T6" fmla="*/ 19 w 19"/>
                  <a:gd name="T7" fmla="*/ 9 h 32"/>
                  <a:gd name="T8" fmla="*/ 10 w 19"/>
                  <a:gd name="T9" fmla="*/ 15 h 32"/>
                  <a:gd name="T10" fmla="*/ 15 w 19"/>
                  <a:gd name="T11" fmla="*/ 26 h 32"/>
                  <a:gd name="T12" fmla="*/ 5 w 19"/>
                  <a:gd name="T13" fmla="*/ 32 h 32"/>
                  <a:gd name="T14" fmla="*/ 0 w 19"/>
                  <a:gd name="T15" fmla="*/ 21 h 32"/>
                  <a:gd name="T16" fmla="*/ 10 w 19"/>
                  <a:gd name="T17" fmla="*/ 1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32">
                    <a:moveTo>
                      <a:pt x="10" y="15"/>
                    </a:moveTo>
                    <a:lnTo>
                      <a:pt x="4" y="6"/>
                    </a:lnTo>
                    <a:lnTo>
                      <a:pt x="14" y="0"/>
                    </a:lnTo>
                    <a:lnTo>
                      <a:pt x="19" y="9"/>
                    </a:lnTo>
                    <a:lnTo>
                      <a:pt x="10" y="15"/>
                    </a:lnTo>
                    <a:lnTo>
                      <a:pt x="15" y="26"/>
                    </a:lnTo>
                    <a:lnTo>
                      <a:pt x="5" y="32"/>
                    </a:lnTo>
                    <a:lnTo>
                      <a:pt x="0" y="21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60" name="Freeform 110"/>
              <p:cNvSpPr>
                <a:spLocks/>
              </p:cNvSpPr>
              <p:nvPr/>
            </p:nvSpPr>
            <p:spPr bwMode="auto">
              <a:xfrm rot="20180143" flipH="1">
                <a:off x="4005" y="2209"/>
                <a:ext cx="12" cy="12"/>
              </a:xfrm>
              <a:custGeom>
                <a:avLst/>
                <a:gdLst>
                  <a:gd name="T0" fmla="*/ 10 w 19"/>
                  <a:gd name="T1" fmla="*/ 15 h 26"/>
                  <a:gd name="T2" fmla="*/ 4 w 19"/>
                  <a:gd name="T3" fmla="*/ 6 h 26"/>
                  <a:gd name="T4" fmla="*/ 14 w 19"/>
                  <a:gd name="T5" fmla="*/ 0 h 26"/>
                  <a:gd name="T6" fmla="*/ 19 w 19"/>
                  <a:gd name="T7" fmla="*/ 9 h 26"/>
                  <a:gd name="T8" fmla="*/ 10 w 19"/>
                  <a:gd name="T9" fmla="*/ 15 h 26"/>
                  <a:gd name="T10" fmla="*/ 15 w 19"/>
                  <a:gd name="T11" fmla="*/ 26 h 26"/>
                  <a:gd name="T12" fmla="*/ 0 w 19"/>
                  <a:gd name="T13" fmla="*/ 21 h 26"/>
                  <a:gd name="T14" fmla="*/ 10 w 19"/>
                  <a:gd name="T15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26">
                    <a:moveTo>
                      <a:pt x="10" y="15"/>
                    </a:moveTo>
                    <a:lnTo>
                      <a:pt x="4" y="6"/>
                    </a:lnTo>
                    <a:lnTo>
                      <a:pt x="14" y="0"/>
                    </a:lnTo>
                    <a:lnTo>
                      <a:pt x="19" y="9"/>
                    </a:lnTo>
                    <a:lnTo>
                      <a:pt x="10" y="15"/>
                    </a:lnTo>
                    <a:lnTo>
                      <a:pt x="15" y="26"/>
                    </a:lnTo>
                    <a:lnTo>
                      <a:pt x="0" y="21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61" name="Freeform 111"/>
              <p:cNvSpPr>
                <a:spLocks/>
              </p:cNvSpPr>
              <p:nvPr/>
            </p:nvSpPr>
            <p:spPr bwMode="auto">
              <a:xfrm rot="20180143" flipH="1">
                <a:off x="4005" y="2209"/>
                <a:ext cx="12" cy="12"/>
              </a:xfrm>
              <a:custGeom>
                <a:avLst/>
                <a:gdLst>
                  <a:gd name="T0" fmla="*/ 10 w 19"/>
                  <a:gd name="T1" fmla="*/ 15 h 26"/>
                  <a:gd name="T2" fmla="*/ 4 w 19"/>
                  <a:gd name="T3" fmla="*/ 6 h 26"/>
                  <a:gd name="T4" fmla="*/ 14 w 19"/>
                  <a:gd name="T5" fmla="*/ 0 h 26"/>
                  <a:gd name="T6" fmla="*/ 19 w 19"/>
                  <a:gd name="T7" fmla="*/ 9 h 26"/>
                  <a:gd name="T8" fmla="*/ 10 w 19"/>
                  <a:gd name="T9" fmla="*/ 15 h 26"/>
                  <a:gd name="T10" fmla="*/ 15 w 19"/>
                  <a:gd name="T11" fmla="*/ 26 h 26"/>
                  <a:gd name="T12" fmla="*/ 0 w 19"/>
                  <a:gd name="T13" fmla="*/ 21 h 26"/>
                  <a:gd name="T14" fmla="*/ 10 w 19"/>
                  <a:gd name="T15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26">
                    <a:moveTo>
                      <a:pt x="10" y="15"/>
                    </a:moveTo>
                    <a:lnTo>
                      <a:pt x="4" y="6"/>
                    </a:lnTo>
                    <a:lnTo>
                      <a:pt x="14" y="0"/>
                    </a:lnTo>
                    <a:lnTo>
                      <a:pt x="19" y="9"/>
                    </a:lnTo>
                    <a:lnTo>
                      <a:pt x="10" y="15"/>
                    </a:lnTo>
                    <a:lnTo>
                      <a:pt x="15" y="26"/>
                    </a:lnTo>
                    <a:lnTo>
                      <a:pt x="0" y="21"/>
                    </a:lnTo>
                    <a:lnTo>
                      <a:pt x="10" y="1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62" name="Freeform 112"/>
              <p:cNvSpPr>
                <a:spLocks/>
              </p:cNvSpPr>
              <p:nvPr/>
            </p:nvSpPr>
            <p:spPr bwMode="auto">
              <a:xfrm rot="20180143" flipH="1">
                <a:off x="4041" y="2193"/>
                <a:ext cx="22" cy="25"/>
              </a:xfrm>
              <a:custGeom>
                <a:avLst/>
                <a:gdLst>
                  <a:gd name="T0" fmla="*/ 0 w 32"/>
                  <a:gd name="T1" fmla="*/ 0 h 36"/>
                  <a:gd name="T2" fmla="*/ 30 w 32"/>
                  <a:gd name="T3" fmla="*/ 9 h 36"/>
                  <a:gd name="T4" fmla="*/ 32 w 32"/>
                  <a:gd name="T5" fmla="*/ 36 h 36"/>
                  <a:gd name="T6" fmla="*/ 12 w 32"/>
                  <a:gd name="T7" fmla="*/ 21 h 36"/>
                  <a:gd name="T8" fmla="*/ 0 w 3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6">
                    <a:moveTo>
                      <a:pt x="0" y="0"/>
                    </a:moveTo>
                    <a:lnTo>
                      <a:pt x="30" y="9"/>
                    </a:lnTo>
                    <a:lnTo>
                      <a:pt x="32" y="36"/>
                    </a:lnTo>
                    <a:lnTo>
                      <a:pt x="12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63" name="Freeform 113"/>
              <p:cNvSpPr>
                <a:spLocks/>
              </p:cNvSpPr>
              <p:nvPr/>
            </p:nvSpPr>
            <p:spPr bwMode="auto">
              <a:xfrm rot="20180143" flipH="1">
                <a:off x="4041" y="2193"/>
                <a:ext cx="22" cy="25"/>
              </a:xfrm>
              <a:custGeom>
                <a:avLst/>
                <a:gdLst>
                  <a:gd name="T0" fmla="*/ 0 w 32"/>
                  <a:gd name="T1" fmla="*/ 0 h 36"/>
                  <a:gd name="T2" fmla="*/ 30 w 32"/>
                  <a:gd name="T3" fmla="*/ 9 h 36"/>
                  <a:gd name="T4" fmla="*/ 32 w 32"/>
                  <a:gd name="T5" fmla="*/ 36 h 36"/>
                  <a:gd name="T6" fmla="*/ 12 w 32"/>
                  <a:gd name="T7" fmla="*/ 21 h 36"/>
                  <a:gd name="T8" fmla="*/ 0 w 3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6">
                    <a:moveTo>
                      <a:pt x="0" y="0"/>
                    </a:moveTo>
                    <a:lnTo>
                      <a:pt x="30" y="9"/>
                    </a:lnTo>
                    <a:lnTo>
                      <a:pt x="32" y="36"/>
                    </a:lnTo>
                    <a:lnTo>
                      <a:pt x="12" y="21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64" name="Freeform 114"/>
              <p:cNvSpPr>
                <a:spLocks/>
              </p:cNvSpPr>
              <p:nvPr/>
            </p:nvSpPr>
            <p:spPr bwMode="auto">
              <a:xfrm rot="20180143" flipH="1">
                <a:off x="4019" y="2192"/>
                <a:ext cx="30" cy="12"/>
              </a:xfrm>
              <a:custGeom>
                <a:avLst/>
                <a:gdLst>
                  <a:gd name="T0" fmla="*/ 18 w 43"/>
                  <a:gd name="T1" fmla="*/ 2 h 23"/>
                  <a:gd name="T2" fmla="*/ 43 w 43"/>
                  <a:gd name="T3" fmla="*/ 0 h 23"/>
                  <a:gd name="T4" fmla="*/ 30 w 43"/>
                  <a:gd name="T5" fmla="*/ 23 h 23"/>
                  <a:gd name="T6" fmla="*/ 0 w 43"/>
                  <a:gd name="T7" fmla="*/ 14 h 23"/>
                  <a:gd name="T8" fmla="*/ 18 w 43"/>
                  <a:gd name="T9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23">
                    <a:moveTo>
                      <a:pt x="18" y="2"/>
                    </a:moveTo>
                    <a:lnTo>
                      <a:pt x="43" y="0"/>
                    </a:lnTo>
                    <a:lnTo>
                      <a:pt x="30" y="23"/>
                    </a:lnTo>
                    <a:lnTo>
                      <a:pt x="0" y="14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65" name="Freeform 115"/>
              <p:cNvSpPr>
                <a:spLocks/>
              </p:cNvSpPr>
              <p:nvPr/>
            </p:nvSpPr>
            <p:spPr bwMode="auto">
              <a:xfrm rot="20180143" flipH="1">
                <a:off x="4019" y="2192"/>
                <a:ext cx="30" cy="12"/>
              </a:xfrm>
              <a:custGeom>
                <a:avLst/>
                <a:gdLst>
                  <a:gd name="T0" fmla="*/ 18 w 43"/>
                  <a:gd name="T1" fmla="*/ 2 h 23"/>
                  <a:gd name="T2" fmla="*/ 43 w 43"/>
                  <a:gd name="T3" fmla="*/ 0 h 23"/>
                  <a:gd name="T4" fmla="*/ 30 w 43"/>
                  <a:gd name="T5" fmla="*/ 23 h 23"/>
                  <a:gd name="T6" fmla="*/ 0 w 43"/>
                  <a:gd name="T7" fmla="*/ 14 h 23"/>
                  <a:gd name="T8" fmla="*/ 18 w 43"/>
                  <a:gd name="T9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23">
                    <a:moveTo>
                      <a:pt x="18" y="2"/>
                    </a:moveTo>
                    <a:lnTo>
                      <a:pt x="43" y="0"/>
                    </a:lnTo>
                    <a:lnTo>
                      <a:pt x="30" y="23"/>
                    </a:lnTo>
                    <a:lnTo>
                      <a:pt x="0" y="14"/>
                    </a:lnTo>
                    <a:lnTo>
                      <a:pt x="18" y="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66" name="Freeform 116"/>
              <p:cNvSpPr>
                <a:spLocks/>
              </p:cNvSpPr>
              <p:nvPr/>
            </p:nvSpPr>
            <p:spPr bwMode="auto">
              <a:xfrm rot="20180143" flipH="1">
                <a:off x="4024" y="2194"/>
                <a:ext cx="11" cy="33"/>
              </a:xfrm>
              <a:custGeom>
                <a:avLst/>
                <a:gdLst>
                  <a:gd name="T0" fmla="*/ 0 w 13"/>
                  <a:gd name="T1" fmla="*/ 23 h 50"/>
                  <a:gd name="T2" fmla="*/ 13 w 13"/>
                  <a:gd name="T3" fmla="*/ 0 h 50"/>
                  <a:gd name="T4" fmla="*/ 13 w 13"/>
                  <a:gd name="T5" fmla="*/ 27 h 50"/>
                  <a:gd name="T6" fmla="*/ 2 w 13"/>
                  <a:gd name="T7" fmla="*/ 50 h 50"/>
                  <a:gd name="T8" fmla="*/ 0 w 13"/>
                  <a:gd name="T9" fmla="*/ 2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0">
                    <a:moveTo>
                      <a:pt x="0" y="23"/>
                    </a:moveTo>
                    <a:lnTo>
                      <a:pt x="13" y="0"/>
                    </a:lnTo>
                    <a:lnTo>
                      <a:pt x="13" y="27"/>
                    </a:lnTo>
                    <a:lnTo>
                      <a:pt x="2" y="5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67" name="Freeform 117"/>
              <p:cNvSpPr>
                <a:spLocks/>
              </p:cNvSpPr>
              <p:nvPr/>
            </p:nvSpPr>
            <p:spPr bwMode="auto">
              <a:xfrm rot="20180143" flipH="1">
                <a:off x="4024" y="2194"/>
                <a:ext cx="11" cy="33"/>
              </a:xfrm>
              <a:custGeom>
                <a:avLst/>
                <a:gdLst>
                  <a:gd name="T0" fmla="*/ 0 w 13"/>
                  <a:gd name="T1" fmla="*/ 23 h 50"/>
                  <a:gd name="T2" fmla="*/ 13 w 13"/>
                  <a:gd name="T3" fmla="*/ 0 h 50"/>
                  <a:gd name="T4" fmla="*/ 13 w 13"/>
                  <a:gd name="T5" fmla="*/ 27 h 50"/>
                  <a:gd name="T6" fmla="*/ 2 w 13"/>
                  <a:gd name="T7" fmla="*/ 50 h 50"/>
                  <a:gd name="T8" fmla="*/ 0 w 13"/>
                  <a:gd name="T9" fmla="*/ 2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0">
                    <a:moveTo>
                      <a:pt x="0" y="23"/>
                    </a:moveTo>
                    <a:lnTo>
                      <a:pt x="13" y="0"/>
                    </a:lnTo>
                    <a:lnTo>
                      <a:pt x="13" y="27"/>
                    </a:lnTo>
                    <a:lnTo>
                      <a:pt x="2" y="5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68" name="Freeform 118"/>
              <p:cNvSpPr>
                <a:spLocks/>
              </p:cNvSpPr>
              <p:nvPr/>
            </p:nvSpPr>
            <p:spPr bwMode="auto">
              <a:xfrm rot="20180143" flipH="1">
                <a:off x="4024" y="2194"/>
                <a:ext cx="11" cy="33"/>
              </a:xfrm>
              <a:custGeom>
                <a:avLst/>
                <a:gdLst>
                  <a:gd name="T0" fmla="*/ 0 w 13"/>
                  <a:gd name="T1" fmla="*/ 23 h 50"/>
                  <a:gd name="T2" fmla="*/ 13 w 13"/>
                  <a:gd name="T3" fmla="*/ 0 h 50"/>
                  <a:gd name="T4" fmla="*/ 13 w 13"/>
                  <a:gd name="T5" fmla="*/ 27 h 50"/>
                  <a:gd name="T6" fmla="*/ 2 w 13"/>
                  <a:gd name="T7" fmla="*/ 50 h 50"/>
                  <a:gd name="T8" fmla="*/ 0 w 13"/>
                  <a:gd name="T9" fmla="*/ 2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0">
                    <a:moveTo>
                      <a:pt x="0" y="23"/>
                    </a:moveTo>
                    <a:lnTo>
                      <a:pt x="13" y="0"/>
                    </a:lnTo>
                    <a:lnTo>
                      <a:pt x="13" y="27"/>
                    </a:lnTo>
                    <a:lnTo>
                      <a:pt x="2" y="50"/>
                    </a:lnTo>
                    <a:lnTo>
                      <a:pt x="0" y="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69" name="Freeform 119"/>
              <p:cNvSpPr>
                <a:spLocks/>
              </p:cNvSpPr>
              <p:nvPr/>
            </p:nvSpPr>
            <p:spPr bwMode="auto">
              <a:xfrm rot="20180143" flipH="1">
                <a:off x="4030" y="2170"/>
                <a:ext cx="11" cy="28"/>
              </a:xfrm>
              <a:custGeom>
                <a:avLst/>
                <a:gdLst>
                  <a:gd name="T0" fmla="*/ 0 w 20"/>
                  <a:gd name="T1" fmla="*/ 0 h 42"/>
                  <a:gd name="T2" fmla="*/ 20 w 20"/>
                  <a:gd name="T3" fmla="*/ 15 h 42"/>
                  <a:gd name="T4" fmla="*/ 20 w 20"/>
                  <a:gd name="T5" fmla="*/ 42 h 42"/>
                  <a:gd name="T6" fmla="*/ 2 w 20"/>
                  <a:gd name="T7" fmla="*/ 27 h 42"/>
                  <a:gd name="T8" fmla="*/ 0 w 20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2">
                    <a:moveTo>
                      <a:pt x="0" y="0"/>
                    </a:moveTo>
                    <a:lnTo>
                      <a:pt x="20" y="15"/>
                    </a:lnTo>
                    <a:lnTo>
                      <a:pt x="20" y="42"/>
                    </a:lnTo>
                    <a:lnTo>
                      <a:pt x="2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70" name="Freeform 120"/>
              <p:cNvSpPr>
                <a:spLocks/>
              </p:cNvSpPr>
              <p:nvPr/>
            </p:nvSpPr>
            <p:spPr bwMode="auto">
              <a:xfrm rot="20180143" flipH="1">
                <a:off x="4030" y="2170"/>
                <a:ext cx="11" cy="28"/>
              </a:xfrm>
              <a:custGeom>
                <a:avLst/>
                <a:gdLst>
                  <a:gd name="T0" fmla="*/ 0 w 20"/>
                  <a:gd name="T1" fmla="*/ 0 h 42"/>
                  <a:gd name="T2" fmla="*/ 20 w 20"/>
                  <a:gd name="T3" fmla="*/ 15 h 42"/>
                  <a:gd name="T4" fmla="*/ 20 w 20"/>
                  <a:gd name="T5" fmla="*/ 42 h 42"/>
                  <a:gd name="T6" fmla="*/ 2 w 20"/>
                  <a:gd name="T7" fmla="*/ 27 h 42"/>
                  <a:gd name="T8" fmla="*/ 0 w 20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2">
                    <a:moveTo>
                      <a:pt x="0" y="0"/>
                    </a:moveTo>
                    <a:lnTo>
                      <a:pt x="20" y="15"/>
                    </a:lnTo>
                    <a:lnTo>
                      <a:pt x="20" y="42"/>
                    </a:lnTo>
                    <a:lnTo>
                      <a:pt x="2" y="27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71" name="Freeform 121"/>
              <p:cNvSpPr>
                <a:spLocks/>
              </p:cNvSpPr>
              <p:nvPr/>
            </p:nvSpPr>
            <p:spPr bwMode="auto">
              <a:xfrm rot="20180143" flipH="1">
                <a:off x="4019" y="2163"/>
                <a:ext cx="22" cy="12"/>
              </a:xfrm>
              <a:custGeom>
                <a:avLst/>
                <a:gdLst>
                  <a:gd name="T0" fmla="*/ 14 w 34"/>
                  <a:gd name="T1" fmla="*/ 0 h 26"/>
                  <a:gd name="T2" fmla="*/ 34 w 34"/>
                  <a:gd name="T3" fmla="*/ 15 h 26"/>
                  <a:gd name="T4" fmla="*/ 15 w 34"/>
                  <a:gd name="T5" fmla="*/ 26 h 26"/>
                  <a:gd name="T6" fmla="*/ 0 w 34"/>
                  <a:gd name="T7" fmla="*/ 23 h 26"/>
                  <a:gd name="T8" fmla="*/ 14 w 3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6">
                    <a:moveTo>
                      <a:pt x="14" y="0"/>
                    </a:moveTo>
                    <a:lnTo>
                      <a:pt x="34" y="15"/>
                    </a:lnTo>
                    <a:lnTo>
                      <a:pt x="15" y="26"/>
                    </a:lnTo>
                    <a:lnTo>
                      <a:pt x="0" y="2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72" name="Freeform 122"/>
              <p:cNvSpPr>
                <a:spLocks/>
              </p:cNvSpPr>
              <p:nvPr/>
            </p:nvSpPr>
            <p:spPr bwMode="auto">
              <a:xfrm rot="20180143" flipH="1">
                <a:off x="4019" y="2163"/>
                <a:ext cx="22" cy="12"/>
              </a:xfrm>
              <a:custGeom>
                <a:avLst/>
                <a:gdLst>
                  <a:gd name="T0" fmla="*/ 14 w 34"/>
                  <a:gd name="T1" fmla="*/ 0 h 26"/>
                  <a:gd name="T2" fmla="*/ 34 w 34"/>
                  <a:gd name="T3" fmla="*/ 15 h 26"/>
                  <a:gd name="T4" fmla="*/ 15 w 34"/>
                  <a:gd name="T5" fmla="*/ 26 h 26"/>
                  <a:gd name="T6" fmla="*/ 0 w 34"/>
                  <a:gd name="T7" fmla="*/ 23 h 26"/>
                  <a:gd name="T8" fmla="*/ 14 w 3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6">
                    <a:moveTo>
                      <a:pt x="14" y="0"/>
                    </a:moveTo>
                    <a:lnTo>
                      <a:pt x="34" y="15"/>
                    </a:lnTo>
                    <a:lnTo>
                      <a:pt x="15" y="26"/>
                    </a:lnTo>
                    <a:lnTo>
                      <a:pt x="0" y="23"/>
                    </a:lnTo>
                    <a:lnTo>
                      <a:pt x="14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73" name="Freeform 123"/>
              <p:cNvSpPr>
                <a:spLocks/>
              </p:cNvSpPr>
              <p:nvPr/>
            </p:nvSpPr>
            <p:spPr bwMode="auto">
              <a:xfrm rot="20180143" flipH="1">
                <a:off x="4018" y="2173"/>
                <a:ext cx="17" cy="26"/>
              </a:xfrm>
              <a:custGeom>
                <a:avLst/>
                <a:gdLst>
                  <a:gd name="T0" fmla="*/ 0 w 20"/>
                  <a:gd name="T1" fmla="*/ 11 h 38"/>
                  <a:gd name="T2" fmla="*/ 19 w 20"/>
                  <a:gd name="T3" fmla="*/ 0 h 38"/>
                  <a:gd name="T4" fmla="*/ 20 w 20"/>
                  <a:gd name="T5" fmla="*/ 26 h 38"/>
                  <a:gd name="T6" fmla="*/ 0 w 20"/>
                  <a:gd name="T7" fmla="*/ 38 h 38"/>
                  <a:gd name="T8" fmla="*/ 0 w 20"/>
                  <a:gd name="T9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8">
                    <a:moveTo>
                      <a:pt x="0" y="11"/>
                    </a:moveTo>
                    <a:lnTo>
                      <a:pt x="19" y="0"/>
                    </a:lnTo>
                    <a:lnTo>
                      <a:pt x="20" y="26"/>
                    </a:lnTo>
                    <a:lnTo>
                      <a:pt x="0" y="3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74" name="Freeform 124"/>
              <p:cNvSpPr>
                <a:spLocks/>
              </p:cNvSpPr>
              <p:nvPr/>
            </p:nvSpPr>
            <p:spPr bwMode="auto">
              <a:xfrm rot="20180143" flipH="1">
                <a:off x="4018" y="2173"/>
                <a:ext cx="17" cy="26"/>
              </a:xfrm>
              <a:custGeom>
                <a:avLst/>
                <a:gdLst>
                  <a:gd name="T0" fmla="*/ 0 w 20"/>
                  <a:gd name="T1" fmla="*/ 11 h 38"/>
                  <a:gd name="T2" fmla="*/ 19 w 20"/>
                  <a:gd name="T3" fmla="*/ 0 h 38"/>
                  <a:gd name="T4" fmla="*/ 20 w 20"/>
                  <a:gd name="T5" fmla="*/ 26 h 38"/>
                  <a:gd name="T6" fmla="*/ 0 w 20"/>
                  <a:gd name="T7" fmla="*/ 38 h 38"/>
                  <a:gd name="T8" fmla="*/ 0 w 20"/>
                  <a:gd name="T9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8">
                    <a:moveTo>
                      <a:pt x="0" y="11"/>
                    </a:moveTo>
                    <a:lnTo>
                      <a:pt x="19" y="0"/>
                    </a:lnTo>
                    <a:lnTo>
                      <a:pt x="20" y="26"/>
                    </a:lnTo>
                    <a:lnTo>
                      <a:pt x="0" y="3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75" name="Freeform 125"/>
              <p:cNvSpPr>
                <a:spLocks/>
              </p:cNvSpPr>
              <p:nvPr/>
            </p:nvSpPr>
            <p:spPr bwMode="auto">
              <a:xfrm rot="20180143" flipH="1">
                <a:off x="4018" y="2173"/>
                <a:ext cx="17" cy="26"/>
              </a:xfrm>
              <a:custGeom>
                <a:avLst/>
                <a:gdLst>
                  <a:gd name="T0" fmla="*/ 0 w 20"/>
                  <a:gd name="T1" fmla="*/ 11 h 38"/>
                  <a:gd name="T2" fmla="*/ 19 w 20"/>
                  <a:gd name="T3" fmla="*/ 0 h 38"/>
                  <a:gd name="T4" fmla="*/ 20 w 20"/>
                  <a:gd name="T5" fmla="*/ 26 h 38"/>
                  <a:gd name="T6" fmla="*/ 0 w 20"/>
                  <a:gd name="T7" fmla="*/ 38 h 38"/>
                  <a:gd name="T8" fmla="*/ 0 w 20"/>
                  <a:gd name="T9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8">
                    <a:moveTo>
                      <a:pt x="0" y="11"/>
                    </a:moveTo>
                    <a:lnTo>
                      <a:pt x="19" y="0"/>
                    </a:lnTo>
                    <a:lnTo>
                      <a:pt x="20" y="26"/>
                    </a:lnTo>
                    <a:lnTo>
                      <a:pt x="0" y="38"/>
                    </a:lnTo>
                    <a:lnTo>
                      <a:pt x="0" y="1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76" name="Freeform 126"/>
              <p:cNvSpPr>
                <a:spLocks/>
              </p:cNvSpPr>
              <p:nvPr/>
            </p:nvSpPr>
            <p:spPr bwMode="auto">
              <a:xfrm rot="20180143" flipH="1">
                <a:off x="4142" y="2095"/>
                <a:ext cx="291" cy="295"/>
              </a:xfrm>
              <a:custGeom>
                <a:avLst/>
                <a:gdLst>
                  <a:gd name="T0" fmla="*/ 57 w 425"/>
                  <a:gd name="T1" fmla="*/ 428 h 428"/>
                  <a:gd name="T2" fmla="*/ 0 w 425"/>
                  <a:gd name="T3" fmla="*/ 341 h 428"/>
                  <a:gd name="T4" fmla="*/ 369 w 425"/>
                  <a:gd name="T5" fmla="*/ 0 h 428"/>
                  <a:gd name="T6" fmla="*/ 425 w 425"/>
                  <a:gd name="T7" fmla="*/ 89 h 428"/>
                  <a:gd name="T8" fmla="*/ 57 w 425"/>
                  <a:gd name="T9" fmla="*/ 428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428">
                    <a:moveTo>
                      <a:pt x="57" y="428"/>
                    </a:moveTo>
                    <a:lnTo>
                      <a:pt x="0" y="341"/>
                    </a:lnTo>
                    <a:lnTo>
                      <a:pt x="369" y="0"/>
                    </a:lnTo>
                    <a:lnTo>
                      <a:pt x="425" y="89"/>
                    </a:lnTo>
                    <a:lnTo>
                      <a:pt x="57" y="428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77" name="Freeform 127"/>
              <p:cNvSpPr>
                <a:spLocks/>
              </p:cNvSpPr>
              <p:nvPr/>
            </p:nvSpPr>
            <p:spPr bwMode="auto">
              <a:xfrm rot="20180143" flipH="1">
                <a:off x="4142" y="2095"/>
                <a:ext cx="291" cy="295"/>
              </a:xfrm>
              <a:custGeom>
                <a:avLst/>
                <a:gdLst>
                  <a:gd name="T0" fmla="*/ 57 w 425"/>
                  <a:gd name="T1" fmla="*/ 428 h 428"/>
                  <a:gd name="T2" fmla="*/ 0 w 425"/>
                  <a:gd name="T3" fmla="*/ 341 h 428"/>
                  <a:gd name="T4" fmla="*/ 369 w 425"/>
                  <a:gd name="T5" fmla="*/ 0 h 428"/>
                  <a:gd name="T6" fmla="*/ 425 w 425"/>
                  <a:gd name="T7" fmla="*/ 89 h 428"/>
                  <a:gd name="T8" fmla="*/ 57 w 425"/>
                  <a:gd name="T9" fmla="*/ 428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428">
                    <a:moveTo>
                      <a:pt x="57" y="428"/>
                    </a:moveTo>
                    <a:lnTo>
                      <a:pt x="0" y="341"/>
                    </a:lnTo>
                    <a:lnTo>
                      <a:pt x="369" y="0"/>
                    </a:lnTo>
                    <a:lnTo>
                      <a:pt x="425" y="89"/>
                    </a:lnTo>
                    <a:lnTo>
                      <a:pt x="57" y="42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78" name="Line 128"/>
              <p:cNvSpPr>
                <a:spLocks noChangeShapeType="1"/>
              </p:cNvSpPr>
              <p:nvPr/>
            </p:nvSpPr>
            <p:spPr bwMode="auto">
              <a:xfrm rot="20180143" flipV="1">
                <a:off x="4316" y="2233"/>
                <a:ext cx="39" cy="6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79" name="Line 129"/>
              <p:cNvSpPr>
                <a:spLocks noChangeShapeType="1"/>
              </p:cNvSpPr>
              <p:nvPr/>
            </p:nvSpPr>
            <p:spPr bwMode="auto">
              <a:xfrm rot="20180143" flipV="1">
                <a:off x="4209" y="2191"/>
                <a:ext cx="46" cy="5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80" name="Freeform 130"/>
              <p:cNvSpPr>
                <a:spLocks/>
              </p:cNvSpPr>
              <p:nvPr/>
            </p:nvSpPr>
            <p:spPr bwMode="auto">
              <a:xfrm rot="20180143" flipH="1">
                <a:off x="4102" y="2141"/>
                <a:ext cx="56" cy="61"/>
              </a:xfrm>
              <a:custGeom>
                <a:avLst/>
                <a:gdLst>
                  <a:gd name="T0" fmla="*/ 56 w 76"/>
                  <a:gd name="T1" fmla="*/ 94 h 94"/>
                  <a:gd name="T2" fmla="*/ 70 w 76"/>
                  <a:gd name="T3" fmla="*/ 72 h 94"/>
                  <a:gd name="T4" fmla="*/ 76 w 76"/>
                  <a:gd name="T5" fmla="*/ 11 h 94"/>
                  <a:gd name="T6" fmla="*/ 8 w 76"/>
                  <a:gd name="T7" fmla="*/ 0 h 94"/>
                  <a:gd name="T8" fmla="*/ 0 w 76"/>
                  <a:gd name="T9" fmla="*/ 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94">
                    <a:moveTo>
                      <a:pt x="56" y="94"/>
                    </a:moveTo>
                    <a:lnTo>
                      <a:pt x="70" y="72"/>
                    </a:lnTo>
                    <a:lnTo>
                      <a:pt x="76" y="11"/>
                    </a:lnTo>
                    <a:lnTo>
                      <a:pt x="8" y="0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81" name="Line 131"/>
              <p:cNvSpPr>
                <a:spLocks noChangeShapeType="1"/>
              </p:cNvSpPr>
              <p:nvPr/>
            </p:nvSpPr>
            <p:spPr bwMode="auto">
              <a:xfrm rot="20180143" flipV="1">
                <a:off x="4089" y="2155"/>
                <a:ext cx="43" cy="49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82" name="Line 132"/>
              <p:cNvSpPr>
                <a:spLocks noChangeShapeType="1"/>
              </p:cNvSpPr>
              <p:nvPr/>
            </p:nvSpPr>
            <p:spPr bwMode="auto">
              <a:xfrm rot="20180143" flipV="1">
                <a:off x="4092" y="2149"/>
                <a:ext cx="23" cy="3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83" name="Freeform 133"/>
              <p:cNvSpPr>
                <a:spLocks/>
              </p:cNvSpPr>
              <p:nvPr/>
            </p:nvSpPr>
            <p:spPr bwMode="auto">
              <a:xfrm rot="20180143" flipH="1">
                <a:off x="3671" y="1925"/>
                <a:ext cx="297" cy="291"/>
              </a:xfrm>
              <a:custGeom>
                <a:avLst/>
                <a:gdLst>
                  <a:gd name="T0" fmla="*/ 363 w 430"/>
                  <a:gd name="T1" fmla="*/ 0 h 422"/>
                  <a:gd name="T2" fmla="*/ 430 w 430"/>
                  <a:gd name="T3" fmla="*/ 83 h 422"/>
                  <a:gd name="T4" fmla="*/ 62 w 430"/>
                  <a:gd name="T5" fmla="*/ 422 h 422"/>
                  <a:gd name="T6" fmla="*/ 0 w 430"/>
                  <a:gd name="T7" fmla="*/ 350 h 422"/>
                  <a:gd name="T8" fmla="*/ 363 w 430"/>
                  <a:gd name="T9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422">
                    <a:moveTo>
                      <a:pt x="363" y="0"/>
                    </a:moveTo>
                    <a:lnTo>
                      <a:pt x="430" y="83"/>
                    </a:lnTo>
                    <a:lnTo>
                      <a:pt x="62" y="422"/>
                    </a:lnTo>
                    <a:lnTo>
                      <a:pt x="0" y="350"/>
                    </a:lnTo>
                    <a:lnTo>
                      <a:pt x="363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84" name="Freeform 134"/>
              <p:cNvSpPr>
                <a:spLocks/>
              </p:cNvSpPr>
              <p:nvPr/>
            </p:nvSpPr>
            <p:spPr bwMode="auto">
              <a:xfrm rot="20180143" flipH="1">
                <a:off x="3671" y="1925"/>
                <a:ext cx="297" cy="291"/>
              </a:xfrm>
              <a:custGeom>
                <a:avLst/>
                <a:gdLst>
                  <a:gd name="T0" fmla="*/ 363 w 430"/>
                  <a:gd name="T1" fmla="*/ 0 h 422"/>
                  <a:gd name="T2" fmla="*/ 430 w 430"/>
                  <a:gd name="T3" fmla="*/ 83 h 422"/>
                  <a:gd name="T4" fmla="*/ 62 w 430"/>
                  <a:gd name="T5" fmla="*/ 422 h 422"/>
                  <a:gd name="T6" fmla="*/ 0 w 430"/>
                  <a:gd name="T7" fmla="*/ 350 h 422"/>
                  <a:gd name="T8" fmla="*/ 363 w 430"/>
                  <a:gd name="T9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422">
                    <a:moveTo>
                      <a:pt x="363" y="0"/>
                    </a:moveTo>
                    <a:lnTo>
                      <a:pt x="430" y="83"/>
                    </a:lnTo>
                    <a:lnTo>
                      <a:pt x="62" y="422"/>
                    </a:lnTo>
                    <a:lnTo>
                      <a:pt x="0" y="350"/>
                    </a:lnTo>
                    <a:lnTo>
                      <a:pt x="36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85" name="Line 135"/>
              <p:cNvSpPr>
                <a:spLocks noChangeShapeType="1"/>
              </p:cNvSpPr>
              <p:nvPr/>
            </p:nvSpPr>
            <p:spPr bwMode="auto">
              <a:xfrm rot="20180143" flipH="1">
                <a:off x="3755" y="2021"/>
                <a:ext cx="45" cy="6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86" name="Line 136"/>
              <p:cNvSpPr>
                <a:spLocks noChangeShapeType="1"/>
              </p:cNvSpPr>
              <p:nvPr/>
            </p:nvSpPr>
            <p:spPr bwMode="auto">
              <a:xfrm rot="20180143" flipH="1">
                <a:off x="3850" y="2067"/>
                <a:ext cx="45" cy="5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87" name="Freeform 137"/>
              <p:cNvSpPr>
                <a:spLocks/>
              </p:cNvSpPr>
              <p:nvPr/>
            </p:nvSpPr>
            <p:spPr bwMode="auto">
              <a:xfrm rot="20180143" flipH="1">
                <a:off x="3964" y="2105"/>
                <a:ext cx="43" cy="65"/>
              </a:xfrm>
              <a:custGeom>
                <a:avLst/>
                <a:gdLst>
                  <a:gd name="T0" fmla="*/ 10 w 62"/>
                  <a:gd name="T1" fmla="*/ 0 h 94"/>
                  <a:gd name="T2" fmla="*/ 2 w 62"/>
                  <a:gd name="T3" fmla="*/ 5 h 94"/>
                  <a:gd name="T4" fmla="*/ 0 w 62"/>
                  <a:gd name="T5" fmla="*/ 77 h 94"/>
                  <a:gd name="T6" fmla="*/ 58 w 62"/>
                  <a:gd name="T7" fmla="*/ 94 h 94"/>
                  <a:gd name="T8" fmla="*/ 62 w 62"/>
                  <a:gd name="T9" fmla="*/ 7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94">
                    <a:moveTo>
                      <a:pt x="10" y="0"/>
                    </a:moveTo>
                    <a:lnTo>
                      <a:pt x="2" y="5"/>
                    </a:lnTo>
                    <a:lnTo>
                      <a:pt x="0" y="77"/>
                    </a:lnTo>
                    <a:lnTo>
                      <a:pt x="58" y="94"/>
                    </a:lnTo>
                    <a:lnTo>
                      <a:pt x="62" y="7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88" name="Line 138"/>
              <p:cNvSpPr>
                <a:spLocks noChangeShapeType="1"/>
              </p:cNvSpPr>
              <p:nvPr/>
            </p:nvSpPr>
            <p:spPr bwMode="auto">
              <a:xfrm rot="20180143" flipH="1">
                <a:off x="3990" y="2114"/>
                <a:ext cx="45" cy="5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89" name="Line 139"/>
              <p:cNvSpPr>
                <a:spLocks noChangeShapeType="1"/>
              </p:cNvSpPr>
              <p:nvPr/>
            </p:nvSpPr>
            <p:spPr bwMode="auto">
              <a:xfrm rot="20180143" flipH="1">
                <a:off x="4002" y="2119"/>
                <a:ext cx="22" cy="3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90" name="Freeform 140"/>
              <p:cNvSpPr>
                <a:spLocks/>
              </p:cNvSpPr>
              <p:nvPr/>
            </p:nvSpPr>
            <p:spPr bwMode="auto">
              <a:xfrm rot="20180143" flipH="1">
                <a:off x="3671" y="1925"/>
                <a:ext cx="297" cy="291"/>
              </a:xfrm>
              <a:custGeom>
                <a:avLst/>
                <a:gdLst>
                  <a:gd name="T0" fmla="*/ 363 w 430"/>
                  <a:gd name="T1" fmla="*/ 0 h 422"/>
                  <a:gd name="T2" fmla="*/ 430 w 430"/>
                  <a:gd name="T3" fmla="*/ 83 h 422"/>
                  <a:gd name="T4" fmla="*/ 62 w 430"/>
                  <a:gd name="T5" fmla="*/ 422 h 422"/>
                  <a:gd name="T6" fmla="*/ 0 w 430"/>
                  <a:gd name="T7" fmla="*/ 350 h 422"/>
                  <a:gd name="T8" fmla="*/ 363 w 430"/>
                  <a:gd name="T9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422">
                    <a:moveTo>
                      <a:pt x="363" y="0"/>
                    </a:moveTo>
                    <a:lnTo>
                      <a:pt x="430" y="83"/>
                    </a:lnTo>
                    <a:lnTo>
                      <a:pt x="62" y="422"/>
                    </a:lnTo>
                    <a:lnTo>
                      <a:pt x="0" y="350"/>
                    </a:lnTo>
                    <a:lnTo>
                      <a:pt x="363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91" name="Freeform 141"/>
              <p:cNvSpPr>
                <a:spLocks/>
              </p:cNvSpPr>
              <p:nvPr/>
            </p:nvSpPr>
            <p:spPr bwMode="auto">
              <a:xfrm rot="20180143" flipH="1">
                <a:off x="3671" y="1925"/>
                <a:ext cx="297" cy="291"/>
              </a:xfrm>
              <a:custGeom>
                <a:avLst/>
                <a:gdLst>
                  <a:gd name="T0" fmla="*/ 363 w 430"/>
                  <a:gd name="T1" fmla="*/ 0 h 422"/>
                  <a:gd name="T2" fmla="*/ 430 w 430"/>
                  <a:gd name="T3" fmla="*/ 83 h 422"/>
                  <a:gd name="T4" fmla="*/ 62 w 430"/>
                  <a:gd name="T5" fmla="*/ 422 h 422"/>
                  <a:gd name="T6" fmla="*/ 0 w 430"/>
                  <a:gd name="T7" fmla="*/ 350 h 422"/>
                  <a:gd name="T8" fmla="*/ 363 w 430"/>
                  <a:gd name="T9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422">
                    <a:moveTo>
                      <a:pt x="363" y="0"/>
                    </a:moveTo>
                    <a:lnTo>
                      <a:pt x="430" y="83"/>
                    </a:lnTo>
                    <a:lnTo>
                      <a:pt x="62" y="422"/>
                    </a:lnTo>
                    <a:lnTo>
                      <a:pt x="0" y="350"/>
                    </a:lnTo>
                    <a:lnTo>
                      <a:pt x="36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92" name="Line 142"/>
              <p:cNvSpPr>
                <a:spLocks noChangeShapeType="1"/>
              </p:cNvSpPr>
              <p:nvPr/>
            </p:nvSpPr>
            <p:spPr bwMode="auto">
              <a:xfrm rot="20180143" flipH="1">
                <a:off x="3755" y="2021"/>
                <a:ext cx="45" cy="6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93" name="Line 143"/>
              <p:cNvSpPr>
                <a:spLocks noChangeShapeType="1"/>
              </p:cNvSpPr>
              <p:nvPr/>
            </p:nvSpPr>
            <p:spPr bwMode="auto">
              <a:xfrm rot="20180143" flipH="1">
                <a:off x="3850" y="2067"/>
                <a:ext cx="45" cy="5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94" name="Freeform 144"/>
              <p:cNvSpPr>
                <a:spLocks/>
              </p:cNvSpPr>
              <p:nvPr/>
            </p:nvSpPr>
            <p:spPr bwMode="auto">
              <a:xfrm rot="20180143" flipH="1">
                <a:off x="3964" y="2105"/>
                <a:ext cx="43" cy="65"/>
              </a:xfrm>
              <a:custGeom>
                <a:avLst/>
                <a:gdLst>
                  <a:gd name="T0" fmla="*/ 10 w 62"/>
                  <a:gd name="T1" fmla="*/ 0 h 94"/>
                  <a:gd name="T2" fmla="*/ 2 w 62"/>
                  <a:gd name="T3" fmla="*/ 5 h 94"/>
                  <a:gd name="T4" fmla="*/ 0 w 62"/>
                  <a:gd name="T5" fmla="*/ 77 h 94"/>
                  <a:gd name="T6" fmla="*/ 58 w 62"/>
                  <a:gd name="T7" fmla="*/ 94 h 94"/>
                  <a:gd name="T8" fmla="*/ 62 w 62"/>
                  <a:gd name="T9" fmla="*/ 7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94">
                    <a:moveTo>
                      <a:pt x="10" y="0"/>
                    </a:moveTo>
                    <a:lnTo>
                      <a:pt x="2" y="5"/>
                    </a:lnTo>
                    <a:lnTo>
                      <a:pt x="0" y="77"/>
                    </a:lnTo>
                    <a:lnTo>
                      <a:pt x="58" y="94"/>
                    </a:lnTo>
                    <a:lnTo>
                      <a:pt x="62" y="7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95" name="Line 145"/>
              <p:cNvSpPr>
                <a:spLocks noChangeShapeType="1"/>
              </p:cNvSpPr>
              <p:nvPr/>
            </p:nvSpPr>
            <p:spPr bwMode="auto">
              <a:xfrm rot="20180143" flipH="1">
                <a:off x="3990" y="2114"/>
                <a:ext cx="45" cy="5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96" name="Line 146"/>
              <p:cNvSpPr>
                <a:spLocks noChangeShapeType="1"/>
              </p:cNvSpPr>
              <p:nvPr/>
            </p:nvSpPr>
            <p:spPr bwMode="auto">
              <a:xfrm rot="20180143" flipH="1">
                <a:off x="4002" y="2119"/>
                <a:ext cx="22" cy="3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97" name="Freeform 147"/>
              <p:cNvSpPr>
                <a:spLocks/>
              </p:cNvSpPr>
              <p:nvPr/>
            </p:nvSpPr>
            <p:spPr bwMode="auto">
              <a:xfrm rot="20180143" flipH="1">
                <a:off x="4046" y="2124"/>
                <a:ext cx="79" cy="102"/>
              </a:xfrm>
              <a:custGeom>
                <a:avLst/>
                <a:gdLst>
                  <a:gd name="T0" fmla="*/ 0 w 113"/>
                  <a:gd name="T1" fmla="*/ 0 h 150"/>
                  <a:gd name="T2" fmla="*/ 98 w 113"/>
                  <a:gd name="T3" fmla="*/ 49 h 150"/>
                  <a:gd name="T4" fmla="*/ 113 w 113"/>
                  <a:gd name="T5" fmla="*/ 150 h 150"/>
                  <a:gd name="T6" fmla="*/ 0 w 113"/>
                  <a:gd name="T7" fmla="*/ 99 h 150"/>
                  <a:gd name="T8" fmla="*/ 0 w 113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150">
                    <a:moveTo>
                      <a:pt x="0" y="0"/>
                    </a:moveTo>
                    <a:lnTo>
                      <a:pt x="98" y="49"/>
                    </a:lnTo>
                    <a:lnTo>
                      <a:pt x="113" y="150"/>
                    </a:lnTo>
                    <a:lnTo>
                      <a:pt x="0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98" name="Freeform 148"/>
              <p:cNvSpPr>
                <a:spLocks/>
              </p:cNvSpPr>
              <p:nvPr/>
            </p:nvSpPr>
            <p:spPr bwMode="auto">
              <a:xfrm rot="20180143" flipH="1">
                <a:off x="4046" y="2124"/>
                <a:ext cx="79" cy="102"/>
              </a:xfrm>
              <a:custGeom>
                <a:avLst/>
                <a:gdLst>
                  <a:gd name="T0" fmla="*/ 0 w 113"/>
                  <a:gd name="T1" fmla="*/ 0 h 150"/>
                  <a:gd name="T2" fmla="*/ 98 w 113"/>
                  <a:gd name="T3" fmla="*/ 49 h 150"/>
                  <a:gd name="T4" fmla="*/ 113 w 113"/>
                  <a:gd name="T5" fmla="*/ 150 h 150"/>
                  <a:gd name="T6" fmla="*/ 0 w 113"/>
                  <a:gd name="T7" fmla="*/ 99 h 150"/>
                  <a:gd name="T8" fmla="*/ 0 w 113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150">
                    <a:moveTo>
                      <a:pt x="0" y="0"/>
                    </a:moveTo>
                    <a:lnTo>
                      <a:pt x="98" y="49"/>
                    </a:lnTo>
                    <a:lnTo>
                      <a:pt x="113" y="150"/>
                    </a:lnTo>
                    <a:lnTo>
                      <a:pt x="0" y="99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99" name="Freeform 149"/>
              <p:cNvSpPr>
                <a:spLocks/>
              </p:cNvSpPr>
              <p:nvPr/>
            </p:nvSpPr>
            <p:spPr bwMode="auto">
              <a:xfrm rot="20180143" flipH="1">
                <a:off x="3979" y="2092"/>
                <a:ext cx="119" cy="74"/>
              </a:xfrm>
              <a:custGeom>
                <a:avLst/>
                <a:gdLst>
                  <a:gd name="T0" fmla="*/ 63 w 175"/>
                  <a:gd name="T1" fmla="*/ 0 h 110"/>
                  <a:gd name="T2" fmla="*/ 175 w 175"/>
                  <a:gd name="T3" fmla="*/ 51 h 110"/>
                  <a:gd name="T4" fmla="*/ 106 w 175"/>
                  <a:gd name="T5" fmla="*/ 110 h 110"/>
                  <a:gd name="T6" fmla="*/ 0 w 175"/>
                  <a:gd name="T7" fmla="*/ 68 h 110"/>
                  <a:gd name="T8" fmla="*/ 63 w 175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110">
                    <a:moveTo>
                      <a:pt x="63" y="0"/>
                    </a:moveTo>
                    <a:lnTo>
                      <a:pt x="175" y="51"/>
                    </a:lnTo>
                    <a:lnTo>
                      <a:pt x="106" y="110"/>
                    </a:lnTo>
                    <a:lnTo>
                      <a:pt x="0" y="68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00" name="Freeform 150"/>
              <p:cNvSpPr>
                <a:spLocks/>
              </p:cNvSpPr>
              <p:nvPr/>
            </p:nvSpPr>
            <p:spPr bwMode="auto">
              <a:xfrm rot="20180143" flipH="1">
                <a:off x="3979" y="2092"/>
                <a:ext cx="119" cy="74"/>
              </a:xfrm>
              <a:custGeom>
                <a:avLst/>
                <a:gdLst>
                  <a:gd name="T0" fmla="*/ 63 w 175"/>
                  <a:gd name="T1" fmla="*/ 0 h 110"/>
                  <a:gd name="T2" fmla="*/ 175 w 175"/>
                  <a:gd name="T3" fmla="*/ 51 h 110"/>
                  <a:gd name="T4" fmla="*/ 106 w 175"/>
                  <a:gd name="T5" fmla="*/ 110 h 110"/>
                  <a:gd name="T6" fmla="*/ 0 w 175"/>
                  <a:gd name="T7" fmla="*/ 68 h 110"/>
                  <a:gd name="T8" fmla="*/ 63 w 175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110">
                    <a:moveTo>
                      <a:pt x="63" y="0"/>
                    </a:moveTo>
                    <a:lnTo>
                      <a:pt x="175" y="51"/>
                    </a:lnTo>
                    <a:lnTo>
                      <a:pt x="106" y="110"/>
                    </a:lnTo>
                    <a:lnTo>
                      <a:pt x="0" y="68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01" name="Freeform 151"/>
              <p:cNvSpPr>
                <a:spLocks/>
              </p:cNvSpPr>
              <p:nvPr/>
            </p:nvSpPr>
            <p:spPr bwMode="auto">
              <a:xfrm rot="20180143" flipH="1">
                <a:off x="3979" y="2092"/>
                <a:ext cx="119" cy="74"/>
              </a:xfrm>
              <a:custGeom>
                <a:avLst/>
                <a:gdLst>
                  <a:gd name="T0" fmla="*/ 63 w 175"/>
                  <a:gd name="T1" fmla="*/ 0 h 110"/>
                  <a:gd name="T2" fmla="*/ 175 w 175"/>
                  <a:gd name="T3" fmla="*/ 51 h 110"/>
                  <a:gd name="T4" fmla="*/ 106 w 175"/>
                  <a:gd name="T5" fmla="*/ 110 h 110"/>
                  <a:gd name="T6" fmla="*/ 0 w 175"/>
                  <a:gd name="T7" fmla="*/ 68 h 110"/>
                  <a:gd name="T8" fmla="*/ 63 w 175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110">
                    <a:moveTo>
                      <a:pt x="63" y="0"/>
                    </a:moveTo>
                    <a:lnTo>
                      <a:pt x="175" y="51"/>
                    </a:lnTo>
                    <a:lnTo>
                      <a:pt x="106" y="110"/>
                    </a:lnTo>
                    <a:lnTo>
                      <a:pt x="0" y="68"/>
                    </a:lnTo>
                    <a:lnTo>
                      <a:pt x="6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02" name="Freeform 152"/>
              <p:cNvSpPr>
                <a:spLocks/>
              </p:cNvSpPr>
              <p:nvPr/>
            </p:nvSpPr>
            <p:spPr bwMode="auto">
              <a:xfrm rot="20180143" flipH="1">
                <a:off x="4021" y="2137"/>
                <a:ext cx="57" cy="109"/>
              </a:xfrm>
              <a:custGeom>
                <a:avLst/>
                <a:gdLst>
                  <a:gd name="T0" fmla="*/ 0 w 79"/>
                  <a:gd name="T1" fmla="*/ 59 h 167"/>
                  <a:gd name="T2" fmla="*/ 69 w 79"/>
                  <a:gd name="T3" fmla="*/ 0 h 167"/>
                  <a:gd name="T4" fmla="*/ 79 w 79"/>
                  <a:gd name="T5" fmla="*/ 93 h 167"/>
                  <a:gd name="T6" fmla="*/ 7 w 79"/>
                  <a:gd name="T7" fmla="*/ 167 h 167"/>
                  <a:gd name="T8" fmla="*/ 0 w 79"/>
                  <a:gd name="T9" fmla="*/ 5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67">
                    <a:moveTo>
                      <a:pt x="0" y="59"/>
                    </a:moveTo>
                    <a:lnTo>
                      <a:pt x="69" y="0"/>
                    </a:lnTo>
                    <a:lnTo>
                      <a:pt x="79" y="93"/>
                    </a:lnTo>
                    <a:lnTo>
                      <a:pt x="7" y="167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03" name="Freeform 153"/>
              <p:cNvSpPr>
                <a:spLocks/>
              </p:cNvSpPr>
              <p:nvPr/>
            </p:nvSpPr>
            <p:spPr bwMode="auto">
              <a:xfrm rot="20180143" flipH="1">
                <a:off x="4021" y="2137"/>
                <a:ext cx="57" cy="109"/>
              </a:xfrm>
              <a:custGeom>
                <a:avLst/>
                <a:gdLst>
                  <a:gd name="T0" fmla="*/ 0 w 79"/>
                  <a:gd name="T1" fmla="*/ 59 h 167"/>
                  <a:gd name="T2" fmla="*/ 69 w 79"/>
                  <a:gd name="T3" fmla="*/ 0 h 167"/>
                  <a:gd name="T4" fmla="*/ 79 w 79"/>
                  <a:gd name="T5" fmla="*/ 93 h 167"/>
                  <a:gd name="T6" fmla="*/ 7 w 79"/>
                  <a:gd name="T7" fmla="*/ 167 h 167"/>
                  <a:gd name="T8" fmla="*/ 0 w 79"/>
                  <a:gd name="T9" fmla="*/ 5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67">
                    <a:moveTo>
                      <a:pt x="0" y="59"/>
                    </a:moveTo>
                    <a:lnTo>
                      <a:pt x="69" y="0"/>
                    </a:lnTo>
                    <a:lnTo>
                      <a:pt x="79" y="93"/>
                    </a:lnTo>
                    <a:lnTo>
                      <a:pt x="7" y="167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04" name="Freeform 154"/>
              <p:cNvSpPr>
                <a:spLocks/>
              </p:cNvSpPr>
              <p:nvPr/>
            </p:nvSpPr>
            <p:spPr bwMode="auto">
              <a:xfrm rot="20180143" flipH="1">
                <a:off x="4021" y="2137"/>
                <a:ext cx="57" cy="109"/>
              </a:xfrm>
              <a:custGeom>
                <a:avLst/>
                <a:gdLst>
                  <a:gd name="T0" fmla="*/ 0 w 79"/>
                  <a:gd name="T1" fmla="*/ 59 h 167"/>
                  <a:gd name="T2" fmla="*/ 69 w 79"/>
                  <a:gd name="T3" fmla="*/ 0 h 167"/>
                  <a:gd name="T4" fmla="*/ 79 w 79"/>
                  <a:gd name="T5" fmla="*/ 93 h 167"/>
                  <a:gd name="T6" fmla="*/ 7 w 79"/>
                  <a:gd name="T7" fmla="*/ 167 h 167"/>
                  <a:gd name="T8" fmla="*/ 0 w 79"/>
                  <a:gd name="T9" fmla="*/ 5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67">
                    <a:moveTo>
                      <a:pt x="0" y="59"/>
                    </a:moveTo>
                    <a:lnTo>
                      <a:pt x="69" y="0"/>
                    </a:lnTo>
                    <a:lnTo>
                      <a:pt x="79" y="93"/>
                    </a:lnTo>
                    <a:lnTo>
                      <a:pt x="7" y="167"/>
                    </a:lnTo>
                    <a:lnTo>
                      <a:pt x="0" y="5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05" name="Freeform 155"/>
              <p:cNvSpPr>
                <a:spLocks/>
              </p:cNvSpPr>
              <p:nvPr/>
            </p:nvSpPr>
            <p:spPr bwMode="auto">
              <a:xfrm rot="20180143" flipH="1">
                <a:off x="4049" y="2212"/>
                <a:ext cx="22" cy="24"/>
              </a:xfrm>
              <a:custGeom>
                <a:avLst/>
                <a:gdLst>
                  <a:gd name="T0" fmla="*/ 0 w 30"/>
                  <a:gd name="T1" fmla="*/ 0 h 36"/>
                  <a:gd name="T2" fmla="*/ 30 w 30"/>
                  <a:gd name="T3" fmla="*/ 10 h 36"/>
                  <a:gd name="T4" fmla="*/ 30 w 30"/>
                  <a:gd name="T5" fmla="*/ 36 h 36"/>
                  <a:gd name="T6" fmla="*/ 1 w 30"/>
                  <a:gd name="T7" fmla="*/ 29 h 36"/>
                  <a:gd name="T8" fmla="*/ 0 w 3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6">
                    <a:moveTo>
                      <a:pt x="0" y="0"/>
                    </a:moveTo>
                    <a:lnTo>
                      <a:pt x="30" y="10"/>
                    </a:lnTo>
                    <a:lnTo>
                      <a:pt x="30" y="36"/>
                    </a:lnTo>
                    <a:lnTo>
                      <a:pt x="1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06" name="Freeform 156"/>
              <p:cNvSpPr>
                <a:spLocks/>
              </p:cNvSpPr>
              <p:nvPr/>
            </p:nvSpPr>
            <p:spPr bwMode="auto">
              <a:xfrm rot="20180143" flipH="1">
                <a:off x="4049" y="2212"/>
                <a:ext cx="22" cy="24"/>
              </a:xfrm>
              <a:custGeom>
                <a:avLst/>
                <a:gdLst>
                  <a:gd name="T0" fmla="*/ 0 w 30"/>
                  <a:gd name="T1" fmla="*/ 0 h 36"/>
                  <a:gd name="T2" fmla="*/ 30 w 30"/>
                  <a:gd name="T3" fmla="*/ 10 h 36"/>
                  <a:gd name="T4" fmla="*/ 30 w 30"/>
                  <a:gd name="T5" fmla="*/ 36 h 36"/>
                  <a:gd name="T6" fmla="*/ 1 w 30"/>
                  <a:gd name="T7" fmla="*/ 29 h 36"/>
                  <a:gd name="T8" fmla="*/ 0 w 3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6">
                    <a:moveTo>
                      <a:pt x="0" y="0"/>
                    </a:moveTo>
                    <a:lnTo>
                      <a:pt x="30" y="10"/>
                    </a:lnTo>
                    <a:lnTo>
                      <a:pt x="30" y="36"/>
                    </a:lnTo>
                    <a:lnTo>
                      <a:pt x="1" y="29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07" name="Freeform 157"/>
              <p:cNvSpPr>
                <a:spLocks/>
              </p:cNvSpPr>
              <p:nvPr/>
            </p:nvSpPr>
            <p:spPr bwMode="auto">
              <a:xfrm rot="20180143" flipH="1">
                <a:off x="4030" y="2201"/>
                <a:ext cx="33" cy="18"/>
              </a:xfrm>
              <a:custGeom>
                <a:avLst/>
                <a:gdLst>
                  <a:gd name="T0" fmla="*/ 28 w 48"/>
                  <a:gd name="T1" fmla="*/ 0 h 27"/>
                  <a:gd name="T2" fmla="*/ 48 w 48"/>
                  <a:gd name="T3" fmla="*/ 15 h 27"/>
                  <a:gd name="T4" fmla="*/ 30 w 48"/>
                  <a:gd name="T5" fmla="*/ 27 h 27"/>
                  <a:gd name="T6" fmla="*/ 0 w 48"/>
                  <a:gd name="T7" fmla="*/ 17 h 27"/>
                  <a:gd name="T8" fmla="*/ 28 w 48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7">
                    <a:moveTo>
                      <a:pt x="28" y="0"/>
                    </a:moveTo>
                    <a:lnTo>
                      <a:pt x="48" y="15"/>
                    </a:lnTo>
                    <a:lnTo>
                      <a:pt x="30" y="27"/>
                    </a:lnTo>
                    <a:lnTo>
                      <a:pt x="0" y="1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08" name="Freeform 158"/>
              <p:cNvSpPr>
                <a:spLocks/>
              </p:cNvSpPr>
              <p:nvPr/>
            </p:nvSpPr>
            <p:spPr bwMode="auto">
              <a:xfrm rot="20180143" flipH="1">
                <a:off x="4030" y="2201"/>
                <a:ext cx="33" cy="18"/>
              </a:xfrm>
              <a:custGeom>
                <a:avLst/>
                <a:gdLst>
                  <a:gd name="T0" fmla="*/ 28 w 48"/>
                  <a:gd name="T1" fmla="*/ 0 h 27"/>
                  <a:gd name="T2" fmla="*/ 48 w 48"/>
                  <a:gd name="T3" fmla="*/ 15 h 27"/>
                  <a:gd name="T4" fmla="*/ 30 w 48"/>
                  <a:gd name="T5" fmla="*/ 27 h 27"/>
                  <a:gd name="T6" fmla="*/ 0 w 48"/>
                  <a:gd name="T7" fmla="*/ 17 h 27"/>
                  <a:gd name="T8" fmla="*/ 28 w 48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7">
                    <a:moveTo>
                      <a:pt x="28" y="0"/>
                    </a:moveTo>
                    <a:lnTo>
                      <a:pt x="48" y="15"/>
                    </a:lnTo>
                    <a:lnTo>
                      <a:pt x="30" y="27"/>
                    </a:lnTo>
                    <a:lnTo>
                      <a:pt x="0" y="17"/>
                    </a:lnTo>
                    <a:lnTo>
                      <a:pt x="28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09" name="Freeform 159"/>
              <p:cNvSpPr>
                <a:spLocks/>
              </p:cNvSpPr>
              <p:nvPr/>
            </p:nvSpPr>
            <p:spPr bwMode="auto">
              <a:xfrm rot="20180143" flipH="1">
                <a:off x="4030" y="2220"/>
                <a:ext cx="11" cy="26"/>
              </a:xfrm>
              <a:custGeom>
                <a:avLst/>
                <a:gdLst>
                  <a:gd name="T0" fmla="*/ 0 w 18"/>
                  <a:gd name="T1" fmla="*/ 12 h 38"/>
                  <a:gd name="T2" fmla="*/ 18 w 18"/>
                  <a:gd name="T3" fmla="*/ 0 h 38"/>
                  <a:gd name="T4" fmla="*/ 18 w 18"/>
                  <a:gd name="T5" fmla="*/ 27 h 38"/>
                  <a:gd name="T6" fmla="*/ 0 w 18"/>
                  <a:gd name="T7" fmla="*/ 38 h 38"/>
                  <a:gd name="T8" fmla="*/ 0 w 18"/>
                  <a:gd name="T9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8">
                    <a:moveTo>
                      <a:pt x="0" y="12"/>
                    </a:moveTo>
                    <a:lnTo>
                      <a:pt x="18" y="0"/>
                    </a:lnTo>
                    <a:lnTo>
                      <a:pt x="18" y="27"/>
                    </a:lnTo>
                    <a:lnTo>
                      <a:pt x="0" y="3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10" name="Freeform 160"/>
              <p:cNvSpPr>
                <a:spLocks/>
              </p:cNvSpPr>
              <p:nvPr/>
            </p:nvSpPr>
            <p:spPr bwMode="auto">
              <a:xfrm rot="20180143" flipH="1">
                <a:off x="4030" y="2220"/>
                <a:ext cx="11" cy="26"/>
              </a:xfrm>
              <a:custGeom>
                <a:avLst/>
                <a:gdLst>
                  <a:gd name="T0" fmla="*/ 0 w 18"/>
                  <a:gd name="T1" fmla="*/ 12 h 38"/>
                  <a:gd name="T2" fmla="*/ 18 w 18"/>
                  <a:gd name="T3" fmla="*/ 0 h 38"/>
                  <a:gd name="T4" fmla="*/ 18 w 18"/>
                  <a:gd name="T5" fmla="*/ 27 h 38"/>
                  <a:gd name="T6" fmla="*/ 0 w 18"/>
                  <a:gd name="T7" fmla="*/ 38 h 38"/>
                  <a:gd name="T8" fmla="*/ 0 w 18"/>
                  <a:gd name="T9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8">
                    <a:moveTo>
                      <a:pt x="0" y="12"/>
                    </a:moveTo>
                    <a:lnTo>
                      <a:pt x="18" y="0"/>
                    </a:lnTo>
                    <a:lnTo>
                      <a:pt x="18" y="27"/>
                    </a:lnTo>
                    <a:lnTo>
                      <a:pt x="0" y="3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11" name="Freeform 161"/>
              <p:cNvSpPr>
                <a:spLocks/>
              </p:cNvSpPr>
              <p:nvPr/>
            </p:nvSpPr>
            <p:spPr bwMode="auto">
              <a:xfrm rot="20180143" flipH="1">
                <a:off x="4030" y="2220"/>
                <a:ext cx="11" cy="26"/>
              </a:xfrm>
              <a:custGeom>
                <a:avLst/>
                <a:gdLst>
                  <a:gd name="T0" fmla="*/ 0 w 18"/>
                  <a:gd name="T1" fmla="*/ 12 h 38"/>
                  <a:gd name="T2" fmla="*/ 18 w 18"/>
                  <a:gd name="T3" fmla="*/ 0 h 38"/>
                  <a:gd name="T4" fmla="*/ 18 w 18"/>
                  <a:gd name="T5" fmla="*/ 27 h 38"/>
                  <a:gd name="T6" fmla="*/ 0 w 18"/>
                  <a:gd name="T7" fmla="*/ 38 h 38"/>
                  <a:gd name="T8" fmla="*/ 0 w 18"/>
                  <a:gd name="T9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8">
                    <a:moveTo>
                      <a:pt x="0" y="12"/>
                    </a:moveTo>
                    <a:lnTo>
                      <a:pt x="18" y="0"/>
                    </a:lnTo>
                    <a:lnTo>
                      <a:pt x="18" y="27"/>
                    </a:lnTo>
                    <a:lnTo>
                      <a:pt x="0" y="38"/>
                    </a:lnTo>
                    <a:lnTo>
                      <a:pt x="0" y="1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12" name="Freeform 162"/>
              <p:cNvSpPr>
                <a:spLocks/>
              </p:cNvSpPr>
              <p:nvPr/>
            </p:nvSpPr>
            <p:spPr bwMode="auto">
              <a:xfrm rot="20180143" flipH="1">
                <a:off x="4002" y="2167"/>
                <a:ext cx="28" cy="27"/>
              </a:xfrm>
              <a:custGeom>
                <a:avLst/>
                <a:gdLst>
                  <a:gd name="T0" fmla="*/ 0 w 45"/>
                  <a:gd name="T1" fmla="*/ 0 h 39"/>
                  <a:gd name="T2" fmla="*/ 45 w 45"/>
                  <a:gd name="T3" fmla="*/ 13 h 39"/>
                  <a:gd name="T4" fmla="*/ 45 w 45"/>
                  <a:gd name="T5" fmla="*/ 39 h 39"/>
                  <a:gd name="T6" fmla="*/ 8 w 45"/>
                  <a:gd name="T7" fmla="*/ 37 h 39"/>
                  <a:gd name="T8" fmla="*/ 0 w 45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9">
                    <a:moveTo>
                      <a:pt x="0" y="0"/>
                    </a:moveTo>
                    <a:lnTo>
                      <a:pt x="45" y="13"/>
                    </a:lnTo>
                    <a:lnTo>
                      <a:pt x="45" y="39"/>
                    </a:lnTo>
                    <a:lnTo>
                      <a:pt x="8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13" name="Freeform 163"/>
              <p:cNvSpPr>
                <a:spLocks/>
              </p:cNvSpPr>
              <p:nvPr/>
            </p:nvSpPr>
            <p:spPr bwMode="auto">
              <a:xfrm rot="20180143" flipH="1">
                <a:off x="4002" y="2167"/>
                <a:ext cx="28" cy="27"/>
              </a:xfrm>
              <a:custGeom>
                <a:avLst/>
                <a:gdLst>
                  <a:gd name="T0" fmla="*/ 0 w 45"/>
                  <a:gd name="T1" fmla="*/ 0 h 39"/>
                  <a:gd name="T2" fmla="*/ 45 w 45"/>
                  <a:gd name="T3" fmla="*/ 13 h 39"/>
                  <a:gd name="T4" fmla="*/ 45 w 45"/>
                  <a:gd name="T5" fmla="*/ 39 h 39"/>
                  <a:gd name="T6" fmla="*/ 8 w 45"/>
                  <a:gd name="T7" fmla="*/ 37 h 39"/>
                  <a:gd name="T8" fmla="*/ 0 w 45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9">
                    <a:moveTo>
                      <a:pt x="0" y="0"/>
                    </a:moveTo>
                    <a:lnTo>
                      <a:pt x="45" y="13"/>
                    </a:lnTo>
                    <a:lnTo>
                      <a:pt x="45" y="39"/>
                    </a:lnTo>
                    <a:lnTo>
                      <a:pt x="8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14" name="Freeform 164"/>
              <p:cNvSpPr>
                <a:spLocks/>
              </p:cNvSpPr>
              <p:nvPr/>
            </p:nvSpPr>
            <p:spPr bwMode="auto">
              <a:xfrm rot="20180143" flipH="1">
                <a:off x="4002" y="2167"/>
                <a:ext cx="28" cy="27"/>
              </a:xfrm>
              <a:custGeom>
                <a:avLst/>
                <a:gdLst>
                  <a:gd name="T0" fmla="*/ 0 w 45"/>
                  <a:gd name="T1" fmla="*/ 0 h 39"/>
                  <a:gd name="T2" fmla="*/ 45 w 45"/>
                  <a:gd name="T3" fmla="*/ 13 h 39"/>
                  <a:gd name="T4" fmla="*/ 45 w 45"/>
                  <a:gd name="T5" fmla="*/ 39 h 39"/>
                  <a:gd name="T6" fmla="*/ 8 w 45"/>
                  <a:gd name="T7" fmla="*/ 37 h 39"/>
                  <a:gd name="T8" fmla="*/ 0 w 45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9">
                    <a:moveTo>
                      <a:pt x="0" y="0"/>
                    </a:moveTo>
                    <a:lnTo>
                      <a:pt x="45" y="13"/>
                    </a:lnTo>
                    <a:lnTo>
                      <a:pt x="45" y="39"/>
                    </a:lnTo>
                    <a:lnTo>
                      <a:pt x="8" y="37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15" name="Freeform 165"/>
              <p:cNvSpPr>
                <a:spLocks/>
              </p:cNvSpPr>
              <p:nvPr/>
            </p:nvSpPr>
            <p:spPr bwMode="auto">
              <a:xfrm rot="20180143" flipH="1">
                <a:off x="4003" y="2199"/>
                <a:ext cx="29" cy="21"/>
              </a:xfrm>
              <a:custGeom>
                <a:avLst/>
                <a:gdLst>
                  <a:gd name="T0" fmla="*/ 28 w 42"/>
                  <a:gd name="T1" fmla="*/ 31 h 31"/>
                  <a:gd name="T2" fmla="*/ 8 w 42"/>
                  <a:gd name="T3" fmla="*/ 17 h 31"/>
                  <a:gd name="T4" fmla="*/ 0 w 42"/>
                  <a:gd name="T5" fmla="*/ 23 h 31"/>
                  <a:gd name="T6" fmla="*/ 8 w 42"/>
                  <a:gd name="T7" fmla="*/ 17 h 31"/>
                  <a:gd name="T8" fmla="*/ 13 w 42"/>
                  <a:gd name="T9" fmla="*/ 0 h 31"/>
                  <a:gd name="T10" fmla="*/ 42 w 42"/>
                  <a:gd name="T11" fmla="*/ 10 h 31"/>
                  <a:gd name="T12" fmla="*/ 28 w 42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31">
                    <a:moveTo>
                      <a:pt x="28" y="31"/>
                    </a:moveTo>
                    <a:lnTo>
                      <a:pt x="8" y="17"/>
                    </a:lnTo>
                    <a:lnTo>
                      <a:pt x="0" y="23"/>
                    </a:lnTo>
                    <a:lnTo>
                      <a:pt x="8" y="17"/>
                    </a:lnTo>
                    <a:lnTo>
                      <a:pt x="13" y="0"/>
                    </a:lnTo>
                    <a:lnTo>
                      <a:pt x="42" y="10"/>
                    </a:lnTo>
                    <a:lnTo>
                      <a:pt x="28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16" name="Freeform 166"/>
              <p:cNvSpPr>
                <a:spLocks/>
              </p:cNvSpPr>
              <p:nvPr/>
            </p:nvSpPr>
            <p:spPr bwMode="auto">
              <a:xfrm rot="20180143" flipH="1">
                <a:off x="4003" y="2199"/>
                <a:ext cx="29" cy="21"/>
              </a:xfrm>
              <a:custGeom>
                <a:avLst/>
                <a:gdLst>
                  <a:gd name="T0" fmla="*/ 28 w 42"/>
                  <a:gd name="T1" fmla="*/ 31 h 31"/>
                  <a:gd name="T2" fmla="*/ 8 w 42"/>
                  <a:gd name="T3" fmla="*/ 17 h 31"/>
                  <a:gd name="T4" fmla="*/ 0 w 42"/>
                  <a:gd name="T5" fmla="*/ 23 h 31"/>
                  <a:gd name="T6" fmla="*/ 8 w 42"/>
                  <a:gd name="T7" fmla="*/ 17 h 31"/>
                  <a:gd name="T8" fmla="*/ 3 w 42"/>
                  <a:gd name="T9" fmla="*/ 6 h 31"/>
                  <a:gd name="T10" fmla="*/ 13 w 42"/>
                  <a:gd name="T11" fmla="*/ 0 h 31"/>
                  <a:gd name="T12" fmla="*/ 42 w 42"/>
                  <a:gd name="T13" fmla="*/ 1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31">
                    <a:moveTo>
                      <a:pt x="28" y="31"/>
                    </a:moveTo>
                    <a:lnTo>
                      <a:pt x="8" y="17"/>
                    </a:lnTo>
                    <a:lnTo>
                      <a:pt x="0" y="23"/>
                    </a:lnTo>
                    <a:lnTo>
                      <a:pt x="8" y="17"/>
                    </a:lnTo>
                    <a:lnTo>
                      <a:pt x="3" y="6"/>
                    </a:lnTo>
                    <a:lnTo>
                      <a:pt x="13" y="0"/>
                    </a:lnTo>
                    <a:lnTo>
                      <a:pt x="42" y="1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17" name="Freeform 167"/>
              <p:cNvSpPr>
                <a:spLocks/>
              </p:cNvSpPr>
              <p:nvPr/>
            </p:nvSpPr>
            <p:spPr bwMode="auto">
              <a:xfrm rot="20180143" flipH="1">
                <a:off x="4010" y="2209"/>
                <a:ext cx="12" cy="24"/>
              </a:xfrm>
              <a:custGeom>
                <a:avLst/>
                <a:gdLst>
                  <a:gd name="T0" fmla="*/ 10 w 19"/>
                  <a:gd name="T1" fmla="*/ 15 h 32"/>
                  <a:gd name="T2" fmla="*/ 4 w 19"/>
                  <a:gd name="T3" fmla="*/ 6 h 32"/>
                  <a:gd name="T4" fmla="*/ 14 w 19"/>
                  <a:gd name="T5" fmla="*/ 0 h 32"/>
                  <a:gd name="T6" fmla="*/ 19 w 19"/>
                  <a:gd name="T7" fmla="*/ 9 h 32"/>
                  <a:gd name="T8" fmla="*/ 10 w 19"/>
                  <a:gd name="T9" fmla="*/ 15 h 32"/>
                  <a:gd name="T10" fmla="*/ 15 w 19"/>
                  <a:gd name="T11" fmla="*/ 26 h 32"/>
                  <a:gd name="T12" fmla="*/ 5 w 19"/>
                  <a:gd name="T13" fmla="*/ 32 h 32"/>
                  <a:gd name="T14" fmla="*/ 0 w 19"/>
                  <a:gd name="T15" fmla="*/ 21 h 32"/>
                  <a:gd name="T16" fmla="*/ 10 w 19"/>
                  <a:gd name="T17" fmla="*/ 1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32">
                    <a:moveTo>
                      <a:pt x="10" y="15"/>
                    </a:moveTo>
                    <a:lnTo>
                      <a:pt x="4" y="6"/>
                    </a:lnTo>
                    <a:lnTo>
                      <a:pt x="14" y="0"/>
                    </a:lnTo>
                    <a:lnTo>
                      <a:pt x="19" y="9"/>
                    </a:lnTo>
                    <a:lnTo>
                      <a:pt x="10" y="15"/>
                    </a:lnTo>
                    <a:lnTo>
                      <a:pt x="15" y="26"/>
                    </a:lnTo>
                    <a:lnTo>
                      <a:pt x="5" y="32"/>
                    </a:lnTo>
                    <a:lnTo>
                      <a:pt x="0" y="21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18" name="Freeform 168"/>
              <p:cNvSpPr>
                <a:spLocks/>
              </p:cNvSpPr>
              <p:nvPr/>
            </p:nvSpPr>
            <p:spPr bwMode="auto">
              <a:xfrm rot="20180143" flipH="1">
                <a:off x="4005" y="2209"/>
                <a:ext cx="12" cy="12"/>
              </a:xfrm>
              <a:custGeom>
                <a:avLst/>
                <a:gdLst>
                  <a:gd name="T0" fmla="*/ 10 w 19"/>
                  <a:gd name="T1" fmla="*/ 15 h 26"/>
                  <a:gd name="T2" fmla="*/ 4 w 19"/>
                  <a:gd name="T3" fmla="*/ 6 h 26"/>
                  <a:gd name="T4" fmla="*/ 14 w 19"/>
                  <a:gd name="T5" fmla="*/ 0 h 26"/>
                  <a:gd name="T6" fmla="*/ 19 w 19"/>
                  <a:gd name="T7" fmla="*/ 9 h 26"/>
                  <a:gd name="T8" fmla="*/ 10 w 19"/>
                  <a:gd name="T9" fmla="*/ 15 h 26"/>
                  <a:gd name="T10" fmla="*/ 15 w 19"/>
                  <a:gd name="T11" fmla="*/ 26 h 26"/>
                  <a:gd name="T12" fmla="*/ 0 w 19"/>
                  <a:gd name="T13" fmla="*/ 21 h 26"/>
                  <a:gd name="T14" fmla="*/ 10 w 19"/>
                  <a:gd name="T15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26">
                    <a:moveTo>
                      <a:pt x="10" y="15"/>
                    </a:moveTo>
                    <a:lnTo>
                      <a:pt x="4" y="6"/>
                    </a:lnTo>
                    <a:lnTo>
                      <a:pt x="14" y="0"/>
                    </a:lnTo>
                    <a:lnTo>
                      <a:pt x="19" y="9"/>
                    </a:lnTo>
                    <a:lnTo>
                      <a:pt x="10" y="15"/>
                    </a:lnTo>
                    <a:lnTo>
                      <a:pt x="15" y="26"/>
                    </a:lnTo>
                    <a:lnTo>
                      <a:pt x="0" y="21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19" name="Freeform 169"/>
              <p:cNvSpPr>
                <a:spLocks/>
              </p:cNvSpPr>
              <p:nvPr/>
            </p:nvSpPr>
            <p:spPr bwMode="auto">
              <a:xfrm rot="20180143" flipH="1">
                <a:off x="4005" y="2209"/>
                <a:ext cx="12" cy="12"/>
              </a:xfrm>
              <a:custGeom>
                <a:avLst/>
                <a:gdLst>
                  <a:gd name="T0" fmla="*/ 10 w 19"/>
                  <a:gd name="T1" fmla="*/ 15 h 26"/>
                  <a:gd name="T2" fmla="*/ 4 w 19"/>
                  <a:gd name="T3" fmla="*/ 6 h 26"/>
                  <a:gd name="T4" fmla="*/ 14 w 19"/>
                  <a:gd name="T5" fmla="*/ 0 h 26"/>
                  <a:gd name="T6" fmla="*/ 19 w 19"/>
                  <a:gd name="T7" fmla="*/ 9 h 26"/>
                  <a:gd name="T8" fmla="*/ 10 w 19"/>
                  <a:gd name="T9" fmla="*/ 15 h 26"/>
                  <a:gd name="T10" fmla="*/ 15 w 19"/>
                  <a:gd name="T11" fmla="*/ 26 h 26"/>
                  <a:gd name="T12" fmla="*/ 0 w 19"/>
                  <a:gd name="T13" fmla="*/ 21 h 26"/>
                  <a:gd name="T14" fmla="*/ 10 w 19"/>
                  <a:gd name="T15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26">
                    <a:moveTo>
                      <a:pt x="10" y="15"/>
                    </a:moveTo>
                    <a:lnTo>
                      <a:pt x="4" y="6"/>
                    </a:lnTo>
                    <a:lnTo>
                      <a:pt x="14" y="0"/>
                    </a:lnTo>
                    <a:lnTo>
                      <a:pt x="19" y="9"/>
                    </a:lnTo>
                    <a:lnTo>
                      <a:pt x="10" y="15"/>
                    </a:lnTo>
                    <a:lnTo>
                      <a:pt x="15" y="26"/>
                    </a:lnTo>
                    <a:lnTo>
                      <a:pt x="0" y="21"/>
                    </a:lnTo>
                    <a:lnTo>
                      <a:pt x="10" y="1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20" name="Freeform 170"/>
              <p:cNvSpPr>
                <a:spLocks/>
              </p:cNvSpPr>
              <p:nvPr/>
            </p:nvSpPr>
            <p:spPr bwMode="auto">
              <a:xfrm rot="20180143" flipH="1">
                <a:off x="4041" y="2193"/>
                <a:ext cx="22" cy="25"/>
              </a:xfrm>
              <a:custGeom>
                <a:avLst/>
                <a:gdLst>
                  <a:gd name="T0" fmla="*/ 0 w 32"/>
                  <a:gd name="T1" fmla="*/ 0 h 36"/>
                  <a:gd name="T2" fmla="*/ 30 w 32"/>
                  <a:gd name="T3" fmla="*/ 9 h 36"/>
                  <a:gd name="T4" fmla="*/ 32 w 32"/>
                  <a:gd name="T5" fmla="*/ 36 h 36"/>
                  <a:gd name="T6" fmla="*/ 12 w 32"/>
                  <a:gd name="T7" fmla="*/ 21 h 36"/>
                  <a:gd name="T8" fmla="*/ 0 w 3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6">
                    <a:moveTo>
                      <a:pt x="0" y="0"/>
                    </a:moveTo>
                    <a:lnTo>
                      <a:pt x="30" y="9"/>
                    </a:lnTo>
                    <a:lnTo>
                      <a:pt x="32" y="36"/>
                    </a:lnTo>
                    <a:lnTo>
                      <a:pt x="12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21" name="Freeform 171"/>
              <p:cNvSpPr>
                <a:spLocks/>
              </p:cNvSpPr>
              <p:nvPr/>
            </p:nvSpPr>
            <p:spPr bwMode="auto">
              <a:xfrm rot="20180143" flipH="1">
                <a:off x="4041" y="2193"/>
                <a:ext cx="22" cy="25"/>
              </a:xfrm>
              <a:custGeom>
                <a:avLst/>
                <a:gdLst>
                  <a:gd name="T0" fmla="*/ 0 w 32"/>
                  <a:gd name="T1" fmla="*/ 0 h 36"/>
                  <a:gd name="T2" fmla="*/ 30 w 32"/>
                  <a:gd name="T3" fmla="*/ 9 h 36"/>
                  <a:gd name="T4" fmla="*/ 32 w 32"/>
                  <a:gd name="T5" fmla="*/ 36 h 36"/>
                  <a:gd name="T6" fmla="*/ 12 w 32"/>
                  <a:gd name="T7" fmla="*/ 21 h 36"/>
                  <a:gd name="T8" fmla="*/ 0 w 3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6">
                    <a:moveTo>
                      <a:pt x="0" y="0"/>
                    </a:moveTo>
                    <a:lnTo>
                      <a:pt x="30" y="9"/>
                    </a:lnTo>
                    <a:lnTo>
                      <a:pt x="32" y="36"/>
                    </a:lnTo>
                    <a:lnTo>
                      <a:pt x="12" y="21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22" name="Freeform 172"/>
              <p:cNvSpPr>
                <a:spLocks/>
              </p:cNvSpPr>
              <p:nvPr/>
            </p:nvSpPr>
            <p:spPr bwMode="auto">
              <a:xfrm rot="20180143" flipH="1">
                <a:off x="4019" y="2192"/>
                <a:ext cx="30" cy="12"/>
              </a:xfrm>
              <a:custGeom>
                <a:avLst/>
                <a:gdLst>
                  <a:gd name="T0" fmla="*/ 18 w 43"/>
                  <a:gd name="T1" fmla="*/ 2 h 23"/>
                  <a:gd name="T2" fmla="*/ 43 w 43"/>
                  <a:gd name="T3" fmla="*/ 0 h 23"/>
                  <a:gd name="T4" fmla="*/ 30 w 43"/>
                  <a:gd name="T5" fmla="*/ 23 h 23"/>
                  <a:gd name="T6" fmla="*/ 0 w 43"/>
                  <a:gd name="T7" fmla="*/ 14 h 23"/>
                  <a:gd name="T8" fmla="*/ 18 w 43"/>
                  <a:gd name="T9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23">
                    <a:moveTo>
                      <a:pt x="18" y="2"/>
                    </a:moveTo>
                    <a:lnTo>
                      <a:pt x="43" y="0"/>
                    </a:lnTo>
                    <a:lnTo>
                      <a:pt x="30" y="23"/>
                    </a:lnTo>
                    <a:lnTo>
                      <a:pt x="0" y="14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23" name="Freeform 173"/>
              <p:cNvSpPr>
                <a:spLocks/>
              </p:cNvSpPr>
              <p:nvPr/>
            </p:nvSpPr>
            <p:spPr bwMode="auto">
              <a:xfrm rot="20180143" flipH="1">
                <a:off x="4019" y="2192"/>
                <a:ext cx="30" cy="12"/>
              </a:xfrm>
              <a:custGeom>
                <a:avLst/>
                <a:gdLst>
                  <a:gd name="T0" fmla="*/ 18 w 43"/>
                  <a:gd name="T1" fmla="*/ 2 h 23"/>
                  <a:gd name="T2" fmla="*/ 43 w 43"/>
                  <a:gd name="T3" fmla="*/ 0 h 23"/>
                  <a:gd name="T4" fmla="*/ 30 w 43"/>
                  <a:gd name="T5" fmla="*/ 23 h 23"/>
                  <a:gd name="T6" fmla="*/ 0 w 43"/>
                  <a:gd name="T7" fmla="*/ 14 h 23"/>
                  <a:gd name="T8" fmla="*/ 18 w 43"/>
                  <a:gd name="T9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23">
                    <a:moveTo>
                      <a:pt x="18" y="2"/>
                    </a:moveTo>
                    <a:lnTo>
                      <a:pt x="43" y="0"/>
                    </a:lnTo>
                    <a:lnTo>
                      <a:pt x="30" y="23"/>
                    </a:lnTo>
                    <a:lnTo>
                      <a:pt x="0" y="14"/>
                    </a:lnTo>
                    <a:lnTo>
                      <a:pt x="18" y="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24" name="Freeform 174"/>
              <p:cNvSpPr>
                <a:spLocks/>
              </p:cNvSpPr>
              <p:nvPr/>
            </p:nvSpPr>
            <p:spPr bwMode="auto">
              <a:xfrm rot="20180143" flipH="1">
                <a:off x="4024" y="2194"/>
                <a:ext cx="11" cy="33"/>
              </a:xfrm>
              <a:custGeom>
                <a:avLst/>
                <a:gdLst>
                  <a:gd name="T0" fmla="*/ 0 w 13"/>
                  <a:gd name="T1" fmla="*/ 23 h 50"/>
                  <a:gd name="T2" fmla="*/ 13 w 13"/>
                  <a:gd name="T3" fmla="*/ 0 h 50"/>
                  <a:gd name="T4" fmla="*/ 13 w 13"/>
                  <a:gd name="T5" fmla="*/ 27 h 50"/>
                  <a:gd name="T6" fmla="*/ 2 w 13"/>
                  <a:gd name="T7" fmla="*/ 50 h 50"/>
                  <a:gd name="T8" fmla="*/ 0 w 13"/>
                  <a:gd name="T9" fmla="*/ 2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0">
                    <a:moveTo>
                      <a:pt x="0" y="23"/>
                    </a:moveTo>
                    <a:lnTo>
                      <a:pt x="13" y="0"/>
                    </a:lnTo>
                    <a:lnTo>
                      <a:pt x="13" y="27"/>
                    </a:lnTo>
                    <a:lnTo>
                      <a:pt x="2" y="5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25" name="Freeform 175"/>
              <p:cNvSpPr>
                <a:spLocks/>
              </p:cNvSpPr>
              <p:nvPr/>
            </p:nvSpPr>
            <p:spPr bwMode="auto">
              <a:xfrm rot="20180143" flipH="1">
                <a:off x="4024" y="2194"/>
                <a:ext cx="11" cy="33"/>
              </a:xfrm>
              <a:custGeom>
                <a:avLst/>
                <a:gdLst>
                  <a:gd name="T0" fmla="*/ 0 w 13"/>
                  <a:gd name="T1" fmla="*/ 23 h 50"/>
                  <a:gd name="T2" fmla="*/ 13 w 13"/>
                  <a:gd name="T3" fmla="*/ 0 h 50"/>
                  <a:gd name="T4" fmla="*/ 13 w 13"/>
                  <a:gd name="T5" fmla="*/ 27 h 50"/>
                  <a:gd name="T6" fmla="*/ 2 w 13"/>
                  <a:gd name="T7" fmla="*/ 50 h 50"/>
                  <a:gd name="T8" fmla="*/ 0 w 13"/>
                  <a:gd name="T9" fmla="*/ 2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0">
                    <a:moveTo>
                      <a:pt x="0" y="23"/>
                    </a:moveTo>
                    <a:lnTo>
                      <a:pt x="13" y="0"/>
                    </a:lnTo>
                    <a:lnTo>
                      <a:pt x="13" y="27"/>
                    </a:lnTo>
                    <a:lnTo>
                      <a:pt x="2" y="5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26" name="Freeform 176"/>
              <p:cNvSpPr>
                <a:spLocks/>
              </p:cNvSpPr>
              <p:nvPr/>
            </p:nvSpPr>
            <p:spPr bwMode="auto">
              <a:xfrm rot="20180143" flipH="1">
                <a:off x="4024" y="2194"/>
                <a:ext cx="11" cy="33"/>
              </a:xfrm>
              <a:custGeom>
                <a:avLst/>
                <a:gdLst>
                  <a:gd name="T0" fmla="*/ 0 w 13"/>
                  <a:gd name="T1" fmla="*/ 23 h 50"/>
                  <a:gd name="T2" fmla="*/ 13 w 13"/>
                  <a:gd name="T3" fmla="*/ 0 h 50"/>
                  <a:gd name="T4" fmla="*/ 13 w 13"/>
                  <a:gd name="T5" fmla="*/ 27 h 50"/>
                  <a:gd name="T6" fmla="*/ 2 w 13"/>
                  <a:gd name="T7" fmla="*/ 50 h 50"/>
                  <a:gd name="T8" fmla="*/ 0 w 13"/>
                  <a:gd name="T9" fmla="*/ 2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0">
                    <a:moveTo>
                      <a:pt x="0" y="23"/>
                    </a:moveTo>
                    <a:lnTo>
                      <a:pt x="13" y="0"/>
                    </a:lnTo>
                    <a:lnTo>
                      <a:pt x="13" y="27"/>
                    </a:lnTo>
                    <a:lnTo>
                      <a:pt x="2" y="50"/>
                    </a:lnTo>
                    <a:lnTo>
                      <a:pt x="0" y="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27" name="Freeform 177"/>
              <p:cNvSpPr>
                <a:spLocks/>
              </p:cNvSpPr>
              <p:nvPr/>
            </p:nvSpPr>
            <p:spPr bwMode="auto">
              <a:xfrm rot="20180143" flipH="1">
                <a:off x="4030" y="2170"/>
                <a:ext cx="11" cy="28"/>
              </a:xfrm>
              <a:custGeom>
                <a:avLst/>
                <a:gdLst>
                  <a:gd name="T0" fmla="*/ 0 w 20"/>
                  <a:gd name="T1" fmla="*/ 0 h 42"/>
                  <a:gd name="T2" fmla="*/ 20 w 20"/>
                  <a:gd name="T3" fmla="*/ 15 h 42"/>
                  <a:gd name="T4" fmla="*/ 20 w 20"/>
                  <a:gd name="T5" fmla="*/ 42 h 42"/>
                  <a:gd name="T6" fmla="*/ 2 w 20"/>
                  <a:gd name="T7" fmla="*/ 27 h 42"/>
                  <a:gd name="T8" fmla="*/ 0 w 20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2">
                    <a:moveTo>
                      <a:pt x="0" y="0"/>
                    </a:moveTo>
                    <a:lnTo>
                      <a:pt x="20" y="15"/>
                    </a:lnTo>
                    <a:lnTo>
                      <a:pt x="20" y="42"/>
                    </a:lnTo>
                    <a:lnTo>
                      <a:pt x="2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28" name="Freeform 178"/>
              <p:cNvSpPr>
                <a:spLocks/>
              </p:cNvSpPr>
              <p:nvPr/>
            </p:nvSpPr>
            <p:spPr bwMode="auto">
              <a:xfrm rot="20180143" flipH="1">
                <a:off x="4030" y="2170"/>
                <a:ext cx="11" cy="28"/>
              </a:xfrm>
              <a:custGeom>
                <a:avLst/>
                <a:gdLst>
                  <a:gd name="T0" fmla="*/ 0 w 20"/>
                  <a:gd name="T1" fmla="*/ 0 h 42"/>
                  <a:gd name="T2" fmla="*/ 20 w 20"/>
                  <a:gd name="T3" fmla="*/ 15 h 42"/>
                  <a:gd name="T4" fmla="*/ 20 w 20"/>
                  <a:gd name="T5" fmla="*/ 42 h 42"/>
                  <a:gd name="T6" fmla="*/ 2 w 20"/>
                  <a:gd name="T7" fmla="*/ 27 h 42"/>
                  <a:gd name="T8" fmla="*/ 0 w 20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2">
                    <a:moveTo>
                      <a:pt x="0" y="0"/>
                    </a:moveTo>
                    <a:lnTo>
                      <a:pt x="20" y="15"/>
                    </a:lnTo>
                    <a:lnTo>
                      <a:pt x="20" y="42"/>
                    </a:lnTo>
                    <a:lnTo>
                      <a:pt x="2" y="27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29" name="Freeform 179"/>
              <p:cNvSpPr>
                <a:spLocks/>
              </p:cNvSpPr>
              <p:nvPr/>
            </p:nvSpPr>
            <p:spPr bwMode="auto">
              <a:xfrm rot="20180143" flipH="1">
                <a:off x="4019" y="2163"/>
                <a:ext cx="22" cy="12"/>
              </a:xfrm>
              <a:custGeom>
                <a:avLst/>
                <a:gdLst>
                  <a:gd name="T0" fmla="*/ 14 w 34"/>
                  <a:gd name="T1" fmla="*/ 0 h 26"/>
                  <a:gd name="T2" fmla="*/ 34 w 34"/>
                  <a:gd name="T3" fmla="*/ 15 h 26"/>
                  <a:gd name="T4" fmla="*/ 15 w 34"/>
                  <a:gd name="T5" fmla="*/ 26 h 26"/>
                  <a:gd name="T6" fmla="*/ 0 w 34"/>
                  <a:gd name="T7" fmla="*/ 23 h 26"/>
                  <a:gd name="T8" fmla="*/ 14 w 3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6">
                    <a:moveTo>
                      <a:pt x="14" y="0"/>
                    </a:moveTo>
                    <a:lnTo>
                      <a:pt x="34" y="15"/>
                    </a:lnTo>
                    <a:lnTo>
                      <a:pt x="15" y="26"/>
                    </a:lnTo>
                    <a:lnTo>
                      <a:pt x="0" y="2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30" name="Freeform 180"/>
              <p:cNvSpPr>
                <a:spLocks/>
              </p:cNvSpPr>
              <p:nvPr/>
            </p:nvSpPr>
            <p:spPr bwMode="auto">
              <a:xfrm rot="20180143" flipH="1">
                <a:off x="4019" y="2163"/>
                <a:ext cx="22" cy="12"/>
              </a:xfrm>
              <a:custGeom>
                <a:avLst/>
                <a:gdLst>
                  <a:gd name="T0" fmla="*/ 14 w 34"/>
                  <a:gd name="T1" fmla="*/ 0 h 26"/>
                  <a:gd name="T2" fmla="*/ 34 w 34"/>
                  <a:gd name="T3" fmla="*/ 15 h 26"/>
                  <a:gd name="T4" fmla="*/ 15 w 34"/>
                  <a:gd name="T5" fmla="*/ 26 h 26"/>
                  <a:gd name="T6" fmla="*/ 0 w 34"/>
                  <a:gd name="T7" fmla="*/ 23 h 26"/>
                  <a:gd name="T8" fmla="*/ 14 w 3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6">
                    <a:moveTo>
                      <a:pt x="14" y="0"/>
                    </a:moveTo>
                    <a:lnTo>
                      <a:pt x="34" y="15"/>
                    </a:lnTo>
                    <a:lnTo>
                      <a:pt x="15" y="26"/>
                    </a:lnTo>
                    <a:lnTo>
                      <a:pt x="0" y="23"/>
                    </a:lnTo>
                    <a:lnTo>
                      <a:pt x="14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31" name="Freeform 181"/>
              <p:cNvSpPr>
                <a:spLocks/>
              </p:cNvSpPr>
              <p:nvPr/>
            </p:nvSpPr>
            <p:spPr bwMode="auto">
              <a:xfrm rot="20180143" flipH="1">
                <a:off x="4018" y="2173"/>
                <a:ext cx="17" cy="26"/>
              </a:xfrm>
              <a:custGeom>
                <a:avLst/>
                <a:gdLst>
                  <a:gd name="T0" fmla="*/ 0 w 20"/>
                  <a:gd name="T1" fmla="*/ 11 h 38"/>
                  <a:gd name="T2" fmla="*/ 19 w 20"/>
                  <a:gd name="T3" fmla="*/ 0 h 38"/>
                  <a:gd name="T4" fmla="*/ 20 w 20"/>
                  <a:gd name="T5" fmla="*/ 26 h 38"/>
                  <a:gd name="T6" fmla="*/ 0 w 20"/>
                  <a:gd name="T7" fmla="*/ 38 h 38"/>
                  <a:gd name="T8" fmla="*/ 0 w 20"/>
                  <a:gd name="T9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8">
                    <a:moveTo>
                      <a:pt x="0" y="11"/>
                    </a:moveTo>
                    <a:lnTo>
                      <a:pt x="19" y="0"/>
                    </a:lnTo>
                    <a:lnTo>
                      <a:pt x="20" y="26"/>
                    </a:lnTo>
                    <a:lnTo>
                      <a:pt x="0" y="3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32" name="Freeform 182"/>
              <p:cNvSpPr>
                <a:spLocks/>
              </p:cNvSpPr>
              <p:nvPr/>
            </p:nvSpPr>
            <p:spPr bwMode="auto">
              <a:xfrm rot="20180143" flipH="1">
                <a:off x="4018" y="2173"/>
                <a:ext cx="17" cy="26"/>
              </a:xfrm>
              <a:custGeom>
                <a:avLst/>
                <a:gdLst>
                  <a:gd name="T0" fmla="*/ 0 w 20"/>
                  <a:gd name="T1" fmla="*/ 11 h 38"/>
                  <a:gd name="T2" fmla="*/ 19 w 20"/>
                  <a:gd name="T3" fmla="*/ 0 h 38"/>
                  <a:gd name="T4" fmla="*/ 20 w 20"/>
                  <a:gd name="T5" fmla="*/ 26 h 38"/>
                  <a:gd name="T6" fmla="*/ 0 w 20"/>
                  <a:gd name="T7" fmla="*/ 38 h 38"/>
                  <a:gd name="T8" fmla="*/ 0 w 20"/>
                  <a:gd name="T9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8">
                    <a:moveTo>
                      <a:pt x="0" y="11"/>
                    </a:moveTo>
                    <a:lnTo>
                      <a:pt x="19" y="0"/>
                    </a:lnTo>
                    <a:lnTo>
                      <a:pt x="20" y="26"/>
                    </a:lnTo>
                    <a:lnTo>
                      <a:pt x="0" y="3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33" name="Freeform 183"/>
              <p:cNvSpPr>
                <a:spLocks/>
              </p:cNvSpPr>
              <p:nvPr/>
            </p:nvSpPr>
            <p:spPr bwMode="auto">
              <a:xfrm rot="20180143" flipH="1">
                <a:off x="4018" y="2173"/>
                <a:ext cx="17" cy="26"/>
              </a:xfrm>
              <a:custGeom>
                <a:avLst/>
                <a:gdLst>
                  <a:gd name="T0" fmla="*/ 0 w 20"/>
                  <a:gd name="T1" fmla="*/ 11 h 38"/>
                  <a:gd name="T2" fmla="*/ 19 w 20"/>
                  <a:gd name="T3" fmla="*/ 0 h 38"/>
                  <a:gd name="T4" fmla="*/ 20 w 20"/>
                  <a:gd name="T5" fmla="*/ 26 h 38"/>
                  <a:gd name="T6" fmla="*/ 0 w 20"/>
                  <a:gd name="T7" fmla="*/ 38 h 38"/>
                  <a:gd name="T8" fmla="*/ 0 w 20"/>
                  <a:gd name="T9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8">
                    <a:moveTo>
                      <a:pt x="0" y="11"/>
                    </a:moveTo>
                    <a:lnTo>
                      <a:pt x="19" y="0"/>
                    </a:lnTo>
                    <a:lnTo>
                      <a:pt x="20" y="26"/>
                    </a:lnTo>
                    <a:lnTo>
                      <a:pt x="0" y="38"/>
                    </a:lnTo>
                    <a:lnTo>
                      <a:pt x="0" y="1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34" name="Freeform 184"/>
              <p:cNvSpPr>
                <a:spLocks/>
              </p:cNvSpPr>
              <p:nvPr/>
            </p:nvSpPr>
            <p:spPr bwMode="auto">
              <a:xfrm rot="20180143" flipH="1">
                <a:off x="4142" y="2095"/>
                <a:ext cx="291" cy="295"/>
              </a:xfrm>
              <a:custGeom>
                <a:avLst/>
                <a:gdLst>
                  <a:gd name="T0" fmla="*/ 57 w 425"/>
                  <a:gd name="T1" fmla="*/ 428 h 428"/>
                  <a:gd name="T2" fmla="*/ 0 w 425"/>
                  <a:gd name="T3" fmla="*/ 341 h 428"/>
                  <a:gd name="T4" fmla="*/ 369 w 425"/>
                  <a:gd name="T5" fmla="*/ 0 h 428"/>
                  <a:gd name="T6" fmla="*/ 425 w 425"/>
                  <a:gd name="T7" fmla="*/ 89 h 428"/>
                  <a:gd name="T8" fmla="*/ 57 w 425"/>
                  <a:gd name="T9" fmla="*/ 428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428">
                    <a:moveTo>
                      <a:pt x="57" y="428"/>
                    </a:moveTo>
                    <a:lnTo>
                      <a:pt x="0" y="341"/>
                    </a:lnTo>
                    <a:lnTo>
                      <a:pt x="369" y="0"/>
                    </a:lnTo>
                    <a:lnTo>
                      <a:pt x="425" y="89"/>
                    </a:lnTo>
                    <a:lnTo>
                      <a:pt x="57" y="428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35" name="Freeform 185"/>
              <p:cNvSpPr>
                <a:spLocks/>
              </p:cNvSpPr>
              <p:nvPr/>
            </p:nvSpPr>
            <p:spPr bwMode="auto">
              <a:xfrm rot="20180143" flipH="1">
                <a:off x="4142" y="2095"/>
                <a:ext cx="291" cy="295"/>
              </a:xfrm>
              <a:custGeom>
                <a:avLst/>
                <a:gdLst>
                  <a:gd name="T0" fmla="*/ 57 w 425"/>
                  <a:gd name="T1" fmla="*/ 428 h 428"/>
                  <a:gd name="T2" fmla="*/ 0 w 425"/>
                  <a:gd name="T3" fmla="*/ 341 h 428"/>
                  <a:gd name="T4" fmla="*/ 369 w 425"/>
                  <a:gd name="T5" fmla="*/ 0 h 428"/>
                  <a:gd name="T6" fmla="*/ 425 w 425"/>
                  <a:gd name="T7" fmla="*/ 89 h 428"/>
                  <a:gd name="T8" fmla="*/ 57 w 425"/>
                  <a:gd name="T9" fmla="*/ 428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428">
                    <a:moveTo>
                      <a:pt x="57" y="428"/>
                    </a:moveTo>
                    <a:lnTo>
                      <a:pt x="0" y="341"/>
                    </a:lnTo>
                    <a:lnTo>
                      <a:pt x="369" y="0"/>
                    </a:lnTo>
                    <a:lnTo>
                      <a:pt x="425" y="89"/>
                    </a:lnTo>
                    <a:lnTo>
                      <a:pt x="57" y="42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36" name="Line 186"/>
              <p:cNvSpPr>
                <a:spLocks noChangeShapeType="1"/>
              </p:cNvSpPr>
              <p:nvPr/>
            </p:nvSpPr>
            <p:spPr bwMode="auto">
              <a:xfrm rot="20180143" flipV="1">
                <a:off x="4316" y="2233"/>
                <a:ext cx="39" cy="6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37" name="Line 187"/>
              <p:cNvSpPr>
                <a:spLocks noChangeShapeType="1"/>
              </p:cNvSpPr>
              <p:nvPr/>
            </p:nvSpPr>
            <p:spPr bwMode="auto">
              <a:xfrm rot="20180143" flipV="1">
                <a:off x="4209" y="2191"/>
                <a:ext cx="46" cy="5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38" name="Freeform 188"/>
              <p:cNvSpPr>
                <a:spLocks/>
              </p:cNvSpPr>
              <p:nvPr/>
            </p:nvSpPr>
            <p:spPr bwMode="auto">
              <a:xfrm rot="20180143" flipH="1">
                <a:off x="4102" y="2141"/>
                <a:ext cx="56" cy="61"/>
              </a:xfrm>
              <a:custGeom>
                <a:avLst/>
                <a:gdLst>
                  <a:gd name="T0" fmla="*/ 56 w 76"/>
                  <a:gd name="T1" fmla="*/ 94 h 94"/>
                  <a:gd name="T2" fmla="*/ 70 w 76"/>
                  <a:gd name="T3" fmla="*/ 72 h 94"/>
                  <a:gd name="T4" fmla="*/ 76 w 76"/>
                  <a:gd name="T5" fmla="*/ 11 h 94"/>
                  <a:gd name="T6" fmla="*/ 8 w 76"/>
                  <a:gd name="T7" fmla="*/ 0 h 94"/>
                  <a:gd name="T8" fmla="*/ 0 w 76"/>
                  <a:gd name="T9" fmla="*/ 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94">
                    <a:moveTo>
                      <a:pt x="56" y="94"/>
                    </a:moveTo>
                    <a:lnTo>
                      <a:pt x="70" y="72"/>
                    </a:lnTo>
                    <a:lnTo>
                      <a:pt x="76" y="11"/>
                    </a:lnTo>
                    <a:lnTo>
                      <a:pt x="8" y="0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39" name="Line 189"/>
              <p:cNvSpPr>
                <a:spLocks noChangeShapeType="1"/>
              </p:cNvSpPr>
              <p:nvPr/>
            </p:nvSpPr>
            <p:spPr bwMode="auto">
              <a:xfrm rot="20180143" flipV="1">
                <a:off x="4089" y="2155"/>
                <a:ext cx="43" cy="49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40" name="Line 190"/>
              <p:cNvSpPr>
                <a:spLocks noChangeShapeType="1"/>
              </p:cNvSpPr>
              <p:nvPr/>
            </p:nvSpPr>
            <p:spPr bwMode="auto">
              <a:xfrm rot="20180143" flipV="1">
                <a:off x="4092" y="2149"/>
                <a:ext cx="23" cy="3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28" name="Rectangle 191"/>
            <p:cNvSpPr>
              <a:spLocks noChangeArrowheads="1"/>
            </p:cNvSpPr>
            <p:nvPr/>
          </p:nvSpPr>
          <p:spPr bwMode="auto">
            <a:xfrm>
              <a:off x="7389813" y="2062163"/>
              <a:ext cx="1308100" cy="358775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ja-JP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QZSS-IGSO</a:t>
              </a:r>
            </a:p>
          </p:txBody>
        </p:sp>
        <p:sp>
          <p:nvSpPr>
            <p:cNvPr id="29" name="Rectangle 192"/>
            <p:cNvSpPr>
              <a:spLocks noChangeArrowheads="1"/>
            </p:cNvSpPr>
            <p:nvPr/>
          </p:nvSpPr>
          <p:spPr bwMode="auto">
            <a:xfrm>
              <a:off x="4437063" y="1990725"/>
              <a:ext cx="1512887" cy="358775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ja-JP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GPS/GEO</a:t>
              </a: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179512" y="980728"/>
            <a:ext cx="3386138" cy="4032250"/>
            <a:chOff x="488950" y="1557338"/>
            <a:chExt cx="3386138" cy="4032250"/>
          </a:xfrm>
        </p:grpSpPr>
        <p:pic>
          <p:nvPicPr>
            <p:cNvPr id="183" name="Picture 19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950" y="1557338"/>
              <a:ext cx="3386138" cy="403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" name="Group 196"/>
            <p:cNvGrpSpPr>
              <a:grpSpLocks/>
            </p:cNvGrpSpPr>
            <p:nvPr/>
          </p:nvGrpSpPr>
          <p:grpSpPr bwMode="auto">
            <a:xfrm rot="553919">
              <a:off x="2144713" y="2781300"/>
              <a:ext cx="652463" cy="496888"/>
              <a:chOff x="3662" y="1929"/>
              <a:chExt cx="768" cy="461"/>
            </a:xfrm>
          </p:grpSpPr>
          <p:sp>
            <p:nvSpPr>
              <p:cNvPr id="517" name="Freeform 197"/>
              <p:cNvSpPr>
                <a:spLocks/>
              </p:cNvSpPr>
              <p:nvPr/>
            </p:nvSpPr>
            <p:spPr bwMode="auto">
              <a:xfrm rot="20180143" flipH="1">
                <a:off x="3652" y="1924"/>
                <a:ext cx="297" cy="293"/>
              </a:xfrm>
              <a:custGeom>
                <a:avLst/>
                <a:gdLst>
                  <a:gd name="T0" fmla="*/ 363 w 430"/>
                  <a:gd name="T1" fmla="*/ 0 h 422"/>
                  <a:gd name="T2" fmla="*/ 430 w 430"/>
                  <a:gd name="T3" fmla="*/ 83 h 422"/>
                  <a:gd name="T4" fmla="*/ 62 w 430"/>
                  <a:gd name="T5" fmla="*/ 422 h 422"/>
                  <a:gd name="T6" fmla="*/ 0 w 430"/>
                  <a:gd name="T7" fmla="*/ 350 h 422"/>
                  <a:gd name="T8" fmla="*/ 363 w 430"/>
                  <a:gd name="T9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422">
                    <a:moveTo>
                      <a:pt x="363" y="0"/>
                    </a:moveTo>
                    <a:lnTo>
                      <a:pt x="430" y="83"/>
                    </a:lnTo>
                    <a:lnTo>
                      <a:pt x="62" y="422"/>
                    </a:lnTo>
                    <a:lnTo>
                      <a:pt x="0" y="350"/>
                    </a:lnTo>
                    <a:lnTo>
                      <a:pt x="363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18" name="Freeform 198"/>
              <p:cNvSpPr>
                <a:spLocks/>
              </p:cNvSpPr>
              <p:nvPr/>
            </p:nvSpPr>
            <p:spPr bwMode="auto">
              <a:xfrm rot="20180143" flipH="1">
                <a:off x="3652" y="1924"/>
                <a:ext cx="297" cy="293"/>
              </a:xfrm>
              <a:custGeom>
                <a:avLst/>
                <a:gdLst>
                  <a:gd name="T0" fmla="*/ 363 w 430"/>
                  <a:gd name="T1" fmla="*/ 0 h 422"/>
                  <a:gd name="T2" fmla="*/ 430 w 430"/>
                  <a:gd name="T3" fmla="*/ 83 h 422"/>
                  <a:gd name="T4" fmla="*/ 62 w 430"/>
                  <a:gd name="T5" fmla="*/ 422 h 422"/>
                  <a:gd name="T6" fmla="*/ 0 w 430"/>
                  <a:gd name="T7" fmla="*/ 350 h 422"/>
                  <a:gd name="T8" fmla="*/ 363 w 430"/>
                  <a:gd name="T9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422">
                    <a:moveTo>
                      <a:pt x="363" y="0"/>
                    </a:moveTo>
                    <a:lnTo>
                      <a:pt x="430" y="83"/>
                    </a:lnTo>
                    <a:lnTo>
                      <a:pt x="62" y="422"/>
                    </a:lnTo>
                    <a:lnTo>
                      <a:pt x="0" y="350"/>
                    </a:lnTo>
                    <a:lnTo>
                      <a:pt x="36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19" name="Line 199"/>
              <p:cNvSpPr>
                <a:spLocks noChangeShapeType="1"/>
              </p:cNvSpPr>
              <p:nvPr/>
            </p:nvSpPr>
            <p:spPr bwMode="auto">
              <a:xfrm rot="20180143" flipH="1">
                <a:off x="3727" y="2030"/>
                <a:ext cx="49" cy="5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20" name="Line 200"/>
              <p:cNvSpPr>
                <a:spLocks noChangeShapeType="1"/>
              </p:cNvSpPr>
              <p:nvPr/>
            </p:nvSpPr>
            <p:spPr bwMode="auto">
              <a:xfrm rot="20180143" flipH="1">
                <a:off x="3850" y="2064"/>
                <a:ext cx="45" cy="5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21" name="Freeform 201"/>
              <p:cNvSpPr>
                <a:spLocks/>
              </p:cNvSpPr>
              <p:nvPr/>
            </p:nvSpPr>
            <p:spPr bwMode="auto">
              <a:xfrm rot="20180143" flipH="1">
                <a:off x="3930" y="2089"/>
                <a:ext cx="43" cy="65"/>
              </a:xfrm>
              <a:custGeom>
                <a:avLst/>
                <a:gdLst>
                  <a:gd name="T0" fmla="*/ 10 w 62"/>
                  <a:gd name="T1" fmla="*/ 0 h 94"/>
                  <a:gd name="T2" fmla="*/ 2 w 62"/>
                  <a:gd name="T3" fmla="*/ 5 h 94"/>
                  <a:gd name="T4" fmla="*/ 0 w 62"/>
                  <a:gd name="T5" fmla="*/ 77 h 94"/>
                  <a:gd name="T6" fmla="*/ 58 w 62"/>
                  <a:gd name="T7" fmla="*/ 94 h 94"/>
                  <a:gd name="T8" fmla="*/ 62 w 62"/>
                  <a:gd name="T9" fmla="*/ 7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94">
                    <a:moveTo>
                      <a:pt x="10" y="0"/>
                    </a:moveTo>
                    <a:lnTo>
                      <a:pt x="2" y="5"/>
                    </a:lnTo>
                    <a:lnTo>
                      <a:pt x="0" y="77"/>
                    </a:lnTo>
                    <a:lnTo>
                      <a:pt x="58" y="94"/>
                    </a:lnTo>
                    <a:lnTo>
                      <a:pt x="62" y="7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22" name="Line 202"/>
              <p:cNvSpPr>
                <a:spLocks noChangeShapeType="1"/>
              </p:cNvSpPr>
              <p:nvPr/>
            </p:nvSpPr>
            <p:spPr bwMode="auto">
              <a:xfrm rot="20180143" flipH="1">
                <a:off x="3964" y="2111"/>
                <a:ext cx="47" cy="5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23" name="Line 203"/>
              <p:cNvSpPr>
                <a:spLocks noChangeShapeType="1"/>
              </p:cNvSpPr>
              <p:nvPr/>
            </p:nvSpPr>
            <p:spPr bwMode="auto">
              <a:xfrm rot="20180143" flipH="1">
                <a:off x="3987" y="2126"/>
                <a:ext cx="24" cy="3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24" name="Freeform 204"/>
              <p:cNvSpPr>
                <a:spLocks/>
              </p:cNvSpPr>
              <p:nvPr/>
            </p:nvSpPr>
            <p:spPr bwMode="auto">
              <a:xfrm rot="20180143" flipH="1">
                <a:off x="4022" y="2111"/>
                <a:ext cx="77" cy="103"/>
              </a:xfrm>
              <a:custGeom>
                <a:avLst/>
                <a:gdLst>
                  <a:gd name="T0" fmla="*/ 0 w 113"/>
                  <a:gd name="T1" fmla="*/ 0 h 150"/>
                  <a:gd name="T2" fmla="*/ 98 w 113"/>
                  <a:gd name="T3" fmla="*/ 49 h 150"/>
                  <a:gd name="T4" fmla="*/ 113 w 113"/>
                  <a:gd name="T5" fmla="*/ 150 h 150"/>
                  <a:gd name="T6" fmla="*/ 0 w 113"/>
                  <a:gd name="T7" fmla="*/ 99 h 150"/>
                  <a:gd name="T8" fmla="*/ 0 w 113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150">
                    <a:moveTo>
                      <a:pt x="0" y="0"/>
                    </a:moveTo>
                    <a:lnTo>
                      <a:pt x="98" y="49"/>
                    </a:lnTo>
                    <a:lnTo>
                      <a:pt x="113" y="150"/>
                    </a:lnTo>
                    <a:lnTo>
                      <a:pt x="0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25" name="Freeform 205"/>
              <p:cNvSpPr>
                <a:spLocks/>
              </p:cNvSpPr>
              <p:nvPr/>
            </p:nvSpPr>
            <p:spPr bwMode="auto">
              <a:xfrm rot="20180143" flipH="1">
                <a:off x="4022" y="2111"/>
                <a:ext cx="77" cy="103"/>
              </a:xfrm>
              <a:custGeom>
                <a:avLst/>
                <a:gdLst>
                  <a:gd name="T0" fmla="*/ 0 w 113"/>
                  <a:gd name="T1" fmla="*/ 0 h 150"/>
                  <a:gd name="T2" fmla="*/ 98 w 113"/>
                  <a:gd name="T3" fmla="*/ 49 h 150"/>
                  <a:gd name="T4" fmla="*/ 113 w 113"/>
                  <a:gd name="T5" fmla="*/ 150 h 150"/>
                  <a:gd name="T6" fmla="*/ 0 w 113"/>
                  <a:gd name="T7" fmla="*/ 99 h 150"/>
                  <a:gd name="T8" fmla="*/ 0 w 113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150">
                    <a:moveTo>
                      <a:pt x="0" y="0"/>
                    </a:moveTo>
                    <a:lnTo>
                      <a:pt x="98" y="49"/>
                    </a:lnTo>
                    <a:lnTo>
                      <a:pt x="113" y="150"/>
                    </a:lnTo>
                    <a:lnTo>
                      <a:pt x="0" y="99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26" name="Freeform 206"/>
              <p:cNvSpPr>
                <a:spLocks/>
              </p:cNvSpPr>
              <p:nvPr/>
            </p:nvSpPr>
            <p:spPr bwMode="auto">
              <a:xfrm rot="20180143" flipH="1">
                <a:off x="3979" y="2092"/>
                <a:ext cx="118" cy="74"/>
              </a:xfrm>
              <a:custGeom>
                <a:avLst/>
                <a:gdLst>
                  <a:gd name="T0" fmla="*/ 63 w 175"/>
                  <a:gd name="T1" fmla="*/ 0 h 110"/>
                  <a:gd name="T2" fmla="*/ 175 w 175"/>
                  <a:gd name="T3" fmla="*/ 51 h 110"/>
                  <a:gd name="T4" fmla="*/ 106 w 175"/>
                  <a:gd name="T5" fmla="*/ 110 h 110"/>
                  <a:gd name="T6" fmla="*/ 0 w 175"/>
                  <a:gd name="T7" fmla="*/ 68 h 110"/>
                  <a:gd name="T8" fmla="*/ 63 w 175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110">
                    <a:moveTo>
                      <a:pt x="63" y="0"/>
                    </a:moveTo>
                    <a:lnTo>
                      <a:pt x="175" y="51"/>
                    </a:lnTo>
                    <a:lnTo>
                      <a:pt x="106" y="110"/>
                    </a:lnTo>
                    <a:lnTo>
                      <a:pt x="0" y="68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27" name="Freeform 207"/>
              <p:cNvSpPr>
                <a:spLocks/>
              </p:cNvSpPr>
              <p:nvPr/>
            </p:nvSpPr>
            <p:spPr bwMode="auto">
              <a:xfrm rot="20180143" flipH="1">
                <a:off x="3979" y="2092"/>
                <a:ext cx="118" cy="74"/>
              </a:xfrm>
              <a:custGeom>
                <a:avLst/>
                <a:gdLst>
                  <a:gd name="T0" fmla="*/ 63 w 175"/>
                  <a:gd name="T1" fmla="*/ 0 h 110"/>
                  <a:gd name="T2" fmla="*/ 175 w 175"/>
                  <a:gd name="T3" fmla="*/ 51 h 110"/>
                  <a:gd name="T4" fmla="*/ 106 w 175"/>
                  <a:gd name="T5" fmla="*/ 110 h 110"/>
                  <a:gd name="T6" fmla="*/ 0 w 175"/>
                  <a:gd name="T7" fmla="*/ 68 h 110"/>
                  <a:gd name="T8" fmla="*/ 63 w 175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110">
                    <a:moveTo>
                      <a:pt x="63" y="0"/>
                    </a:moveTo>
                    <a:lnTo>
                      <a:pt x="175" y="51"/>
                    </a:lnTo>
                    <a:lnTo>
                      <a:pt x="106" y="110"/>
                    </a:lnTo>
                    <a:lnTo>
                      <a:pt x="0" y="68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28" name="Freeform 208"/>
              <p:cNvSpPr>
                <a:spLocks/>
              </p:cNvSpPr>
              <p:nvPr/>
            </p:nvSpPr>
            <p:spPr bwMode="auto">
              <a:xfrm rot="20180143" flipH="1">
                <a:off x="3979" y="2092"/>
                <a:ext cx="118" cy="74"/>
              </a:xfrm>
              <a:custGeom>
                <a:avLst/>
                <a:gdLst>
                  <a:gd name="T0" fmla="*/ 63 w 175"/>
                  <a:gd name="T1" fmla="*/ 0 h 110"/>
                  <a:gd name="T2" fmla="*/ 175 w 175"/>
                  <a:gd name="T3" fmla="*/ 51 h 110"/>
                  <a:gd name="T4" fmla="*/ 106 w 175"/>
                  <a:gd name="T5" fmla="*/ 110 h 110"/>
                  <a:gd name="T6" fmla="*/ 0 w 175"/>
                  <a:gd name="T7" fmla="*/ 68 h 110"/>
                  <a:gd name="T8" fmla="*/ 63 w 175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110">
                    <a:moveTo>
                      <a:pt x="63" y="0"/>
                    </a:moveTo>
                    <a:lnTo>
                      <a:pt x="175" y="51"/>
                    </a:lnTo>
                    <a:lnTo>
                      <a:pt x="106" y="110"/>
                    </a:lnTo>
                    <a:lnTo>
                      <a:pt x="0" y="68"/>
                    </a:lnTo>
                    <a:lnTo>
                      <a:pt x="6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29" name="Freeform 209"/>
              <p:cNvSpPr>
                <a:spLocks/>
              </p:cNvSpPr>
              <p:nvPr/>
            </p:nvSpPr>
            <p:spPr bwMode="auto">
              <a:xfrm rot="20180143" flipH="1">
                <a:off x="3996" y="2136"/>
                <a:ext cx="54" cy="115"/>
              </a:xfrm>
              <a:custGeom>
                <a:avLst/>
                <a:gdLst>
                  <a:gd name="T0" fmla="*/ 0 w 79"/>
                  <a:gd name="T1" fmla="*/ 59 h 167"/>
                  <a:gd name="T2" fmla="*/ 69 w 79"/>
                  <a:gd name="T3" fmla="*/ 0 h 167"/>
                  <a:gd name="T4" fmla="*/ 79 w 79"/>
                  <a:gd name="T5" fmla="*/ 93 h 167"/>
                  <a:gd name="T6" fmla="*/ 7 w 79"/>
                  <a:gd name="T7" fmla="*/ 167 h 167"/>
                  <a:gd name="T8" fmla="*/ 0 w 79"/>
                  <a:gd name="T9" fmla="*/ 5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67">
                    <a:moveTo>
                      <a:pt x="0" y="59"/>
                    </a:moveTo>
                    <a:lnTo>
                      <a:pt x="69" y="0"/>
                    </a:lnTo>
                    <a:lnTo>
                      <a:pt x="79" y="93"/>
                    </a:lnTo>
                    <a:lnTo>
                      <a:pt x="7" y="167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30" name="Freeform 210"/>
              <p:cNvSpPr>
                <a:spLocks/>
              </p:cNvSpPr>
              <p:nvPr/>
            </p:nvSpPr>
            <p:spPr bwMode="auto">
              <a:xfrm rot="20180143" flipH="1">
                <a:off x="3996" y="2136"/>
                <a:ext cx="54" cy="115"/>
              </a:xfrm>
              <a:custGeom>
                <a:avLst/>
                <a:gdLst>
                  <a:gd name="T0" fmla="*/ 0 w 79"/>
                  <a:gd name="T1" fmla="*/ 59 h 167"/>
                  <a:gd name="T2" fmla="*/ 69 w 79"/>
                  <a:gd name="T3" fmla="*/ 0 h 167"/>
                  <a:gd name="T4" fmla="*/ 79 w 79"/>
                  <a:gd name="T5" fmla="*/ 93 h 167"/>
                  <a:gd name="T6" fmla="*/ 7 w 79"/>
                  <a:gd name="T7" fmla="*/ 167 h 167"/>
                  <a:gd name="T8" fmla="*/ 0 w 79"/>
                  <a:gd name="T9" fmla="*/ 5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67">
                    <a:moveTo>
                      <a:pt x="0" y="59"/>
                    </a:moveTo>
                    <a:lnTo>
                      <a:pt x="69" y="0"/>
                    </a:lnTo>
                    <a:lnTo>
                      <a:pt x="79" y="93"/>
                    </a:lnTo>
                    <a:lnTo>
                      <a:pt x="7" y="167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31" name="Freeform 211"/>
              <p:cNvSpPr>
                <a:spLocks/>
              </p:cNvSpPr>
              <p:nvPr/>
            </p:nvSpPr>
            <p:spPr bwMode="auto">
              <a:xfrm rot="20180143" flipH="1">
                <a:off x="3996" y="2136"/>
                <a:ext cx="54" cy="115"/>
              </a:xfrm>
              <a:custGeom>
                <a:avLst/>
                <a:gdLst>
                  <a:gd name="T0" fmla="*/ 0 w 79"/>
                  <a:gd name="T1" fmla="*/ 59 h 167"/>
                  <a:gd name="T2" fmla="*/ 69 w 79"/>
                  <a:gd name="T3" fmla="*/ 0 h 167"/>
                  <a:gd name="T4" fmla="*/ 79 w 79"/>
                  <a:gd name="T5" fmla="*/ 93 h 167"/>
                  <a:gd name="T6" fmla="*/ 7 w 79"/>
                  <a:gd name="T7" fmla="*/ 167 h 167"/>
                  <a:gd name="T8" fmla="*/ 0 w 79"/>
                  <a:gd name="T9" fmla="*/ 5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67">
                    <a:moveTo>
                      <a:pt x="0" y="59"/>
                    </a:moveTo>
                    <a:lnTo>
                      <a:pt x="69" y="0"/>
                    </a:lnTo>
                    <a:lnTo>
                      <a:pt x="79" y="93"/>
                    </a:lnTo>
                    <a:lnTo>
                      <a:pt x="7" y="167"/>
                    </a:lnTo>
                    <a:lnTo>
                      <a:pt x="0" y="5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32" name="Freeform 212"/>
              <p:cNvSpPr>
                <a:spLocks/>
              </p:cNvSpPr>
              <p:nvPr/>
            </p:nvSpPr>
            <p:spPr bwMode="auto">
              <a:xfrm rot="20180143" flipH="1">
                <a:off x="4007" y="2198"/>
                <a:ext cx="22" cy="25"/>
              </a:xfrm>
              <a:custGeom>
                <a:avLst/>
                <a:gdLst>
                  <a:gd name="T0" fmla="*/ 0 w 30"/>
                  <a:gd name="T1" fmla="*/ 0 h 36"/>
                  <a:gd name="T2" fmla="*/ 30 w 30"/>
                  <a:gd name="T3" fmla="*/ 10 h 36"/>
                  <a:gd name="T4" fmla="*/ 30 w 30"/>
                  <a:gd name="T5" fmla="*/ 36 h 36"/>
                  <a:gd name="T6" fmla="*/ 1 w 30"/>
                  <a:gd name="T7" fmla="*/ 29 h 36"/>
                  <a:gd name="T8" fmla="*/ 0 w 3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6">
                    <a:moveTo>
                      <a:pt x="0" y="0"/>
                    </a:moveTo>
                    <a:lnTo>
                      <a:pt x="30" y="10"/>
                    </a:lnTo>
                    <a:lnTo>
                      <a:pt x="30" y="36"/>
                    </a:lnTo>
                    <a:lnTo>
                      <a:pt x="1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33" name="Freeform 213"/>
              <p:cNvSpPr>
                <a:spLocks/>
              </p:cNvSpPr>
              <p:nvPr/>
            </p:nvSpPr>
            <p:spPr bwMode="auto">
              <a:xfrm rot="20180143" flipH="1">
                <a:off x="4007" y="2198"/>
                <a:ext cx="22" cy="25"/>
              </a:xfrm>
              <a:custGeom>
                <a:avLst/>
                <a:gdLst>
                  <a:gd name="T0" fmla="*/ 0 w 30"/>
                  <a:gd name="T1" fmla="*/ 0 h 36"/>
                  <a:gd name="T2" fmla="*/ 30 w 30"/>
                  <a:gd name="T3" fmla="*/ 10 h 36"/>
                  <a:gd name="T4" fmla="*/ 30 w 30"/>
                  <a:gd name="T5" fmla="*/ 36 h 36"/>
                  <a:gd name="T6" fmla="*/ 1 w 30"/>
                  <a:gd name="T7" fmla="*/ 29 h 36"/>
                  <a:gd name="T8" fmla="*/ 0 w 3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6">
                    <a:moveTo>
                      <a:pt x="0" y="0"/>
                    </a:moveTo>
                    <a:lnTo>
                      <a:pt x="30" y="10"/>
                    </a:lnTo>
                    <a:lnTo>
                      <a:pt x="30" y="36"/>
                    </a:lnTo>
                    <a:lnTo>
                      <a:pt x="1" y="29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34" name="Freeform 214"/>
              <p:cNvSpPr>
                <a:spLocks/>
              </p:cNvSpPr>
              <p:nvPr/>
            </p:nvSpPr>
            <p:spPr bwMode="auto">
              <a:xfrm rot="20180143" flipH="1">
                <a:off x="4005" y="2192"/>
                <a:ext cx="36" cy="18"/>
              </a:xfrm>
              <a:custGeom>
                <a:avLst/>
                <a:gdLst>
                  <a:gd name="T0" fmla="*/ 28 w 48"/>
                  <a:gd name="T1" fmla="*/ 0 h 27"/>
                  <a:gd name="T2" fmla="*/ 48 w 48"/>
                  <a:gd name="T3" fmla="*/ 15 h 27"/>
                  <a:gd name="T4" fmla="*/ 30 w 48"/>
                  <a:gd name="T5" fmla="*/ 27 h 27"/>
                  <a:gd name="T6" fmla="*/ 0 w 48"/>
                  <a:gd name="T7" fmla="*/ 17 h 27"/>
                  <a:gd name="T8" fmla="*/ 28 w 48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7">
                    <a:moveTo>
                      <a:pt x="28" y="0"/>
                    </a:moveTo>
                    <a:lnTo>
                      <a:pt x="48" y="15"/>
                    </a:lnTo>
                    <a:lnTo>
                      <a:pt x="30" y="27"/>
                    </a:lnTo>
                    <a:lnTo>
                      <a:pt x="0" y="1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35" name="Freeform 215"/>
              <p:cNvSpPr>
                <a:spLocks/>
              </p:cNvSpPr>
              <p:nvPr/>
            </p:nvSpPr>
            <p:spPr bwMode="auto">
              <a:xfrm rot="20180143" flipH="1">
                <a:off x="4005" y="2192"/>
                <a:ext cx="36" cy="18"/>
              </a:xfrm>
              <a:custGeom>
                <a:avLst/>
                <a:gdLst>
                  <a:gd name="T0" fmla="*/ 28 w 48"/>
                  <a:gd name="T1" fmla="*/ 0 h 27"/>
                  <a:gd name="T2" fmla="*/ 48 w 48"/>
                  <a:gd name="T3" fmla="*/ 15 h 27"/>
                  <a:gd name="T4" fmla="*/ 30 w 48"/>
                  <a:gd name="T5" fmla="*/ 27 h 27"/>
                  <a:gd name="T6" fmla="*/ 0 w 48"/>
                  <a:gd name="T7" fmla="*/ 17 h 27"/>
                  <a:gd name="T8" fmla="*/ 28 w 48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7">
                    <a:moveTo>
                      <a:pt x="28" y="0"/>
                    </a:moveTo>
                    <a:lnTo>
                      <a:pt x="48" y="15"/>
                    </a:lnTo>
                    <a:lnTo>
                      <a:pt x="30" y="27"/>
                    </a:lnTo>
                    <a:lnTo>
                      <a:pt x="0" y="17"/>
                    </a:lnTo>
                    <a:lnTo>
                      <a:pt x="28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36" name="Freeform 216"/>
              <p:cNvSpPr>
                <a:spLocks/>
              </p:cNvSpPr>
              <p:nvPr/>
            </p:nvSpPr>
            <p:spPr bwMode="auto">
              <a:xfrm rot="20180143" flipH="1">
                <a:off x="4028" y="2220"/>
                <a:ext cx="13" cy="25"/>
              </a:xfrm>
              <a:custGeom>
                <a:avLst/>
                <a:gdLst>
                  <a:gd name="T0" fmla="*/ 0 w 18"/>
                  <a:gd name="T1" fmla="*/ 12 h 38"/>
                  <a:gd name="T2" fmla="*/ 18 w 18"/>
                  <a:gd name="T3" fmla="*/ 0 h 38"/>
                  <a:gd name="T4" fmla="*/ 18 w 18"/>
                  <a:gd name="T5" fmla="*/ 27 h 38"/>
                  <a:gd name="T6" fmla="*/ 0 w 18"/>
                  <a:gd name="T7" fmla="*/ 38 h 38"/>
                  <a:gd name="T8" fmla="*/ 0 w 18"/>
                  <a:gd name="T9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8">
                    <a:moveTo>
                      <a:pt x="0" y="12"/>
                    </a:moveTo>
                    <a:lnTo>
                      <a:pt x="18" y="0"/>
                    </a:lnTo>
                    <a:lnTo>
                      <a:pt x="18" y="27"/>
                    </a:lnTo>
                    <a:lnTo>
                      <a:pt x="0" y="3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37" name="Freeform 217"/>
              <p:cNvSpPr>
                <a:spLocks/>
              </p:cNvSpPr>
              <p:nvPr/>
            </p:nvSpPr>
            <p:spPr bwMode="auto">
              <a:xfrm rot="20180143" flipH="1">
                <a:off x="4028" y="2220"/>
                <a:ext cx="13" cy="25"/>
              </a:xfrm>
              <a:custGeom>
                <a:avLst/>
                <a:gdLst>
                  <a:gd name="T0" fmla="*/ 0 w 18"/>
                  <a:gd name="T1" fmla="*/ 12 h 38"/>
                  <a:gd name="T2" fmla="*/ 18 w 18"/>
                  <a:gd name="T3" fmla="*/ 0 h 38"/>
                  <a:gd name="T4" fmla="*/ 18 w 18"/>
                  <a:gd name="T5" fmla="*/ 27 h 38"/>
                  <a:gd name="T6" fmla="*/ 0 w 18"/>
                  <a:gd name="T7" fmla="*/ 38 h 38"/>
                  <a:gd name="T8" fmla="*/ 0 w 18"/>
                  <a:gd name="T9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8">
                    <a:moveTo>
                      <a:pt x="0" y="12"/>
                    </a:moveTo>
                    <a:lnTo>
                      <a:pt x="18" y="0"/>
                    </a:lnTo>
                    <a:lnTo>
                      <a:pt x="18" y="27"/>
                    </a:lnTo>
                    <a:lnTo>
                      <a:pt x="0" y="3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38" name="Freeform 218"/>
              <p:cNvSpPr>
                <a:spLocks/>
              </p:cNvSpPr>
              <p:nvPr/>
            </p:nvSpPr>
            <p:spPr bwMode="auto">
              <a:xfrm rot="20180143" flipH="1">
                <a:off x="4028" y="2220"/>
                <a:ext cx="13" cy="25"/>
              </a:xfrm>
              <a:custGeom>
                <a:avLst/>
                <a:gdLst>
                  <a:gd name="T0" fmla="*/ 0 w 18"/>
                  <a:gd name="T1" fmla="*/ 12 h 38"/>
                  <a:gd name="T2" fmla="*/ 18 w 18"/>
                  <a:gd name="T3" fmla="*/ 0 h 38"/>
                  <a:gd name="T4" fmla="*/ 18 w 18"/>
                  <a:gd name="T5" fmla="*/ 27 h 38"/>
                  <a:gd name="T6" fmla="*/ 0 w 18"/>
                  <a:gd name="T7" fmla="*/ 38 h 38"/>
                  <a:gd name="T8" fmla="*/ 0 w 18"/>
                  <a:gd name="T9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8">
                    <a:moveTo>
                      <a:pt x="0" y="12"/>
                    </a:moveTo>
                    <a:lnTo>
                      <a:pt x="18" y="0"/>
                    </a:lnTo>
                    <a:lnTo>
                      <a:pt x="18" y="27"/>
                    </a:lnTo>
                    <a:lnTo>
                      <a:pt x="0" y="38"/>
                    </a:lnTo>
                    <a:lnTo>
                      <a:pt x="0" y="1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39" name="Freeform 219"/>
              <p:cNvSpPr>
                <a:spLocks/>
              </p:cNvSpPr>
              <p:nvPr/>
            </p:nvSpPr>
            <p:spPr bwMode="auto">
              <a:xfrm rot="20180143" flipH="1">
                <a:off x="3977" y="2170"/>
                <a:ext cx="32" cy="28"/>
              </a:xfrm>
              <a:custGeom>
                <a:avLst/>
                <a:gdLst>
                  <a:gd name="T0" fmla="*/ 0 w 45"/>
                  <a:gd name="T1" fmla="*/ 0 h 39"/>
                  <a:gd name="T2" fmla="*/ 45 w 45"/>
                  <a:gd name="T3" fmla="*/ 13 h 39"/>
                  <a:gd name="T4" fmla="*/ 45 w 45"/>
                  <a:gd name="T5" fmla="*/ 39 h 39"/>
                  <a:gd name="T6" fmla="*/ 8 w 45"/>
                  <a:gd name="T7" fmla="*/ 37 h 39"/>
                  <a:gd name="T8" fmla="*/ 0 w 45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9">
                    <a:moveTo>
                      <a:pt x="0" y="0"/>
                    </a:moveTo>
                    <a:lnTo>
                      <a:pt x="45" y="13"/>
                    </a:lnTo>
                    <a:lnTo>
                      <a:pt x="45" y="39"/>
                    </a:lnTo>
                    <a:lnTo>
                      <a:pt x="8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40" name="Freeform 220"/>
              <p:cNvSpPr>
                <a:spLocks/>
              </p:cNvSpPr>
              <p:nvPr/>
            </p:nvSpPr>
            <p:spPr bwMode="auto">
              <a:xfrm rot="20180143" flipH="1">
                <a:off x="3977" y="2170"/>
                <a:ext cx="32" cy="28"/>
              </a:xfrm>
              <a:custGeom>
                <a:avLst/>
                <a:gdLst>
                  <a:gd name="T0" fmla="*/ 0 w 45"/>
                  <a:gd name="T1" fmla="*/ 0 h 39"/>
                  <a:gd name="T2" fmla="*/ 45 w 45"/>
                  <a:gd name="T3" fmla="*/ 13 h 39"/>
                  <a:gd name="T4" fmla="*/ 45 w 45"/>
                  <a:gd name="T5" fmla="*/ 39 h 39"/>
                  <a:gd name="T6" fmla="*/ 8 w 45"/>
                  <a:gd name="T7" fmla="*/ 37 h 39"/>
                  <a:gd name="T8" fmla="*/ 0 w 45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9">
                    <a:moveTo>
                      <a:pt x="0" y="0"/>
                    </a:moveTo>
                    <a:lnTo>
                      <a:pt x="45" y="13"/>
                    </a:lnTo>
                    <a:lnTo>
                      <a:pt x="45" y="39"/>
                    </a:lnTo>
                    <a:lnTo>
                      <a:pt x="8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41" name="Freeform 221"/>
              <p:cNvSpPr>
                <a:spLocks/>
              </p:cNvSpPr>
              <p:nvPr/>
            </p:nvSpPr>
            <p:spPr bwMode="auto">
              <a:xfrm rot="20180143" flipH="1">
                <a:off x="3977" y="2170"/>
                <a:ext cx="32" cy="28"/>
              </a:xfrm>
              <a:custGeom>
                <a:avLst/>
                <a:gdLst>
                  <a:gd name="T0" fmla="*/ 0 w 45"/>
                  <a:gd name="T1" fmla="*/ 0 h 39"/>
                  <a:gd name="T2" fmla="*/ 45 w 45"/>
                  <a:gd name="T3" fmla="*/ 13 h 39"/>
                  <a:gd name="T4" fmla="*/ 45 w 45"/>
                  <a:gd name="T5" fmla="*/ 39 h 39"/>
                  <a:gd name="T6" fmla="*/ 8 w 45"/>
                  <a:gd name="T7" fmla="*/ 37 h 39"/>
                  <a:gd name="T8" fmla="*/ 0 w 45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9">
                    <a:moveTo>
                      <a:pt x="0" y="0"/>
                    </a:moveTo>
                    <a:lnTo>
                      <a:pt x="45" y="13"/>
                    </a:lnTo>
                    <a:lnTo>
                      <a:pt x="45" y="39"/>
                    </a:lnTo>
                    <a:lnTo>
                      <a:pt x="8" y="37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42" name="Freeform 222"/>
              <p:cNvSpPr>
                <a:spLocks/>
              </p:cNvSpPr>
              <p:nvPr/>
            </p:nvSpPr>
            <p:spPr bwMode="auto">
              <a:xfrm rot="20180143" flipH="1">
                <a:off x="3996" y="2192"/>
                <a:ext cx="30" cy="22"/>
              </a:xfrm>
              <a:custGeom>
                <a:avLst/>
                <a:gdLst>
                  <a:gd name="T0" fmla="*/ 28 w 42"/>
                  <a:gd name="T1" fmla="*/ 31 h 31"/>
                  <a:gd name="T2" fmla="*/ 8 w 42"/>
                  <a:gd name="T3" fmla="*/ 17 h 31"/>
                  <a:gd name="T4" fmla="*/ 0 w 42"/>
                  <a:gd name="T5" fmla="*/ 23 h 31"/>
                  <a:gd name="T6" fmla="*/ 8 w 42"/>
                  <a:gd name="T7" fmla="*/ 17 h 31"/>
                  <a:gd name="T8" fmla="*/ 13 w 42"/>
                  <a:gd name="T9" fmla="*/ 0 h 31"/>
                  <a:gd name="T10" fmla="*/ 42 w 42"/>
                  <a:gd name="T11" fmla="*/ 10 h 31"/>
                  <a:gd name="T12" fmla="*/ 28 w 42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31">
                    <a:moveTo>
                      <a:pt x="28" y="31"/>
                    </a:moveTo>
                    <a:lnTo>
                      <a:pt x="8" y="17"/>
                    </a:lnTo>
                    <a:lnTo>
                      <a:pt x="0" y="23"/>
                    </a:lnTo>
                    <a:lnTo>
                      <a:pt x="8" y="17"/>
                    </a:lnTo>
                    <a:lnTo>
                      <a:pt x="13" y="0"/>
                    </a:lnTo>
                    <a:lnTo>
                      <a:pt x="42" y="10"/>
                    </a:lnTo>
                    <a:lnTo>
                      <a:pt x="28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43" name="Freeform 223"/>
              <p:cNvSpPr>
                <a:spLocks/>
              </p:cNvSpPr>
              <p:nvPr/>
            </p:nvSpPr>
            <p:spPr bwMode="auto">
              <a:xfrm rot="20180143" flipH="1">
                <a:off x="3996" y="2192"/>
                <a:ext cx="30" cy="22"/>
              </a:xfrm>
              <a:custGeom>
                <a:avLst/>
                <a:gdLst>
                  <a:gd name="T0" fmla="*/ 28 w 42"/>
                  <a:gd name="T1" fmla="*/ 31 h 31"/>
                  <a:gd name="T2" fmla="*/ 8 w 42"/>
                  <a:gd name="T3" fmla="*/ 17 h 31"/>
                  <a:gd name="T4" fmla="*/ 0 w 42"/>
                  <a:gd name="T5" fmla="*/ 23 h 31"/>
                  <a:gd name="T6" fmla="*/ 8 w 42"/>
                  <a:gd name="T7" fmla="*/ 17 h 31"/>
                  <a:gd name="T8" fmla="*/ 3 w 42"/>
                  <a:gd name="T9" fmla="*/ 6 h 31"/>
                  <a:gd name="T10" fmla="*/ 13 w 42"/>
                  <a:gd name="T11" fmla="*/ 0 h 31"/>
                  <a:gd name="T12" fmla="*/ 42 w 42"/>
                  <a:gd name="T13" fmla="*/ 1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31">
                    <a:moveTo>
                      <a:pt x="28" y="31"/>
                    </a:moveTo>
                    <a:lnTo>
                      <a:pt x="8" y="17"/>
                    </a:lnTo>
                    <a:lnTo>
                      <a:pt x="0" y="23"/>
                    </a:lnTo>
                    <a:lnTo>
                      <a:pt x="8" y="17"/>
                    </a:lnTo>
                    <a:lnTo>
                      <a:pt x="3" y="6"/>
                    </a:lnTo>
                    <a:lnTo>
                      <a:pt x="13" y="0"/>
                    </a:lnTo>
                    <a:lnTo>
                      <a:pt x="42" y="1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44" name="Freeform 224"/>
              <p:cNvSpPr>
                <a:spLocks/>
              </p:cNvSpPr>
              <p:nvPr/>
            </p:nvSpPr>
            <p:spPr bwMode="auto">
              <a:xfrm rot="20180143" flipH="1">
                <a:off x="3992" y="2204"/>
                <a:ext cx="13" cy="25"/>
              </a:xfrm>
              <a:custGeom>
                <a:avLst/>
                <a:gdLst>
                  <a:gd name="T0" fmla="*/ 10 w 19"/>
                  <a:gd name="T1" fmla="*/ 15 h 32"/>
                  <a:gd name="T2" fmla="*/ 4 w 19"/>
                  <a:gd name="T3" fmla="*/ 6 h 32"/>
                  <a:gd name="T4" fmla="*/ 14 w 19"/>
                  <a:gd name="T5" fmla="*/ 0 h 32"/>
                  <a:gd name="T6" fmla="*/ 19 w 19"/>
                  <a:gd name="T7" fmla="*/ 9 h 32"/>
                  <a:gd name="T8" fmla="*/ 10 w 19"/>
                  <a:gd name="T9" fmla="*/ 15 h 32"/>
                  <a:gd name="T10" fmla="*/ 15 w 19"/>
                  <a:gd name="T11" fmla="*/ 26 h 32"/>
                  <a:gd name="T12" fmla="*/ 5 w 19"/>
                  <a:gd name="T13" fmla="*/ 32 h 32"/>
                  <a:gd name="T14" fmla="*/ 0 w 19"/>
                  <a:gd name="T15" fmla="*/ 21 h 32"/>
                  <a:gd name="T16" fmla="*/ 10 w 19"/>
                  <a:gd name="T17" fmla="*/ 1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32">
                    <a:moveTo>
                      <a:pt x="10" y="15"/>
                    </a:moveTo>
                    <a:lnTo>
                      <a:pt x="4" y="6"/>
                    </a:lnTo>
                    <a:lnTo>
                      <a:pt x="14" y="0"/>
                    </a:lnTo>
                    <a:lnTo>
                      <a:pt x="19" y="9"/>
                    </a:lnTo>
                    <a:lnTo>
                      <a:pt x="10" y="15"/>
                    </a:lnTo>
                    <a:lnTo>
                      <a:pt x="15" y="26"/>
                    </a:lnTo>
                    <a:lnTo>
                      <a:pt x="5" y="32"/>
                    </a:lnTo>
                    <a:lnTo>
                      <a:pt x="0" y="21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45" name="Freeform 225"/>
              <p:cNvSpPr>
                <a:spLocks/>
              </p:cNvSpPr>
              <p:nvPr/>
            </p:nvSpPr>
            <p:spPr bwMode="auto">
              <a:xfrm rot="20180143" flipH="1">
                <a:off x="3972" y="2189"/>
                <a:ext cx="7" cy="22"/>
              </a:xfrm>
              <a:custGeom>
                <a:avLst/>
                <a:gdLst>
                  <a:gd name="T0" fmla="*/ 10 w 19"/>
                  <a:gd name="T1" fmla="*/ 15 h 26"/>
                  <a:gd name="T2" fmla="*/ 4 w 19"/>
                  <a:gd name="T3" fmla="*/ 6 h 26"/>
                  <a:gd name="T4" fmla="*/ 14 w 19"/>
                  <a:gd name="T5" fmla="*/ 0 h 26"/>
                  <a:gd name="T6" fmla="*/ 19 w 19"/>
                  <a:gd name="T7" fmla="*/ 9 h 26"/>
                  <a:gd name="T8" fmla="*/ 10 w 19"/>
                  <a:gd name="T9" fmla="*/ 15 h 26"/>
                  <a:gd name="T10" fmla="*/ 15 w 19"/>
                  <a:gd name="T11" fmla="*/ 26 h 26"/>
                  <a:gd name="T12" fmla="*/ 0 w 19"/>
                  <a:gd name="T13" fmla="*/ 21 h 26"/>
                  <a:gd name="T14" fmla="*/ 10 w 19"/>
                  <a:gd name="T15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26">
                    <a:moveTo>
                      <a:pt x="10" y="15"/>
                    </a:moveTo>
                    <a:lnTo>
                      <a:pt x="4" y="6"/>
                    </a:lnTo>
                    <a:lnTo>
                      <a:pt x="14" y="0"/>
                    </a:lnTo>
                    <a:lnTo>
                      <a:pt x="19" y="9"/>
                    </a:lnTo>
                    <a:lnTo>
                      <a:pt x="10" y="15"/>
                    </a:lnTo>
                    <a:lnTo>
                      <a:pt x="15" y="26"/>
                    </a:lnTo>
                    <a:lnTo>
                      <a:pt x="0" y="21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46" name="Freeform 226"/>
              <p:cNvSpPr>
                <a:spLocks/>
              </p:cNvSpPr>
              <p:nvPr/>
            </p:nvSpPr>
            <p:spPr bwMode="auto">
              <a:xfrm rot="20180143" flipH="1">
                <a:off x="3972" y="2189"/>
                <a:ext cx="7" cy="22"/>
              </a:xfrm>
              <a:custGeom>
                <a:avLst/>
                <a:gdLst>
                  <a:gd name="T0" fmla="*/ 10 w 19"/>
                  <a:gd name="T1" fmla="*/ 15 h 26"/>
                  <a:gd name="T2" fmla="*/ 4 w 19"/>
                  <a:gd name="T3" fmla="*/ 6 h 26"/>
                  <a:gd name="T4" fmla="*/ 14 w 19"/>
                  <a:gd name="T5" fmla="*/ 0 h 26"/>
                  <a:gd name="T6" fmla="*/ 19 w 19"/>
                  <a:gd name="T7" fmla="*/ 9 h 26"/>
                  <a:gd name="T8" fmla="*/ 10 w 19"/>
                  <a:gd name="T9" fmla="*/ 15 h 26"/>
                  <a:gd name="T10" fmla="*/ 15 w 19"/>
                  <a:gd name="T11" fmla="*/ 26 h 26"/>
                  <a:gd name="T12" fmla="*/ 0 w 19"/>
                  <a:gd name="T13" fmla="*/ 21 h 26"/>
                  <a:gd name="T14" fmla="*/ 10 w 19"/>
                  <a:gd name="T15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26">
                    <a:moveTo>
                      <a:pt x="10" y="15"/>
                    </a:moveTo>
                    <a:lnTo>
                      <a:pt x="4" y="6"/>
                    </a:lnTo>
                    <a:lnTo>
                      <a:pt x="14" y="0"/>
                    </a:lnTo>
                    <a:lnTo>
                      <a:pt x="19" y="9"/>
                    </a:lnTo>
                    <a:lnTo>
                      <a:pt x="10" y="15"/>
                    </a:lnTo>
                    <a:lnTo>
                      <a:pt x="15" y="26"/>
                    </a:lnTo>
                    <a:lnTo>
                      <a:pt x="0" y="21"/>
                    </a:lnTo>
                    <a:lnTo>
                      <a:pt x="10" y="1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47" name="Freeform 227"/>
              <p:cNvSpPr>
                <a:spLocks/>
              </p:cNvSpPr>
              <p:nvPr/>
            </p:nvSpPr>
            <p:spPr bwMode="auto">
              <a:xfrm rot="20180143" flipH="1">
                <a:off x="4007" y="2190"/>
                <a:ext cx="21" cy="25"/>
              </a:xfrm>
              <a:custGeom>
                <a:avLst/>
                <a:gdLst>
                  <a:gd name="T0" fmla="*/ 0 w 32"/>
                  <a:gd name="T1" fmla="*/ 0 h 36"/>
                  <a:gd name="T2" fmla="*/ 30 w 32"/>
                  <a:gd name="T3" fmla="*/ 9 h 36"/>
                  <a:gd name="T4" fmla="*/ 32 w 32"/>
                  <a:gd name="T5" fmla="*/ 36 h 36"/>
                  <a:gd name="T6" fmla="*/ 12 w 32"/>
                  <a:gd name="T7" fmla="*/ 21 h 36"/>
                  <a:gd name="T8" fmla="*/ 0 w 3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6">
                    <a:moveTo>
                      <a:pt x="0" y="0"/>
                    </a:moveTo>
                    <a:lnTo>
                      <a:pt x="30" y="9"/>
                    </a:lnTo>
                    <a:lnTo>
                      <a:pt x="32" y="36"/>
                    </a:lnTo>
                    <a:lnTo>
                      <a:pt x="12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48" name="Freeform 228"/>
              <p:cNvSpPr>
                <a:spLocks/>
              </p:cNvSpPr>
              <p:nvPr/>
            </p:nvSpPr>
            <p:spPr bwMode="auto">
              <a:xfrm rot="20180143" flipH="1">
                <a:off x="4007" y="2190"/>
                <a:ext cx="21" cy="25"/>
              </a:xfrm>
              <a:custGeom>
                <a:avLst/>
                <a:gdLst>
                  <a:gd name="T0" fmla="*/ 0 w 32"/>
                  <a:gd name="T1" fmla="*/ 0 h 36"/>
                  <a:gd name="T2" fmla="*/ 30 w 32"/>
                  <a:gd name="T3" fmla="*/ 9 h 36"/>
                  <a:gd name="T4" fmla="*/ 32 w 32"/>
                  <a:gd name="T5" fmla="*/ 36 h 36"/>
                  <a:gd name="T6" fmla="*/ 12 w 32"/>
                  <a:gd name="T7" fmla="*/ 21 h 36"/>
                  <a:gd name="T8" fmla="*/ 0 w 3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6">
                    <a:moveTo>
                      <a:pt x="0" y="0"/>
                    </a:moveTo>
                    <a:lnTo>
                      <a:pt x="30" y="9"/>
                    </a:lnTo>
                    <a:lnTo>
                      <a:pt x="32" y="36"/>
                    </a:lnTo>
                    <a:lnTo>
                      <a:pt x="12" y="21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49" name="Freeform 229"/>
              <p:cNvSpPr>
                <a:spLocks/>
              </p:cNvSpPr>
              <p:nvPr/>
            </p:nvSpPr>
            <p:spPr bwMode="auto">
              <a:xfrm rot="20180143" flipH="1">
                <a:off x="4004" y="2189"/>
                <a:ext cx="37" cy="15"/>
              </a:xfrm>
              <a:custGeom>
                <a:avLst/>
                <a:gdLst>
                  <a:gd name="T0" fmla="*/ 18 w 43"/>
                  <a:gd name="T1" fmla="*/ 2 h 23"/>
                  <a:gd name="T2" fmla="*/ 43 w 43"/>
                  <a:gd name="T3" fmla="*/ 0 h 23"/>
                  <a:gd name="T4" fmla="*/ 30 w 43"/>
                  <a:gd name="T5" fmla="*/ 23 h 23"/>
                  <a:gd name="T6" fmla="*/ 0 w 43"/>
                  <a:gd name="T7" fmla="*/ 14 h 23"/>
                  <a:gd name="T8" fmla="*/ 18 w 43"/>
                  <a:gd name="T9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23">
                    <a:moveTo>
                      <a:pt x="18" y="2"/>
                    </a:moveTo>
                    <a:lnTo>
                      <a:pt x="43" y="0"/>
                    </a:lnTo>
                    <a:lnTo>
                      <a:pt x="30" y="23"/>
                    </a:lnTo>
                    <a:lnTo>
                      <a:pt x="0" y="14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50" name="Freeform 230"/>
              <p:cNvSpPr>
                <a:spLocks/>
              </p:cNvSpPr>
              <p:nvPr/>
            </p:nvSpPr>
            <p:spPr bwMode="auto">
              <a:xfrm rot="20180143" flipH="1">
                <a:off x="4004" y="2189"/>
                <a:ext cx="37" cy="15"/>
              </a:xfrm>
              <a:custGeom>
                <a:avLst/>
                <a:gdLst>
                  <a:gd name="T0" fmla="*/ 18 w 43"/>
                  <a:gd name="T1" fmla="*/ 2 h 23"/>
                  <a:gd name="T2" fmla="*/ 43 w 43"/>
                  <a:gd name="T3" fmla="*/ 0 h 23"/>
                  <a:gd name="T4" fmla="*/ 30 w 43"/>
                  <a:gd name="T5" fmla="*/ 23 h 23"/>
                  <a:gd name="T6" fmla="*/ 0 w 43"/>
                  <a:gd name="T7" fmla="*/ 14 h 23"/>
                  <a:gd name="T8" fmla="*/ 18 w 43"/>
                  <a:gd name="T9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23">
                    <a:moveTo>
                      <a:pt x="18" y="2"/>
                    </a:moveTo>
                    <a:lnTo>
                      <a:pt x="43" y="0"/>
                    </a:lnTo>
                    <a:lnTo>
                      <a:pt x="30" y="23"/>
                    </a:lnTo>
                    <a:lnTo>
                      <a:pt x="0" y="14"/>
                    </a:lnTo>
                    <a:lnTo>
                      <a:pt x="18" y="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51" name="Freeform 231"/>
              <p:cNvSpPr>
                <a:spLocks/>
              </p:cNvSpPr>
              <p:nvPr/>
            </p:nvSpPr>
            <p:spPr bwMode="auto">
              <a:xfrm rot="20180143" flipH="1">
                <a:off x="4024" y="2196"/>
                <a:ext cx="9" cy="32"/>
              </a:xfrm>
              <a:custGeom>
                <a:avLst/>
                <a:gdLst>
                  <a:gd name="T0" fmla="*/ 0 w 13"/>
                  <a:gd name="T1" fmla="*/ 23 h 50"/>
                  <a:gd name="T2" fmla="*/ 13 w 13"/>
                  <a:gd name="T3" fmla="*/ 0 h 50"/>
                  <a:gd name="T4" fmla="*/ 13 w 13"/>
                  <a:gd name="T5" fmla="*/ 27 h 50"/>
                  <a:gd name="T6" fmla="*/ 2 w 13"/>
                  <a:gd name="T7" fmla="*/ 50 h 50"/>
                  <a:gd name="T8" fmla="*/ 0 w 13"/>
                  <a:gd name="T9" fmla="*/ 2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0">
                    <a:moveTo>
                      <a:pt x="0" y="23"/>
                    </a:moveTo>
                    <a:lnTo>
                      <a:pt x="13" y="0"/>
                    </a:lnTo>
                    <a:lnTo>
                      <a:pt x="13" y="27"/>
                    </a:lnTo>
                    <a:lnTo>
                      <a:pt x="2" y="5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52" name="Freeform 232"/>
              <p:cNvSpPr>
                <a:spLocks/>
              </p:cNvSpPr>
              <p:nvPr/>
            </p:nvSpPr>
            <p:spPr bwMode="auto">
              <a:xfrm rot="20180143" flipH="1">
                <a:off x="4024" y="2196"/>
                <a:ext cx="9" cy="32"/>
              </a:xfrm>
              <a:custGeom>
                <a:avLst/>
                <a:gdLst>
                  <a:gd name="T0" fmla="*/ 0 w 13"/>
                  <a:gd name="T1" fmla="*/ 23 h 50"/>
                  <a:gd name="T2" fmla="*/ 13 w 13"/>
                  <a:gd name="T3" fmla="*/ 0 h 50"/>
                  <a:gd name="T4" fmla="*/ 13 w 13"/>
                  <a:gd name="T5" fmla="*/ 27 h 50"/>
                  <a:gd name="T6" fmla="*/ 2 w 13"/>
                  <a:gd name="T7" fmla="*/ 50 h 50"/>
                  <a:gd name="T8" fmla="*/ 0 w 13"/>
                  <a:gd name="T9" fmla="*/ 2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0">
                    <a:moveTo>
                      <a:pt x="0" y="23"/>
                    </a:moveTo>
                    <a:lnTo>
                      <a:pt x="13" y="0"/>
                    </a:lnTo>
                    <a:lnTo>
                      <a:pt x="13" y="27"/>
                    </a:lnTo>
                    <a:lnTo>
                      <a:pt x="2" y="5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53" name="Freeform 233"/>
              <p:cNvSpPr>
                <a:spLocks/>
              </p:cNvSpPr>
              <p:nvPr/>
            </p:nvSpPr>
            <p:spPr bwMode="auto">
              <a:xfrm rot="20180143" flipH="1">
                <a:off x="4024" y="2196"/>
                <a:ext cx="9" cy="32"/>
              </a:xfrm>
              <a:custGeom>
                <a:avLst/>
                <a:gdLst>
                  <a:gd name="T0" fmla="*/ 0 w 13"/>
                  <a:gd name="T1" fmla="*/ 23 h 50"/>
                  <a:gd name="T2" fmla="*/ 13 w 13"/>
                  <a:gd name="T3" fmla="*/ 0 h 50"/>
                  <a:gd name="T4" fmla="*/ 13 w 13"/>
                  <a:gd name="T5" fmla="*/ 27 h 50"/>
                  <a:gd name="T6" fmla="*/ 2 w 13"/>
                  <a:gd name="T7" fmla="*/ 50 h 50"/>
                  <a:gd name="T8" fmla="*/ 0 w 13"/>
                  <a:gd name="T9" fmla="*/ 2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0">
                    <a:moveTo>
                      <a:pt x="0" y="23"/>
                    </a:moveTo>
                    <a:lnTo>
                      <a:pt x="13" y="0"/>
                    </a:lnTo>
                    <a:lnTo>
                      <a:pt x="13" y="27"/>
                    </a:lnTo>
                    <a:lnTo>
                      <a:pt x="2" y="50"/>
                    </a:lnTo>
                    <a:lnTo>
                      <a:pt x="0" y="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54" name="Freeform 234"/>
              <p:cNvSpPr>
                <a:spLocks/>
              </p:cNvSpPr>
              <p:nvPr/>
            </p:nvSpPr>
            <p:spPr bwMode="auto">
              <a:xfrm rot="20180143" flipH="1">
                <a:off x="4026" y="2170"/>
                <a:ext cx="15" cy="28"/>
              </a:xfrm>
              <a:custGeom>
                <a:avLst/>
                <a:gdLst>
                  <a:gd name="T0" fmla="*/ 0 w 20"/>
                  <a:gd name="T1" fmla="*/ 0 h 42"/>
                  <a:gd name="T2" fmla="*/ 20 w 20"/>
                  <a:gd name="T3" fmla="*/ 15 h 42"/>
                  <a:gd name="T4" fmla="*/ 20 w 20"/>
                  <a:gd name="T5" fmla="*/ 42 h 42"/>
                  <a:gd name="T6" fmla="*/ 2 w 20"/>
                  <a:gd name="T7" fmla="*/ 27 h 42"/>
                  <a:gd name="T8" fmla="*/ 0 w 20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2">
                    <a:moveTo>
                      <a:pt x="0" y="0"/>
                    </a:moveTo>
                    <a:lnTo>
                      <a:pt x="20" y="15"/>
                    </a:lnTo>
                    <a:lnTo>
                      <a:pt x="20" y="42"/>
                    </a:lnTo>
                    <a:lnTo>
                      <a:pt x="2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55" name="Freeform 235"/>
              <p:cNvSpPr>
                <a:spLocks/>
              </p:cNvSpPr>
              <p:nvPr/>
            </p:nvSpPr>
            <p:spPr bwMode="auto">
              <a:xfrm rot="20180143" flipH="1">
                <a:off x="4026" y="2170"/>
                <a:ext cx="15" cy="28"/>
              </a:xfrm>
              <a:custGeom>
                <a:avLst/>
                <a:gdLst>
                  <a:gd name="T0" fmla="*/ 0 w 20"/>
                  <a:gd name="T1" fmla="*/ 0 h 42"/>
                  <a:gd name="T2" fmla="*/ 20 w 20"/>
                  <a:gd name="T3" fmla="*/ 15 h 42"/>
                  <a:gd name="T4" fmla="*/ 20 w 20"/>
                  <a:gd name="T5" fmla="*/ 42 h 42"/>
                  <a:gd name="T6" fmla="*/ 2 w 20"/>
                  <a:gd name="T7" fmla="*/ 27 h 42"/>
                  <a:gd name="T8" fmla="*/ 0 w 20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2">
                    <a:moveTo>
                      <a:pt x="0" y="0"/>
                    </a:moveTo>
                    <a:lnTo>
                      <a:pt x="20" y="15"/>
                    </a:lnTo>
                    <a:lnTo>
                      <a:pt x="20" y="42"/>
                    </a:lnTo>
                    <a:lnTo>
                      <a:pt x="2" y="27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56" name="Freeform 236"/>
              <p:cNvSpPr>
                <a:spLocks/>
              </p:cNvSpPr>
              <p:nvPr/>
            </p:nvSpPr>
            <p:spPr bwMode="auto">
              <a:xfrm rot="20180143" flipH="1">
                <a:off x="3998" y="2161"/>
                <a:ext cx="22" cy="18"/>
              </a:xfrm>
              <a:custGeom>
                <a:avLst/>
                <a:gdLst>
                  <a:gd name="T0" fmla="*/ 14 w 34"/>
                  <a:gd name="T1" fmla="*/ 0 h 26"/>
                  <a:gd name="T2" fmla="*/ 34 w 34"/>
                  <a:gd name="T3" fmla="*/ 15 h 26"/>
                  <a:gd name="T4" fmla="*/ 15 w 34"/>
                  <a:gd name="T5" fmla="*/ 26 h 26"/>
                  <a:gd name="T6" fmla="*/ 0 w 34"/>
                  <a:gd name="T7" fmla="*/ 23 h 26"/>
                  <a:gd name="T8" fmla="*/ 14 w 3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6">
                    <a:moveTo>
                      <a:pt x="14" y="0"/>
                    </a:moveTo>
                    <a:lnTo>
                      <a:pt x="34" y="15"/>
                    </a:lnTo>
                    <a:lnTo>
                      <a:pt x="15" y="26"/>
                    </a:lnTo>
                    <a:lnTo>
                      <a:pt x="0" y="2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57" name="Freeform 237"/>
              <p:cNvSpPr>
                <a:spLocks/>
              </p:cNvSpPr>
              <p:nvPr/>
            </p:nvSpPr>
            <p:spPr bwMode="auto">
              <a:xfrm rot="20180143" flipH="1">
                <a:off x="3998" y="2161"/>
                <a:ext cx="22" cy="18"/>
              </a:xfrm>
              <a:custGeom>
                <a:avLst/>
                <a:gdLst>
                  <a:gd name="T0" fmla="*/ 14 w 34"/>
                  <a:gd name="T1" fmla="*/ 0 h 26"/>
                  <a:gd name="T2" fmla="*/ 34 w 34"/>
                  <a:gd name="T3" fmla="*/ 15 h 26"/>
                  <a:gd name="T4" fmla="*/ 15 w 34"/>
                  <a:gd name="T5" fmla="*/ 26 h 26"/>
                  <a:gd name="T6" fmla="*/ 0 w 34"/>
                  <a:gd name="T7" fmla="*/ 23 h 26"/>
                  <a:gd name="T8" fmla="*/ 14 w 3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6">
                    <a:moveTo>
                      <a:pt x="14" y="0"/>
                    </a:moveTo>
                    <a:lnTo>
                      <a:pt x="34" y="15"/>
                    </a:lnTo>
                    <a:lnTo>
                      <a:pt x="15" y="26"/>
                    </a:lnTo>
                    <a:lnTo>
                      <a:pt x="0" y="23"/>
                    </a:lnTo>
                    <a:lnTo>
                      <a:pt x="14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58" name="Freeform 238"/>
              <p:cNvSpPr>
                <a:spLocks/>
              </p:cNvSpPr>
              <p:nvPr/>
            </p:nvSpPr>
            <p:spPr bwMode="auto">
              <a:xfrm rot="20180143" flipH="1">
                <a:off x="4008" y="2176"/>
                <a:ext cx="15" cy="27"/>
              </a:xfrm>
              <a:custGeom>
                <a:avLst/>
                <a:gdLst>
                  <a:gd name="T0" fmla="*/ 0 w 20"/>
                  <a:gd name="T1" fmla="*/ 11 h 38"/>
                  <a:gd name="T2" fmla="*/ 19 w 20"/>
                  <a:gd name="T3" fmla="*/ 0 h 38"/>
                  <a:gd name="T4" fmla="*/ 20 w 20"/>
                  <a:gd name="T5" fmla="*/ 26 h 38"/>
                  <a:gd name="T6" fmla="*/ 0 w 20"/>
                  <a:gd name="T7" fmla="*/ 38 h 38"/>
                  <a:gd name="T8" fmla="*/ 0 w 20"/>
                  <a:gd name="T9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8">
                    <a:moveTo>
                      <a:pt x="0" y="11"/>
                    </a:moveTo>
                    <a:lnTo>
                      <a:pt x="19" y="0"/>
                    </a:lnTo>
                    <a:lnTo>
                      <a:pt x="20" y="26"/>
                    </a:lnTo>
                    <a:lnTo>
                      <a:pt x="0" y="3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59" name="Freeform 239"/>
              <p:cNvSpPr>
                <a:spLocks/>
              </p:cNvSpPr>
              <p:nvPr/>
            </p:nvSpPr>
            <p:spPr bwMode="auto">
              <a:xfrm rot="20180143" flipH="1">
                <a:off x="4008" y="2176"/>
                <a:ext cx="15" cy="27"/>
              </a:xfrm>
              <a:custGeom>
                <a:avLst/>
                <a:gdLst>
                  <a:gd name="T0" fmla="*/ 0 w 20"/>
                  <a:gd name="T1" fmla="*/ 11 h 38"/>
                  <a:gd name="T2" fmla="*/ 19 w 20"/>
                  <a:gd name="T3" fmla="*/ 0 h 38"/>
                  <a:gd name="T4" fmla="*/ 20 w 20"/>
                  <a:gd name="T5" fmla="*/ 26 h 38"/>
                  <a:gd name="T6" fmla="*/ 0 w 20"/>
                  <a:gd name="T7" fmla="*/ 38 h 38"/>
                  <a:gd name="T8" fmla="*/ 0 w 20"/>
                  <a:gd name="T9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8">
                    <a:moveTo>
                      <a:pt x="0" y="11"/>
                    </a:moveTo>
                    <a:lnTo>
                      <a:pt x="19" y="0"/>
                    </a:lnTo>
                    <a:lnTo>
                      <a:pt x="20" y="26"/>
                    </a:lnTo>
                    <a:lnTo>
                      <a:pt x="0" y="3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60" name="Freeform 240"/>
              <p:cNvSpPr>
                <a:spLocks/>
              </p:cNvSpPr>
              <p:nvPr/>
            </p:nvSpPr>
            <p:spPr bwMode="auto">
              <a:xfrm rot="20180143" flipH="1">
                <a:off x="4008" y="2176"/>
                <a:ext cx="15" cy="27"/>
              </a:xfrm>
              <a:custGeom>
                <a:avLst/>
                <a:gdLst>
                  <a:gd name="T0" fmla="*/ 0 w 20"/>
                  <a:gd name="T1" fmla="*/ 11 h 38"/>
                  <a:gd name="T2" fmla="*/ 19 w 20"/>
                  <a:gd name="T3" fmla="*/ 0 h 38"/>
                  <a:gd name="T4" fmla="*/ 20 w 20"/>
                  <a:gd name="T5" fmla="*/ 26 h 38"/>
                  <a:gd name="T6" fmla="*/ 0 w 20"/>
                  <a:gd name="T7" fmla="*/ 38 h 38"/>
                  <a:gd name="T8" fmla="*/ 0 w 20"/>
                  <a:gd name="T9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8">
                    <a:moveTo>
                      <a:pt x="0" y="11"/>
                    </a:moveTo>
                    <a:lnTo>
                      <a:pt x="19" y="0"/>
                    </a:lnTo>
                    <a:lnTo>
                      <a:pt x="20" y="26"/>
                    </a:lnTo>
                    <a:lnTo>
                      <a:pt x="0" y="38"/>
                    </a:lnTo>
                    <a:lnTo>
                      <a:pt x="0" y="1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61" name="Freeform 241"/>
              <p:cNvSpPr>
                <a:spLocks/>
              </p:cNvSpPr>
              <p:nvPr/>
            </p:nvSpPr>
            <p:spPr bwMode="auto">
              <a:xfrm rot="20180143" flipH="1">
                <a:off x="4136" y="2095"/>
                <a:ext cx="292" cy="295"/>
              </a:xfrm>
              <a:custGeom>
                <a:avLst/>
                <a:gdLst>
                  <a:gd name="T0" fmla="*/ 57 w 425"/>
                  <a:gd name="T1" fmla="*/ 428 h 428"/>
                  <a:gd name="T2" fmla="*/ 0 w 425"/>
                  <a:gd name="T3" fmla="*/ 341 h 428"/>
                  <a:gd name="T4" fmla="*/ 369 w 425"/>
                  <a:gd name="T5" fmla="*/ 0 h 428"/>
                  <a:gd name="T6" fmla="*/ 425 w 425"/>
                  <a:gd name="T7" fmla="*/ 89 h 428"/>
                  <a:gd name="T8" fmla="*/ 57 w 425"/>
                  <a:gd name="T9" fmla="*/ 428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428">
                    <a:moveTo>
                      <a:pt x="57" y="428"/>
                    </a:moveTo>
                    <a:lnTo>
                      <a:pt x="0" y="341"/>
                    </a:lnTo>
                    <a:lnTo>
                      <a:pt x="369" y="0"/>
                    </a:lnTo>
                    <a:lnTo>
                      <a:pt x="425" y="89"/>
                    </a:lnTo>
                    <a:lnTo>
                      <a:pt x="57" y="428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62" name="Freeform 242"/>
              <p:cNvSpPr>
                <a:spLocks/>
              </p:cNvSpPr>
              <p:nvPr/>
            </p:nvSpPr>
            <p:spPr bwMode="auto">
              <a:xfrm rot="20180143" flipH="1">
                <a:off x="4136" y="2095"/>
                <a:ext cx="292" cy="295"/>
              </a:xfrm>
              <a:custGeom>
                <a:avLst/>
                <a:gdLst>
                  <a:gd name="T0" fmla="*/ 57 w 425"/>
                  <a:gd name="T1" fmla="*/ 428 h 428"/>
                  <a:gd name="T2" fmla="*/ 0 w 425"/>
                  <a:gd name="T3" fmla="*/ 341 h 428"/>
                  <a:gd name="T4" fmla="*/ 369 w 425"/>
                  <a:gd name="T5" fmla="*/ 0 h 428"/>
                  <a:gd name="T6" fmla="*/ 425 w 425"/>
                  <a:gd name="T7" fmla="*/ 89 h 428"/>
                  <a:gd name="T8" fmla="*/ 57 w 425"/>
                  <a:gd name="T9" fmla="*/ 428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428">
                    <a:moveTo>
                      <a:pt x="57" y="428"/>
                    </a:moveTo>
                    <a:lnTo>
                      <a:pt x="0" y="341"/>
                    </a:lnTo>
                    <a:lnTo>
                      <a:pt x="369" y="0"/>
                    </a:lnTo>
                    <a:lnTo>
                      <a:pt x="425" y="89"/>
                    </a:lnTo>
                    <a:lnTo>
                      <a:pt x="57" y="42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63" name="Line 243"/>
              <p:cNvSpPr>
                <a:spLocks noChangeShapeType="1"/>
              </p:cNvSpPr>
              <p:nvPr/>
            </p:nvSpPr>
            <p:spPr bwMode="auto">
              <a:xfrm rot="20180143" flipV="1">
                <a:off x="4310" y="2229"/>
                <a:ext cx="41" cy="6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64" name="Line 244"/>
              <p:cNvSpPr>
                <a:spLocks noChangeShapeType="1"/>
              </p:cNvSpPr>
              <p:nvPr/>
            </p:nvSpPr>
            <p:spPr bwMode="auto">
              <a:xfrm rot="20180143" flipV="1">
                <a:off x="4206" y="2193"/>
                <a:ext cx="45" cy="5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65" name="Freeform 245"/>
              <p:cNvSpPr>
                <a:spLocks/>
              </p:cNvSpPr>
              <p:nvPr/>
            </p:nvSpPr>
            <p:spPr bwMode="auto">
              <a:xfrm rot="20180143" flipH="1">
                <a:off x="4053" y="2138"/>
                <a:ext cx="52" cy="65"/>
              </a:xfrm>
              <a:custGeom>
                <a:avLst/>
                <a:gdLst>
                  <a:gd name="T0" fmla="*/ 56 w 76"/>
                  <a:gd name="T1" fmla="*/ 94 h 94"/>
                  <a:gd name="T2" fmla="*/ 70 w 76"/>
                  <a:gd name="T3" fmla="*/ 72 h 94"/>
                  <a:gd name="T4" fmla="*/ 76 w 76"/>
                  <a:gd name="T5" fmla="*/ 11 h 94"/>
                  <a:gd name="T6" fmla="*/ 8 w 76"/>
                  <a:gd name="T7" fmla="*/ 0 h 94"/>
                  <a:gd name="T8" fmla="*/ 0 w 76"/>
                  <a:gd name="T9" fmla="*/ 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94">
                    <a:moveTo>
                      <a:pt x="56" y="94"/>
                    </a:moveTo>
                    <a:lnTo>
                      <a:pt x="70" y="72"/>
                    </a:lnTo>
                    <a:lnTo>
                      <a:pt x="76" y="11"/>
                    </a:lnTo>
                    <a:lnTo>
                      <a:pt x="8" y="0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66" name="Line 246"/>
              <p:cNvSpPr>
                <a:spLocks noChangeShapeType="1"/>
              </p:cNvSpPr>
              <p:nvPr/>
            </p:nvSpPr>
            <p:spPr bwMode="auto">
              <a:xfrm rot="20180143" flipV="1">
                <a:off x="4065" y="2145"/>
                <a:ext cx="43" cy="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67" name="Line 247"/>
              <p:cNvSpPr>
                <a:spLocks noChangeShapeType="1"/>
              </p:cNvSpPr>
              <p:nvPr/>
            </p:nvSpPr>
            <p:spPr bwMode="auto">
              <a:xfrm rot="20180143" flipV="1">
                <a:off x="4086" y="2157"/>
                <a:ext cx="24" cy="3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68" name="Freeform 248"/>
              <p:cNvSpPr>
                <a:spLocks/>
              </p:cNvSpPr>
              <p:nvPr/>
            </p:nvSpPr>
            <p:spPr bwMode="auto">
              <a:xfrm rot="20180143" flipH="1">
                <a:off x="3652" y="1924"/>
                <a:ext cx="297" cy="293"/>
              </a:xfrm>
              <a:custGeom>
                <a:avLst/>
                <a:gdLst>
                  <a:gd name="T0" fmla="*/ 363 w 430"/>
                  <a:gd name="T1" fmla="*/ 0 h 422"/>
                  <a:gd name="T2" fmla="*/ 430 w 430"/>
                  <a:gd name="T3" fmla="*/ 83 h 422"/>
                  <a:gd name="T4" fmla="*/ 62 w 430"/>
                  <a:gd name="T5" fmla="*/ 422 h 422"/>
                  <a:gd name="T6" fmla="*/ 0 w 430"/>
                  <a:gd name="T7" fmla="*/ 350 h 422"/>
                  <a:gd name="T8" fmla="*/ 363 w 430"/>
                  <a:gd name="T9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422">
                    <a:moveTo>
                      <a:pt x="363" y="0"/>
                    </a:moveTo>
                    <a:lnTo>
                      <a:pt x="430" y="83"/>
                    </a:lnTo>
                    <a:lnTo>
                      <a:pt x="62" y="422"/>
                    </a:lnTo>
                    <a:lnTo>
                      <a:pt x="0" y="350"/>
                    </a:lnTo>
                    <a:lnTo>
                      <a:pt x="363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69" name="Freeform 249"/>
              <p:cNvSpPr>
                <a:spLocks/>
              </p:cNvSpPr>
              <p:nvPr/>
            </p:nvSpPr>
            <p:spPr bwMode="auto">
              <a:xfrm rot="20180143" flipH="1">
                <a:off x="3652" y="1924"/>
                <a:ext cx="297" cy="293"/>
              </a:xfrm>
              <a:custGeom>
                <a:avLst/>
                <a:gdLst>
                  <a:gd name="T0" fmla="*/ 363 w 430"/>
                  <a:gd name="T1" fmla="*/ 0 h 422"/>
                  <a:gd name="T2" fmla="*/ 430 w 430"/>
                  <a:gd name="T3" fmla="*/ 83 h 422"/>
                  <a:gd name="T4" fmla="*/ 62 w 430"/>
                  <a:gd name="T5" fmla="*/ 422 h 422"/>
                  <a:gd name="T6" fmla="*/ 0 w 430"/>
                  <a:gd name="T7" fmla="*/ 350 h 422"/>
                  <a:gd name="T8" fmla="*/ 363 w 430"/>
                  <a:gd name="T9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422">
                    <a:moveTo>
                      <a:pt x="363" y="0"/>
                    </a:moveTo>
                    <a:lnTo>
                      <a:pt x="430" y="83"/>
                    </a:lnTo>
                    <a:lnTo>
                      <a:pt x="62" y="422"/>
                    </a:lnTo>
                    <a:lnTo>
                      <a:pt x="0" y="350"/>
                    </a:lnTo>
                    <a:lnTo>
                      <a:pt x="36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70" name="Line 250"/>
              <p:cNvSpPr>
                <a:spLocks noChangeShapeType="1"/>
              </p:cNvSpPr>
              <p:nvPr/>
            </p:nvSpPr>
            <p:spPr bwMode="auto">
              <a:xfrm rot="20180143" flipH="1">
                <a:off x="3727" y="2030"/>
                <a:ext cx="49" cy="5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71" name="Line 251"/>
              <p:cNvSpPr>
                <a:spLocks noChangeShapeType="1"/>
              </p:cNvSpPr>
              <p:nvPr/>
            </p:nvSpPr>
            <p:spPr bwMode="auto">
              <a:xfrm rot="20180143" flipH="1">
                <a:off x="3850" y="2064"/>
                <a:ext cx="45" cy="5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72" name="Freeform 252"/>
              <p:cNvSpPr>
                <a:spLocks/>
              </p:cNvSpPr>
              <p:nvPr/>
            </p:nvSpPr>
            <p:spPr bwMode="auto">
              <a:xfrm rot="20180143" flipH="1">
                <a:off x="3930" y="2089"/>
                <a:ext cx="43" cy="65"/>
              </a:xfrm>
              <a:custGeom>
                <a:avLst/>
                <a:gdLst>
                  <a:gd name="T0" fmla="*/ 10 w 62"/>
                  <a:gd name="T1" fmla="*/ 0 h 94"/>
                  <a:gd name="T2" fmla="*/ 2 w 62"/>
                  <a:gd name="T3" fmla="*/ 5 h 94"/>
                  <a:gd name="T4" fmla="*/ 0 w 62"/>
                  <a:gd name="T5" fmla="*/ 77 h 94"/>
                  <a:gd name="T6" fmla="*/ 58 w 62"/>
                  <a:gd name="T7" fmla="*/ 94 h 94"/>
                  <a:gd name="T8" fmla="*/ 62 w 62"/>
                  <a:gd name="T9" fmla="*/ 7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94">
                    <a:moveTo>
                      <a:pt x="10" y="0"/>
                    </a:moveTo>
                    <a:lnTo>
                      <a:pt x="2" y="5"/>
                    </a:lnTo>
                    <a:lnTo>
                      <a:pt x="0" y="77"/>
                    </a:lnTo>
                    <a:lnTo>
                      <a:pt x="58" y="94"/>
                    </a:lnTo>
                    <a:lnTo>
                      <a:pt x="62" y="7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73" name="Line 253"/>
              <p:cNvSpPr>
                <a:spLocks noChangeShapeType="1"/>
              </p:cNvSpPr>
              <p:nvPr/>
            </p:nvSpPr>
            <p:spPr bwMode="auto">
              <a:xfrm rot="20180143" flipH="1">
                <a:off x="3964" y="2111"/>
                <a:ext cx="47" cy="5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74" name="Line 254"/>
              <p:cNvSpPr>
                <a:spLocks noChangeShapeType="1"/>
              </p:cNvSpPr>
              <p:nvPr/>
            </p:nvSpPr>
            <p:spPr bwMode="auto">
              <a:xfrm rot="20180143" flipH="1">
                <a:off x="3987" y="2126"/>
                <a:ext cx="24" cy="3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75" name="Freeform 255"/>
              <p:cNvSpPr>
                <a:spLocks/>
              </p:cNvSpPr>
              <p:nvPr/>
            </p:nvSpPr>
            <p:spPr bwMode="auto">
              <a:xfrm rot="20180143" flipH="1">
                <a:off x="3652" y="1924"/>
                <a:ext cx="297" cy="293"/>
              </a:xfrm>
              <a:custGeom>
                <a:avLst/>
                <a:gdLst>
                  <a:gd name="T0" fmla="*/ 363 w 430"/>
                  <a:gd name="T1" fmla="*/ 0 h 422"/>
                  <a:gd name="T2" fmla="*/ 430 w 430"/>
                  <a:gd name="T3" fmla="*/ 83 h 422"/>
                  <a:gd name="T4" fmla="*/ 62 w 430"/>
                  <a:gd name="T5" fmla="*/ 422 h 422"/>
                  <a:gd name="T6" fmla="*/ 0 w 430"/>
                  <a:gd name="T7" fmla="*/ 350 h 422"/>
                  <a:gd name="T8" fmla="*/ 363 w 430"/>
                  <a:gd name="T9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422">
                    <a:moveTo>
                      <a:pt x="363" y="0"/>
                    </a:moveTo>
                    <a:lnTo>
                      <a:pt x="430" y="83"/>
                    </a:lnTo>
                    <a:lnTo>
                      <a:pt x="62" y="422"/>
                    </a:lnTo>
                    <a:lnTo>
                      <a:pt x="0" y="350"/>
                    </a:lnTo>
                    <a:lnTo>
                      <a:pt x="363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76" name="Freeform 256"/>
              <p:cNvSpPr>
                <a:spLocks/>
              </p:cNvSpPr>
              <p:nvPr/>
            </p:nvSpPr>
            <p:spPr bwMode="auto">
              <a:xfrm rot="20180143" flipH="1">
                <a:off x="3652" y="1924"/>
                <a:ext cx="297" cy="293"/>
              </a:xfrm>
              <a:custGeom>
                <a:avLst/>
                <a:gdLst>
                  <a:gd name="T0" fmla="*/ 363 w 430"/>
                  <a:gd name="T1" fmla="*/ 0 h 422"/>
                  <a:gd name="T2" fmla="*/ 430 w 430"/>
                  <a:gd name="T3" fmla="*/ 83 h 422"/>
                  <a:gd name="T4" fmla="*/ 62 w 430"/>
                  <a:gd name="T5" fmla="*/ 422 h 422"/>
                  <a:gd name="T6" fmla="*/ 0 w 430"/>
                  <a:gd name="T7" fmla="*/ 350 h 422"/>
                  <a:gd name="T8" fmla="*/ 363 w 430"/>
                  <a:gd name="T9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422">
                    <a:moveTo>
                      <a:pt x="363" y="0"/>
                    </a:moveTo>
                    <a:lnTo>
                      <a:pt x="430" y="83"/>
                    </a:lnTo>
                    <a:lnTo>
                      <a:pt x="62" y="422"/>
                    </a:lnTo>
                    <a:lnTo>
                      <a:pt x="0" y="350"/>
                    </a:lnTo>
                    <a:lnTo>
                      <a:pt x="36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77" name="Line 257"/>
              <p:cNvSpPr>
                <a:spLocks noChangeShapeType="1"/>
              </p:cNvSpPr>
              <p:nvPr/>
            </p:nvSpPr>
            <p:spPr bwMode="auto">
              <a:xfrm rot="20180143" flipH="1">
                <a:off x="3727" y="2030"/>
                <a:ext cx="49" cy="5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78" name="Line 258"/>
              <p:cNvSpPr>
                <a:spLocks noChangeShapeType="1"/>
              </p:cNvSpPr>
              <p:nvPr/>
            </p:nvSpPr>
            <p:spPr bwMode="auto">
              <a:xfrm rot="20180143" flipH="1">
                <a:off x="3850" y="2064"/>
                <a:ext cx="45" cy="5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79" name="Freeform 259"/>
              <p:cNvSpPr>
                <a:spLocks/>
              </p:cNvSpPr>
              <p:nvPr/>
            </p:nvSpPr>
            <p:spPr bwMode="auto">
              <a:xfrm rot="20180143" flipH="1">
                <a:off x="3930" y="2089"/>
                <a:ext cx="43" cy="65"/>
              </a:xfrm>
              <a:custGeom>
                <a:avLst/>
                <a:gdLst>
                  <a:gd name="T0" fmla="*/ 10 w 62"/>
                  <a:gd name="T1" fmla="*/ 0 h 94"/>
                  <a:gd name="T2" fmla="*/ 2 w 62"/>
                  <a:gd name="T3" fmla="*/ 5 h 94"/>
                  <a:gd name="T4" fmla="*/ 0 w 62"/>
                  <a:gd name="T5" fmla="*/ 77 h 94"/>
                  <a:gd name="T6" fmla="*/ 58 w 62"/>
                  <a:gd name="T7" fmla="*/ 94 h 94"/>
                  <a:gd name="T8" fmla="*/ 62 w 62"/>
                  <a:gd name="T9" fmla="*/ 7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94">
                    <a:moveTo>
                      <a:pt x="10" y="0"/>
                    </a:moveTo>
                    <a:lnTo>
                      <a:pt x="2" y="5"/>
                    </a:lnTo>
                    <a:lnTo>
                      <a:pt x="0" y="77"/>
                    </a:lnTo>
                    <a:lnTo>
                      <a:pt x="58" y="94"/>
                    </a:lnTo>
                    <a:lnTo>
                      <a:pt x="62" y="7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80" name="Line 260"/>
              <p:cNvSpPr>
                <a:spLocks noChangeShapeType="1"/>
              </p:cNvSpPr>
              <p:nvPr/>
            </p:nvSpPr>
            <p:spPr bwMode="auto">
              <a:xfrm rot="20180143" flipH="1">
                <a:off x="3964" y="2111"/>
                <a:ext cx="47" cy="5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81" name="Line 261"/>
              <p:cNvSpPr>
                <a:spLocks noChangeShapeType="1"/>
              </p:cNvSpPr>
              <p:nvPr/>
            </p:nvSpPr>
            <p:spPr bwMode="auto">
              <a:xfrm rot="20180143" flipH="1">
                <a:off x="3987" y="2126"/>
                <a:ext cx="24" cy="3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82" name="Freeform 262"/>
              <p:cNvSpPr>
                <a:spLocks/>
              </p:cNvSpPr>
              <p:nvPr/>
            </p:nvSpPr>
            <p:spPr bwMode="auto">
              <a:xfrm rot="20180143" flipH="1">
                <a:off x="4022" y="2111"/>
                <a:ext cx="77" cy="103"/>
              </a:xfrm>
              <a:custGeom>
                <a:avLst/>
                <a:gdLst>
                  <a:gd name="T0" fmla="*/ 0 w 113"/>
                  <a:gd name="T1" fmla="*/ 0 h 150"/>
                  <a:gd name="T2" fmla="*/ 98 w 113"/>
                  <a:gd name="T3" fmla="*/ 49 h 150"/>
                  <a:gd name="T4" fmla="*/ 113 w 113"/>
                  <a:gd name="T5" fmla="*/ 150 h 150"/>
                  <a:gd name="T6" fmla="*/ 0 w 113"/>
                  <a:gd name="T7" fmla="*/ 99 h 150"/>
                  <a:gd name="T8" fmla="*/ 0 w 113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150">
                    <a:moveTo>
                      <a:pt x="0" y="0"/>
                    </a:moveTo>
                    <a:lnTo>
                      <a:pt x="98" y="49"/>
                    </a:lnTo>
                    <a:lnTo>
                      <a:pt x="113" y="150"/>
                    </a:lnTo>
                    <a:lnTo>
                      <a:pt x="0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83" name="Freeform 263"/>
              <p:cNvSpPr>
                <a:spLocks/>
              </p:cNvSpPr>
              <p:nvPr/>
            </p:nvSpPr>
            <p:spPr bwMode="auto">
              <a:xfrm rot="20180143" flipH="1">
                <a:off x="4022" y="2111"/>
                <a:ext cx="77" cy="103"/>
              </a:xfrm>
              <a:custGeom>
                <a:avLst/>
                <a:gdLst>
                  <a:gd name="T0" fmla="*/ 0 w 113"/>
                  <a:gd name="T1" fmla="*/ 0 h 150"/>
                  <a:gd name="T2" fmla="*/ 98 w 113"/>
                  <a:gd name="T3" fmla="*/ 49 h 150"/>
                  <a:gd name="T4" fmla="*/ 113 w 113"/>
                  <a:gd name="T5" fmla="*/ 150 h 150"/>
                  <a:gd name="T6" fmla="*/ 0 w 113"/>
                  <a:gd name="T7" fmla="*/ 99 h 150"/>
                  <a:gd name="T8" fmla="*/ 0 w 113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150">
                    <a:moveTo>
                      <a:pt x="0" y="0"/>
                    </a:moveTo>
                    <a:lnTo>
                      <a:pt x="98" y="49"/>
                    </a:lnTo>
                    <a:lnTo>
                      <a:pt x="113" y="150"/>
                    </a:lnTo>
                    <a:lnTo>
                      <a:pt x="0" y="99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84" name="Freeform 264"/>
              <p:cNvSpPr>
                <a:spLocks/>
              </p:cNvSpPr>
              <p:nvPr/>
            </p:nvSpPr>
            <p:spPr bwMode="auto">
              <a:xfrm rot="20180143" flipH="1">
                <a:off x="3979" y="2092"/>
                <a:ext cx="118" cy="74"/>
              </a:xfrm>
              <a:custGeom>
                <a:avLst/>
                <a:gdLst>
                  <a:gd name="T0" fmla="*/ 63 w 175"/>
                  <a:gd name="T1" fmla="*/ 0 h 110"/>
                  <a:gd name="T2" fmla="*/ 175 w 175"/>
                  <a:gd name="T3" fmla="*/ 51 h 110"/>
                  <a:gd name="T4" fmla="*/ 106 w 175"/>
                  <a:gd name="T5" fmla="*/ 110 h 110"/>
                  <a:gd name="T6" fmla="*/ 0 w 175"/>
                  <a:gd name="T7" fmla="*/ 68 h 110"/>
                  <a:gd name="T8" fmla="*/ 63 w 175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110">
                    <a:moveTo>
                      <a:pt x="63" y="0"/>
                    </a:moveTo>
                    <a:lnTo>
                      <a:pt x="175" y="51"/>
                    </a:lnTo>
                    <a:lnTo>
                      <a:pt x="106" y="110"/>
                    </a:lnTo>
                    <a:lnTo>
                      <a:pt x="0" y="68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85" name="Freeform 265"/>
              <p:cNvSpPr>
                <a:spLocks/>
              </p:cNvSpPr>
              <p:nvPr/>
            </p:nvSpPr>
            <p:spPr bwMode="auto">
              <a:xfrm rot="20180143" flipH="1">
                <a:off x="3979" y="2092"/>
                <a:ext cx="118" cy="74"/>
              </a:xfrm>
              <a:custGeom>
                <a:avLst/>
                <a:gdLst>
                  <a:gd name="T0" fmla="*/ 63 w 175"/>
                  <a:gd name="T1" fmla="*/ 0 h 110"/>
                  <a:gd name="T2" fmla="*/ 175 w 175"/>
                  <a:gd name="T3" fmla="*/ 51 h 110"/>
                  <a:gd name="T4" fmla="*/ 106 w 175"/>
                  <a:gd name="T5" fmla="*/ 110 h 110"/>
                  <a:gd name="T6" fmla="*/ 0 w 175"/>
                  <a:gd name="T7" fmla="*/ 68 h 110"/>
                  <a:gd name="T8" fmla="*/ 63 w 175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110">
                    <a:moveTo>
                      <a:pt x="63" y="0"/>
                    </a:moveTo>
                    <a:lnTo>
                      <a:pt x="175" y="51"/>
                    </a:lnTo>
                    <a:lnTo>
                      <a:pt x="106" y="110"/>
                    </a:lnTo>
                    <a:lnTo>
                      <a:pt x="0" y="68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86" name="Freeform 266"/>
              <p:cNvSpPr>
                <a:spLocks/>
              </p:cNvSpPr>
              <p:nvPr/>
            </p:nvSpPr>
            <p:spPr bwMode="auto">
              <a:xfrm rot="20180143" flipH="1">
                <a:off x="3979" y="2092"/>
                <a:ext cx="118" cy="74"/>
              </a:xfrm>
              <a:custGeom>
                <a:avLst/>
                <a:gdLst>
                  <a:gd name="T0" fmla="*/ 63 w 175"/>
                  <a:gd name="T1" fmla="*/ 0 h 110"/>
                  <a:gd name="T2" fmla="*/ 175 w 175"/>
                  <a:gd name="T3" fmla="*/ 51 h 110"/>
                  <a:gd name="T4" fmla="*/ 106 w 175"/>
                  <a:gd name="T5" fmla="*/ 110 h 110"/>
                  <a:gd name="T6" fmla="*/ 0 w 175"/>
                  <a:gd name="T7" fmla="*/ 68 h 110"/>
                  <a:gd name="T8" fmla="*/ 63 w 175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110">
                    <a:moveTo>
                      <a:pt x="63" y="0"/>
                    </a:moveTo>
                    <a:lnTo>
                      <a:pt x="175" y="51"/>
                    </a:lnTo>
                    <a:lnTo>
                      <a:pt x="106" y="110"/>
                    </a:lnTo>
                    <a:lnTo>
                      <a:pt x="0" y="68"/>
                    </a:lnTo>
                    <a:lnTo>
                      <a:pt x="6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87" name="Freeform 267"/>
              <p:cNvSpPr>
                <a:spLocks/>
              </p:cNvSpPr>
              <p:nvPr/>
            </p:nvSpPr>
            <p:spPr bwMode="auto">
              <a:xfrm rot="20180143" flipH="1">
                <a:off x="3996" y="2136"/>
                <a:ext cx="54" cy="115"/>
              </a:xfrm>
              <a:custGeom>
                <a:avLst/>
                <a:gdLst>
                  <a:gd name="T0" fmla="*/ 0 w 79"/>
                  <a:gd name="T1" fmla="*/ 59 h 167"/>
                  <a:gd name="T2" fmla="*/ 69 w 79"/>
                  <a:gd name="T3" fmla="*/ 0 h 167"/>
                  <a:gd name="T4" fmla="*/ 79 w 79"/>
                  <a:gd name="T5" fmla="*/ 93 h 167"/>
                  <a:gd name="T6" fmla="*/ 7 w 79"/>
                  <a:gd name="T7" fmla="*/ 167 h 167"/>
                  <a:gd name="T8" fmla="*/ 0 w 79"/>
                  <a:gd name="T9" fmla="*/ 5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67">
                    <a:moveTo>
                      <a:pt x="0" y="59"/>
                    </a:moveTo>
                    <a:lnTo>
                      <a:pt x="69" y="0"/>
                    </a:lnTo>
                    <a:lnTo>
                      <a:pt x="79" y="93"/>
                    </a:lnTo>
                    <a:lnTo>
                      <a:pt x="7" y="167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88" name="Freeform 268"/>
              <p:cNvSpPr>
                <a:spLocks/>
              </p:cNvSpPr>
              <p:nvPr/>
            </p:nvSpPr>
            <p:spPr bwMode="auto">
              <a:xfrm rot="20180143" flipH="1">
                <a:off x="3996" y="2136"/>
                <a:ext cx="54" cy="115"/>
              </a:xfrm>
              <a:custGeom>
                <a:avLst/>
                <a:gdLst>
                  <a:gd name="T0" fmla="*/ 0 w 79"/>
                  <a:gd name="T1" fmla="*/ 59 h 167"/>
                  <a:gd name="T2" fmla="*/ 69 w 79"/>
                  <a:gd name="T3" fmla="*/ 0 h 167"/>
                  <a:gd name="T4" fmla="*/ 79 w 79"/>
                  <a:gd name="T5" fmla="*/ 93 h 167"/>
                  <a:gd name="T6" fmla="*/ 7 w 79"/>
                  <a:gd name="T7" fmla="*/ 167 h 167"/>
                  <a:gd name="T8" fmla="*/ 0 w 79"/>
                  <a:gd name="T9" fmla="*/ 5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67">
                    <a:moveTo>
                      <a:pt x="0" y="59"/>
                    </a:moveTo>
                    <a:lnTo>
                      <a:pt x="69" y="0"/>
                    </a:lnTo>
                    <a:lnTo>
                      <a:pt x="79" y="93"/>
                    </a:lnTo>
                    <a:lnTo>
                      <a:pt x="7" y="167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89" name="Freeform 269"/>
              <p:cNvSpPr>
                <a:spLocks/>
              </p:cNvSpPr>
              <p:nvPr/>
            </p:nvSpPr>
            <p:spPr bwMode="auto">
              <a:xfrm rot="20180143" flipH="1">
                <a:off x="3996" y="2136"/>
                <a:ext cx="54" cy="115"/>
              </a:xfrm>
              <a:custGeom>
                <a:avLst/>
                <a:gdLst>
                  <a:gd name="T0" fmla="*/ 0 w 79"/>
                  <a:gd name="T1" fmla="*/ 59 h 167"/>
                  <a:gd name="T2" fmla="*/ 69 w 79"/>
                  <a:gd name="T3" fmla="*/ 0 h 167"/>
                  <a:gd name="T4" fmla="*/ 79 w 79"/>
                  <a:gd name="T5" fmla="*/ 93 h 167"/>
                  <a:gd name="T6" fmla="*/ 7 w 79"/>
                  <a:gd name="T7" fmla="*/ 167 h 167"/>
                  <a:gd name="T8" fmla="*/ 0 w 79"/>
                  <a:gd name="T9" fmla="*/ 5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67">
                    <a:moveTo>
                      <a:pt x="0" y="59"/>
                    </a:moveTo>
                    <a:lnTo>
                      <a:pt x="69" y="0"/>
                    </a:lnTo>
                    <a:lnTo>
                      <a:pt x="79" y="93"/>
                    </a:lnTo>
                    <a:lnTo>
                      <a:pt x="7" y="167"/>
                    </a:lnTo>
                    <a:lnTo>
                      <a:pt x="0" y="5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90" name="Freeform 270"/>
              <p:cNvSpPr>
                <a:spLocks/>
              </p:cNvSpPr>
              <p:nvPr/>
            </p:nvSpPr>
            <p:spPr bwMode="auto">
              <a:xfrm rot="20180143" flipH="1">
                <a:off x="4007" y="2198"/>
                <a:ext cx="22" cy="25"/>
              </a:xfrm>
              <a:custGeom>
                <a:avLst/>
                <a:gdLst>
                  <a:gd name="T0" fmla="*/ 0 w 30"/>
                  <a:gd name="T1" fmla="*/ 0 h 36"/>
                  <a:gd name="T2" fmla="*/ 30 w 30"/>
                  <a:gd name="T3" fmla="*/ 10 h 36"/>
                  <a:gd name="T4" fmla="*/ 30 w 30"/>
                  <a:gd name="T5" fmla="*/ 36 h 36"/>
                  <a:gd name="T6" fmla="*/ 1 w 30"/>
                  <a:gd name="T7" fmla="*/ 29 h 36"/>
                  <a:gd name="T8" fmla="*/ 0 w 3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6">
                    <a:moveTo>
                      <a:pt x="0" y="0"/>
                    </a:moveTo>
                    <a:lnTo>
                      <a:pt x="30" y="10"/>
                    </a:lnTo>
                    <a:lnTo>
                      <a:pt x="30" y="36"/>
                    </a:lnTo>
                    <a:lnTo>
                      <a:pt x="1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91" name="Freeform 271"/>
              <p:cNvSpPr>
                <a:spLocks/>
              </p:cNvSpPr>
              <p:nvPr/>
            </p:nvSpPr>
            <p:spPr bwMode="auto">
              <a:xfrm rot="20180143" flipH="1">
                <a:off x="4007" y="2198"/>
                <a:ext cx="22" cy="25"/>
              </a:xfrm>
              <a:custGeom>
                <a:avLst/>
                <a:gdLst>
                  <a:gd name="T0" fmla="*/ 0 w 30"/>
                  <a:gd name="T1" fmla="*/ 0 h 36"/>
                  <a:gd name="T2" fmla="*/ 30 w 30"/>
                  <a:gd name="T3" fmla="*/ 10 h 36"/>
                  <a:gd name="T4" fmla="*/ 30 w 30"/>
                  <a:gd name="T5" fmla="*/ 36 h 36"/>
                  <a:gd name="T6" fmla="*/ 1 w 30"/>
                  <a:gd name="T7" fmla="*/ 29 h 36"/>
                  <a:gd name="T8" fmla="*/ 0 w 3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6">
                    <a:moveTo>
                      <a:pt x="0" y="0"/>
                    </a:moveTo>
                    <a:lnTo>
                      <a:pt x="30" y="10"/>
                    </a:lnTo>
                    <a:lnTo>
                      <a:pt x="30" y="36"/>
                    </a:lnTo>
                    <a:lnTo>
                      <a:pt x="1" y="29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92" name="Freeform 272"/>
              <p:cNvSpPr>
                <a:spLocks/>
              </p:cNvSpPr>
              <p:nvPr/>
            </p:nvSpPr>
            <p:spPr bwMode="auto">
              <a:xfrm rot="20180143" flipH="1">
                <a:off x="4005" y="2192"/>
                <a:ext cx="36" cy="18"/>
              </a:xfrm>
              <a:custGeom>
                <a:avLst/>
                <a:gdLst>
                  <a:gd name="T0" fmla="*/ 28 w 48"/>
                  <a:gd name="T1" fmla="*/ 0 h 27"/>
                  <a:gd name="T2" fmla="*/ 48 w 48"/>
                  <a:gd name="T3" fmla="*/ 15 h 27"/>
                  <a:gd name="T4" fmla="*/ 30 w 48"/>
                  <a:gd name="T5" fmla="*/ 27 h 27"/>
                  <a:gd name="T6" fmla="*/ 0 w 48"/>
                  <a:gd name="T7" fmla="*/ 17 h 27"/>
                  <a:gd name="T8" fmla="*/ 28 w 48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7">
                    <a:moveTo>
                      <a:pt x="28" y="0"/>
                    </a:moveTo>
                    <a:lnTo>
                      <a:pt x="48" y="15"/>
                    </a:lnTo>
                    <a:lnTo>
                      <a:pt x="30" y="27"/>
                    </a:lnTo>
                    <a:lnTo>
                      <a:pt x="0" y="1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93" name="Freeform 273"/>
              <p:cNvSpPr>
                <a:spLocks/>
              </p:cNvSpPr>
              <p:nvPr/>
            </p:nvSpPr>
            <p:spPr bwMode="auto">
              <a:xfrm rot="20180143" flipH="1">
                <a:off x="4005" y="2192"/>
                <a:ext cx="36" cy="18"/>
              </a:xfrm>
              <a:custGeom>
                <a:avLst/>
                <a:gdLst>
                  <a:gd name="T0" fmla="*/ 28 w 48"/>
                  <a:gd name="T1" fmla="*/ 0 h 27"/>
                  <a:gd name="T2" fmla="*/ 48 w 48"/>
                  <a:gd name="T3" fmla="*/ 15 h 27"/>
                  <a:gd name="T4" fmla="*/ 30 w 48"/>
                  <a:gd name="T5" fmla="*/ 27 h 27"/>
                  <a:gd name="T6" fmla="*/ 0 w 48"/>
                  <a:gd name="T7" fmla="*/ 17 h 27"/>
                  <a:gd name="T8" fmla="*/ 28 w 48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7">
                    <a:moveTo>
                      <a:pt x="28" y="0"/>
                    </a:moveTo>
                    <a:lnTo>
                      <a:pt x="48" y="15"/>
                    </a:lnTo>
                    <a:lnTo>
                      <a:pt x="30" y="27"/>
                    </a:lnTo>
                    <a:lnTo>
                      <a:pt x="0" y="17"/>
                    </a:lnTo>
                    <a:lnTo>
                      <a:pt x="28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94" name="Freeform 274"/>
              <p:cNvSpPr>
                <a:spLocks/>
              </p:cNvSpPr>
              <p:nvPr/>
            </p:nvSpPr>
            <p:spPr bwMode="auto">
              <a:xfrm rot="20180143" flipH="1">
                <a:off x="4028" y="2220"/>
                <a:ext cx="13" cy="25"/>
              </a:xfrm>
              <a:custGeom>
                <a:avLst/>
                <a:gdLst>
                  <a:gd name="T0" fmla="*/ 0 w 18"/>
                  <a:gd name="T1" fmla="*/ 12 h 38"/>
                  <a:gd name="T2" fmla="*/ 18 w 18"/>
                  <a:gd name="T3" fmla="*/ 0 h 38"/>
                  <a:gd name="T4" fmla="*/ 18 w 18"/>
                  <a:gd name="T5" fmla="*/ 27 h 38"/>
                  <a:gd name="T6" fmla="*/ 0 w 18"/>
                  <a:gd name="T7" fmla="*/ 38 h 38"/>
                  <a:gd name="T8" fmla="*/ 0 w 18"/>
                  <a:gd name="T9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8">
                    <a:moveTo>
                      <a:pt x="0" y="12"/>
                    </a:moveTo>
                    <a:lnTo>
                      <a:pt x="18" y="0"/>
                    </a:lnTo>
                    <a:lnTo>
                      <a:pt x="18" y="27"/>
                    </a:lnTo>
                    <a:lnTo>
                      <a:pt x="0" y="3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95" name="Freeform 275"/>
              <p:cNvSpPr>
                <a:spLocks/>
              </p:cNvSpPr>
              <p:nvPr/>
            </p:nvSpPr>
            <p:spPr bwMode="auto">
              <a:xfrm rot="20180143" flipH="1">
                <a:off x="4028" y="2220"/>
                <a:ext cx="13" cy="25"/>
              </a:xfrm>
              <a:custGeom>
                <a:avLst/>
                <a:gdLst>
                  <a:gd name="T0" fmla="*/ 0 w 18"/>
                  <a:gd name="T1" fmla="*/ 12 h 38"/>
                  <a:gd name="T2" fmla="*/ 18 w 18"/>
                  <a:gd name="T3" fmla="*/ 0 h 38"/>
                  <a:gd name="T4" fmla="*/ 18 w 18"/>
                  <a:gd name="T5" fmla="*/ 27 h 38"/>
                  <a:gd name="T6" fmla="*/ 0 w 18"/>
                  <a:gd name="T7" fmla="*/ 38 h 38"/>
                  <a:gd name="T8" fmla="*/ 0 w 18"/>
                  <a:gd name="T9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8">
                    <a:moveTo>
                      <a:pt x="0" y="12"/>
                    </a:moveTo>
                    <a:lnTo>
                      <a:pt x="18" y="0"/>
                    </a:lnTo>
                    <a:lnTo>
                      <a:pt x="18" y="27"/>
                    </a:lnTo>
                    <a:lnTo>
                      <a:pt x="0" y="3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96" name="Freeform 276"/>
              <p:cNvSpPr>
                <a:spLocks/>
              </p:cNvSpPr>
              <p:nvPr/>
            </p:nvSpPr>
            <p:spPr bwMode="auto">
              <a:xfrm rot="20180143" flipH="1">
                <a:off x="4028" y="2220"/>
                <a:ext cx="13" cy="25"/>
              </a:xfrm>
              <a:custGeom>
                <a:avLst/>
                <a:gdLst>
                  <a:gd name="T0" fmla="*/ 0 w 18"/>
                  <a:gd name="T1" fmla="*/ 12 h 38"/>
                  <a:gd name="T2" fmla="*/ 18 w 18"/>
                  <a:gd name="T3" fmla="*/ 0 h 38"/>
                  <a:gd name="T4" fmla="*/ 18 w 18"/>
                  <a:gd name="T5" fmla="*/ 27 h 38"/>
                  <a:gd name="T6" fmla="*/ 0 w 18"/>
                  <a:gd name="T7" fmla="*/ 38 h 38"/>
                  <a:gd name="T8" fmla="*/ 0 w 18"/>
                  <a:gd name="T9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8">
                    <a:moveTo>
                      <a:pt x="0" y="12"/>
                    </a:moveTo>
                    <a:lnTo>
                      <a:pt x="18" y="0"/>
                    </a:lnTo>
                    <a:lnTo>
                      <a:pt x="18" y="27"/>
                    </a:lnTo>
                    <a:lnTo>
                      <a:pt x="0" y="38"/>
                    </a:lnTo>
                    <a:lnTo>
                      <a:pt x="0" y="1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97" name="Freeform 277"/>
              <p:cNvSpPr>
                <a:spLocks/>
              </p:cNvSpPr>
              <p:nvPr/>
            </p:nvSpPr>
            <p:spPr bwMode="auto">
              <a:xfrm rot="20180143" flipH="1">
                <a:off x="3977" y="2170"/>
                <a:ext cx="32" cy="28"/>
              </a:xfrm>
              <a:custGeom>
                <a:avLst/>
                <a:gdLst>
                  <a:gd name="T0" fmla="*/ 0 w 45"/>
                  <a:gd name="T1" fmla="*/ 0 h 39"/>
                  <a:gd name="T2" fmla="*/ 45 w 45"/>
                  <a:gd name="T3" fmla="*/ 13 h 39"/>
                  <a:gd name="T4" fmla="*/ 45 w 45"/>
                  <a:gd name="T5" fmla="*/ 39 h 39"/>
                  <a:gd name="T6" fmla="*/ 8 w 45"/>
                  <a:gd name="T7" fmla="*/ 37 h 39"/>
                  <a:gd name="T8" fmla="*/ 0 w 45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9">
                    <a:moveTo>
                      <a:pt x="0" y="0"/>
                    </a:moveTo>
                    <a:lnTo>
                      <a:pt x="45" y="13"/>
                    </a:lnTo>
                    <a:lnTo>
                      <a:pt x="45" y="39"/>
                    </a:lnTo>
                    <a:lnTo>
                      <a:pt x="8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98" name="Freeform 278"/>
              <p:cNvSpPr>
                <a:spLocks/>
              </p:cNvSpPr>
              <p:nvPr/>
            </p:nvSpPr>
            <p:spPr bwMode="auto">
              <a:xfrm rot="20180143" flipH="1">
                <a:off x="3977" y="2170"/>
                <a:ext cx="32" cy="28"/>
              </a:xfrm>
              <a:custGeom>
                <a:avLst/>
                <a:gdLst>
                  <a:gd name="T0" fmla="*/ 0 w 45"/>
                  <a:gd name="T1" fmla="*/ 0 h 39"/>
                  <a:gd name="T2" fmla="*/ 45 w 45"/>
                  <a:gd name="T3" fmla="*/ 13 h 39"/>
                  <a:gd name="T4" fmla="*/ 45 w 45"/>
                  <a:gd name="T5" fmla="*/ 39 h 39"/>
                  <a:gd name="T6" fmla="*/ 8 w 45"/>
                  <a:gd name="T7" fmla="*/ 37 h 39"/>
                  <a:gd name="T8" fmla="*/ 0 w 45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9">
                    <a:moveTo>
                      <a:pt x="0" y="0"/>
                    </a:moveTo>
                    <a:lnTo>
                      <a:pt x="45" y="13"/>
                    </a:lnTo>
                    <a:lnTo>
                      <a:pt x="45" y="39"/>
                    </a:lnTo>
                    <a:lnTo>
                      <a:pt x="8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99" name="Freeform 279"/>
              <p:cNvSpPr>
                <a:spLocks/>
              </p:cNvSpPr>
              <p:nvPr/>
            </p:nvSpPr>
            <p:spPr bwMode="auto">
              <a:xfrm rot="20180143" flipH="1">
                <a:off x="3977" y="2170"/>
                <a:ext cx="32" cy="28"/>
              </a:xfrm>
              <a:custGeom>
                <a:avLst/>
                <a:gdLst>
                  <a:gd name="T0" fmla="*/ 0 w 45"/>
                  <a:gd name="T1" fmla="*/ 0 h 39"/>
                  <a:gd name="T2" fmla="*/ 45 w 45"/>
                  <a:gd name="T3" fmla="*/ 13 h 39"/>
                  <a:gd name="T4" fmla="*/ 45 w 45"/>
                  <a:gd name="T5" fmla="*/ 39 h 39"/>
                  <a:gd name="T6" fmla="*/ 8 w 45"/>
                  <a:gd name="T7" fmla="*/ 37 h 39"/>
                  <a:gd name="T8" fmla="*/ 0 w 45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9">
                    <a:moveTo>
                      <a:pt x="0" y="0"/>
                    </a:moveTo>
                    <a:lnTo>
                      <a:pt x="45" y="13"/>
                    </a:lnTo>
                    <a:lnTo>
                      <a:pt x="45" y="39"/>
                    </a:lnTo>
                    <a:lnTo>
                      <a:pt x="8" y="37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600" name="Freeform 280"/>
              <p:cNvSpPr>
                <a:spLocks/>
              </p:cNvSpPr>
              <p:nvPr/>
            </p:nvSpPr>
            <p:spPr bwMode="auto">
              <a:xfrm rot="20180143" flipH="1">
                <a:off x="3996" y="2192"/>
                <a:ext cx="30" cy="22"/>
              </a:xfrm>
              <a:custGeom>
                <a:avLst/>
                <a:gdLst>
                  <a:gd name="T0" fmla="*/ 28 w 42"/>
                  <a:gd name="T1" fmla="*/ 31 h 31"/>
                  <a:gd name="T2" fmla="*/ 8 w 42"/>
                  <a:gd name="T3" fmla="*/ 17 h 31"/>
                  <a:gd name="T4" fmla="*/ 0 w 42"/>
                  <a:gd name="T5" fmla="*/ 23 h 31"/>
                  <a:gd name="T6" fmla="*/ 8 w 42"/>
                  <a:gd name="T7" fmla="*/ 17 h 31"/>
                  <a:gd name="T8" fmla="*/ 13 w 42"/>
                  <a:gd name="T9" fmla="*/ 0 h 31"/>
                  <a:gd name="T10" fmla="*/ 42 w 42"/>
                  <a:gd name="T11" fmla="*/ 10 h 31"/>
                  <a:gd name="T12" fmla="*/ 28 w 42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31">
                    <a:moveTo>
                      <a:pt x="28" y="31"/>
                    </a:moveTo>
                    <a:lnTo>
                      <a:pt x="8" y="17"/>
                    </a:lnTo>
                    <a:lnTo>
                      <a:pt x="0" y="23"/>
                    </a:lnTo>
                    <a:lnTo>
                      <a:pt x="8" y="17"/>
                    </a:lnTo>
                    <a:lnTo>
                      <a:pt x="13" y="0"/>
                    </a:lnTo>
                    <a:lnTo>
                      <a:pt x="42" y="10"/>
                    </a:lnTo>
                    <a:lnTo>
                      <a:pt x="28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601" name="Freeform 281"/>
              <p:cNvSpPr>
                <a:spLocks/>
              </p:cNvSpPr>
              <p:nvPr/>
            </p:nvSpPr>
            <p:spPr bwMode="auto">
              <a:xfrm rot="20180143" flipH="1">
                <a:off x="3996" y="2192"/>
                <a:ext cx="30" cy="22"/>
              </a:xfrm>
              <a:custGeom>
                <a:avLst/>
                <a:gdLst>
                  <a:gd name="T0" fmla="*/ 28 w 42"/>
                  <a:gd name="T1" fmla="*/ 31 h 31"/>
                  <a:gd name="T2" fmla="*/ 8 w 42"/>
                  <a:gd name="T3" fmla="*/ 17 h 31"/>
                  <a:gd name="T4" fmla="*/ 0 w 42"/>
                  <a:gd name="T5" fmla="*/ 23 h 31"/>
                  <a:gd name="T6" fmla="*/ 8 w 42"/>
                  <a:gd name="T7" fmla="*/ 17 h 31"/>
                  <a:gd name="T8" fmla="*/ 3 w 42"/>
                  <a:gd name="T9" fmla="*/ 6 h 31"/>
                  <a:gd name="T10" fmla="*/ 13 w 42"/>
                  <a:gd name="T11" fmla="*/ 0 h 31"/>
                  <a:gd name="T12" fmla="*/ 42 w 42"/>
                  <a:gd name="T13" fmla="*/ 1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31">
                    <a:moveTo>
                      <a:pt x="28" y="31"/>
                    </a:moveTo>
                    <a:lnTo>
                      <a:pt x="8" y="17"/>
                    </a:lnTo>
                    <a:lnTo>
                      <a:pt x="0" y="23"/>
                    </a:lnTo>
                    <a:lnTo>
                      <a:pt x="8" y="17"/>
                    </a:lnTo>
                    <a:lnTo>
                      <a:pt x="3" y="6"/>
                    </a:lnTo>
                    <a:lnTo>
                      <a:pt x="13" y="0"/>
                    </a:lnTo>
                    <a:lnTo>
                      <a:pt x="42" y="1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602" name="Freeform 282"/>
              <p:cNvSpPr>
                <a:spLocks/>
              </p:cNvSpPr>
              <p:nvPr/>
            </p:nvSpPr>
            <p:spPr bwMode="auto">
              <a:xfrm rot="20180143" flipH="1">
                <a:off x="3992" y="2204"/>
                <a:ext cx="13" cy="25"/>
              </a:xfrm>
              <a:custGeom>
                <a:avLst/>
                <a:gdLst>
                  <a:gd name="T0" fmla="*/ 10 w 19"/>
                  <a:gd name="T1" fmla="*/ 15 h 32"/>
                  <a:gd name="T2" fmla="*/ 4 w 19"/>
                  <a:gd name="T3" fmla="*/ 6 h 32"/>
                  <a:gd name="T4" fmla="*/ 14 w 19"/>
                  <a:gd name="T5" fmla="*/ 0 h 32"/>
                  <a:gd name="T6" fmla="*/ 19 w 19"/>
                  <a:gd name="T7" fmla="*/ 9 h 32"/>
                  <a:gd name="T8" fmla="*/ 10 w 19"/>
                  <a:gd name="T9" fmla="*/ 15 h 32"/>
                  <a:gd name="T10" fmla="*/ 15 w 19"/>
                  <a:gd name="T11" fmla="*/ 26 h 32"/>
                  <a:gd name="T12" fmla="*/ 5 w 19"/>
                  <a:gd name="T13" fmla="*/ 32 h 32"/>
                  <a:gd name="T14" fmla="*/ 0 w 19"/>
                  <a:gd name="T15" fmla="*/ 21 h 32"/>
                  <a:gd name="T16" fmla="*/ 10 w 19"/>
                  <a:gd name="T17" fmla="*/ 1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32">
                    <a:moveTo>
                      <a:pt x="10" y="15"/>
                    </a:moveTo>
                    <a:lnTo>
                      <a:pt x="4" y="6"/>
                    </a:lnTo>
                    <a:lnTo>
                      <a:pt x="14" y="0"/>
                    </a:lnTo>
                    <a:lnTo>
                      <a:pt x="19" y="9"/>
                    </a:lnTo>
                    <a:lnTo>
                      <a:pt x="10" y="15"/>
                    </a:lnTo>
                    <a:lnTo>
                      <a:pt x="15" y="26"/>
                    </a:lnTo>
                    <a:lnTo>
                      <a:pt x="5" y="32"/>
                    </a:lnTo>
                    <a:lnTo>
                      <a:pt x="0" y="21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603" name="Freeform 283"/>
              <p:cNvSpPr>
                <a:spLocks/>
              </p:cNvSpPr>
              <p:nvPr/>
            </p:nvSpPr>
            <p:spPr bwMode="auto">
              <a:xfrm rot="20180143" flipH="1">
                <a:off x="3972" y="2189"/>
                <a:ext cx="7" cy="22"/>
              </a:xfrm>
              <a:custGeom>
                <a:avLst/>
                <a:gdLst>
                  <a:gd name="T0" fmla="*/ 10 w 19"/>
                  <a:gd name="T1" fmla="*/ 15 h 26"/>
                  <a:gd name="T2" fmla="*/ 4 w 19"/>
                  <a:gd name="T3" fmla="*/ 6 h 26"/>
                  <a:gd name="T4" fmla="*/ 14 w 19"/>
                  <a:gd name="T5" fmla="*/ 0 h 26"/>
                  <a:gd name="T6" fmla="*/ 19 w 19"/>
                  <a:gd name="T7" fmla="*/ 9 h 26"/>
                  <a:gd name="T8" fmla="*/ 10 w 19"/>
                  <a:gd name="T9" fmla="*/ 15 h 26"/>
                  <a:gd name="T10" fmla="*/ 15 w 19"/>
                  <a:gd name="T11" fmla="*/ 26 h 26"/>
                  <a:gd name="T12" fmla="*/ 0 w 19"/>
                  <a:gd name="T13" fmla="*/ 21 h 26"/>
                  <a:gd name="T14" fmla="*/ 10 w 19"/>
                  <a:gd name="T15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26">
                    <a:moveTo>
                      <a:pt x="10" y="15"/>
                    </a:moveTo>
                    <a:lnTo>
                      <a:pt x="4" y="6"/>
                    </a:lnTo>
                    <a:lnTo>
                      <a:pt x="14" y="0"/>
                    </a:lnTo>
                    <a:lnTo>
                      <a:pt x="19" y="9"/>
                    </a:lnTo>
                    <a:lnTo>
                      <a:pt x="10" y="15"/>
                    </a:lnTo>
                    <a:lnTo>
                      <a:pt x="15" y="26"/>
                    </a:lnTo>
                    <a:lnTo>
                      <a:pt x="0" y="21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604" name="Freeform 284"/>
              <p:cNvSpPr>
                <a:spLocks/>
              </p:cNvSpPr>
              <p:nvPr/>
            </p:nvSpPr>
            <p:spPr bwMode="auto">
              <a:xfrm rot="20180143" flipH="1">
                <a:off x="3972" y="2189"/>
                <a:ext cx="7" cy="22"/>
              </a:xfrm>
              <a:custGeom>
                <a:avLst/>
                <a:gdLst>
                  <a:gd name="T0" fmla="*/ 10 w 19"/>
                  <a:gd name="T1" fmla="*/ 15 h 26"/>
                  <a:gd name="T2" fmla="*/ 4 w 19"/>
                  <a:gd name="T3" fmla="*/ 6 h 26"/>
                  <a:gd name="T4" fmla="*/ 14 w 19"/>
                  <a:gd name="T5" fmla="*/ 0 h 26"/>
                  <a:gd name="T6" fmla="*/ 19 w 19"/>
                  <a:gd name="T7" fmla="*/ 9 h 26"/>
                  <a:gd name="T8" fmla="*/ 10 w 19"/>
                  <a:gd name="T9" fmla="*/ 15 h 26"/>
                  <a:gd name="T10" fmla="*/ 15 w 19"/>
                  <a:gd name="T11" fmla="*/ 26 h 26"/>
                  <a:gd name="T12" fmla="*/ 0 w 19"/>
                  <a:gd name="T13" fmla="*/ 21 h 26"/>
                  <a:gd name="T14" fmla="*/ 10 w 19"/>
                  <a:gd name="T15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26">
                    <a:moveTo>
                      <a:pt x="10" y="15"/>
                    </a:moveTo>
                    <a:lnTo>
                      <a:pt x="4" y="6"/>
                    </a:lnTo>
                    <a:lnTo>
                      <a:pt x="14" y="0"/>
                    </a:lnTo>
                    <a:lnTo>
                      <a:pt x="19" y="9"/>
                    </a:lnTo>
                    <a:lnTo>
                      <a:pt x="10" y="15"/>
                    </a:lnTo>
                    <a:lnTo>
                      <a:pt x="15" y="26"/>
                    </a:lnTo>
                    <a:lnTo>
                      <a:pt x="0" y="21"/>
                    </a:lnTo>
                    <a:lnTo>
                      <a:pt x="10" y="1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605" name="Freeform 285"/>
              <p:cNvSpPr>
                <a:spLocks/>
              </p:cNvSpPr>
              <p:nvPr/>
            </p:nvSpPr>
            <p:spPr bwMode="auto">
              <a:xfrm rot="20180143" flipH="1">
                <a:off x="4007" y="2190"/>
                <a:ext cx="21" cy="25"/>
              </a:xfrm>
              <a:custGeom>
                <a:avLst/>
                <a:gdLst>
                  <a:gd name="T0" fmla="*/ 0 w 32"/>
                  <a:gd name="T1" fmla="*/ 0 h 36"/>
                  <a:gd name="T2" fmla="*/ 30 w 32"/>
                  <a:gd name="T3" fmla="*/ 9 h 36"/>
                  <a:gd name="T4" fmla="*/ 32 w 32"/>
                  <a:gd name="T5" fmla="*/ 36 h 36"/>
                  <a:gd name="T6" fmla="*/ 12 w 32"/>
                  <a:gd name="T7" fmla="*/ 21 h 36"/>
                  <a:gd name="T8" fmla="*/ 0 w 3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6">
                    <a:moveTo>
                      <a:pt x="0" y="0"/>
                    </a:moveTo>
                    <a:lnTo>
                      <a:pt x="30" y="9"/>
                    </a:lnTo>
                    <a:lnTo>
                      <a:pt x="32" y="36"/>
                    </a:lnTo>
                    <a:lnTo>
                      <a:pt x="12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606" name="Freeform 286"/>
              <p:cNvSpPr>
                <a:spLocks/>
              </p:cNvSpPr>
              <p:nvPr/>
            </p:nvSpPr>
            <p:spPr bwMode="auto">
              <a:xfrm rot="20180143" flipH="1">
                <a:off x="4007" y="2190"/>
                <a:ext cx="21" cy="25"/>
              </a:xfrm>
              <a:custGeom>
                <a:avLst/>
                <a:gdLst>
                  <a:gd name="T0" fmla="*/ 0 w 32"/>
                  <a:gd name="T1" fmla="*/ 0 h 36"/>
                  <a:gd name="T2" fmla="*/ 30 w 32"/>
                  <a:gd name="T3" fmla="*/ 9 h 36"/>
                  <a:gd name="T4" fmla="*/ 32 w 32"/>
                  <a:gd name="T5" fmla="*/ 36 h 36"/>
                  <a:gd name="T6" fmla="*/ 12 w 32"/>
                  <a:gd name="T7" fmla="*/ 21 h 36"/>
                  <a:gd name="T8" fmla="*/ 0 w 3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6">
                    <a:moveTo>
                      <a:pt x="0" y="0"/>
                    </a:moveTo>
                    <a:lnTo>
                      <a:pt x="30" y="9"/>
                    </a:lnTo>
                    <a:lnTo>
                      <a:pt x="32" y="36"/>
                    </a:lnTo>
                    <a:lnTo>
                      <a:pt x="12" y="21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607" name="Freeform 287"/>
              <p:cNvSpPr>
                <a:spLocks/>
              </p:cNvSpPr>
              <p:nvPr/>
            </p:nvSpPr>
            <p:spPr bwMode="auto">
              <a:xfrm rot="20180143" flipH="1">
                <a:off x="4004" y="2189"/>
                <a:ext cx="37" cy="15"/>
              </a:xfrm>
              <a:custGeom>
                <a:avLst/>
                <a:gdLst>
                  <a:gd name="T0" fmla="*/ 18 w 43"/>
                  <a:gd name="T1" fmla="*/ 2 h 23"/>
                  <a:gd name="T2" fmla="*/ 43 w 43"/>
                  <a:gd name="T3" fmla="*/ 0 h 23"/>
                  <a:gd name="T4" fmla="*/ 30 w 43"/>
                  <a:gd name="T5" fmla="*/ 23 h 23"/>
                  <a:gd name="T6" fmla="*/ 0 w 43"/>
                  <a:gd name="T7" fmla="*/ 14 h 23"/>
                  <a:gd name="T8" fmla="*/ 18 w 43"/>
                  <a:gd name="T9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23">
                    <a:moveTo>
                      <a:pt x="18" y="2"/>
                    </a:moveTo>
                    <a:lnTo>
                      <a:pt x="43" y="0"/>
                    </a:lnTo>
                    <a:lnTo>
                      <a:pt x="30" y="23"/>
                    </a:lnTo>
                    <a:lnTo>
                      <a:pt x="0" y="14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608" name="Freeform 288"/>
              <p:cNvSpPr>
                <a:spLocks/>
              </p:cNvSpPr>
              <p:nvPr/>
            </p:nvSpPr>
            <p:spPr bwMode="auto">
              <a:xfrm rot="20180143" flipH="1">
                <a:off x="4004" y="2189"/>
                <a:ext cx="37" cy="15"/>
              </a:xfrm>
              <a:custGeom>
                <a:avLst/>
                <a:gdLst>
                  <a:gd name="T0" fmla="*/ 18 w 43"/>
                  <a:gd name="T1" fmla="*/ 2 h 23"/>
                  <a:gd name="T2" fmla="*/ 43 w 43"/>
                  <a:gd name="T3" fmla="*/ 0 h 23"/>
                  <a:gd name="T4" fmla="*/ 30 w 43"/>
                  <a:gd name="T5" fmla="*/ 23 h 23"/>
                  <a:gd name="T6" fmla="*/ 0 w 43"/>
                  <a:gd name="T7" fmla="*/ 14 h 23"/>
                  <a:gd name="T8" fmla="*/ 18 w 43"/>
                  <a:gd name="T9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23">
                    <a:moveTo>
                      <a:pt x="18" y="2"/>
                    </a:moveTo>
                    <a:lnTo>
                      <a:pt x="43" y="0"/>
                    </a:lnTo>
                    <a:lnTo>
                      <a:pt x="30" y="23"/>
                    </a:lnTo>
                    <a:lnTo>
                      <a:pt x="0" y="14"/>
                    </a:lnTo>
                    <a:lnTo>
                      <a:pt x="18" y="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609" name="Freeform 289"/>
              <p:cNvSpPr>
                <a:spLocks/>
              </p:cNvSpPr>
              <p:nvPr/>
            </p:nvSpPr>
            <p:spPr bwMode="auto">
              <a:xfrm rot="20180143" flipH="1">
                <a:off x="4024" y="2196"/>
                <a:ext cx="9" cy="32"/>
              </a:xfrm>
              <a:custGeom>
                <a:avLst/>
                <a:gdLst>
                  <a:gd name="T0" fmla="*/ 0 w 13"/>
                  <a:gd name="T1" fmla="*/ 23 h 50"/>
                  <a:gd name="T2" fmla="*/ 13 w 13"/>
                  <a:gd name="T3" fmla="*/ 0 h 50"/>
                  <a:gd name="T4" fmla="*/ 13 w 13"/>
                  <a:gd name="T5" fmla="*/ 27 h 50"/>
                  <a:gd name="T6" fmla="*/ 2 w 13"/>
                  <a:gd name="T7" fmla="*/ 50 h 50"/>
                  <a:gd name="T8" fmla="*/ 0 w 13"/>
                  <a:gd name="T9" fmla="*/ 2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0">
                    <a:moveTo>
                      <a:pt x="0" y="23"/>
                    </a:moveTo>
                    <a:lnTo>
                      <a:pt x="13" y="0"/>
                    </a:lnTo>
                    <a:lnTo>
                      <a:pt x="13" y="27"/>
                    </a:lnTo>
                    <a:lnTo>
                      <a:pt x="2" y="5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610" name="Freeform 290"/>
              <p:cNvSpPr>
                <a:spLocks/>
              </p:cNvSpPr>
              <p:nvPr/>
            </p:nvSpPr>
            <p:spPr bwMode="auto">
              <a:xfrm rot="20180143" flipH="1">
                <a:off x="4024" y="2196"/>
                <a:ext cx="9" cy="32"/>
              </a:xfrm>
              <a:custGeom>
                <a:avLst/>
                <a:gdLst>
                  <a:gd name="T0" fmla="*/ 0 w 13"/>
                  <a:gd name="T1" fmla="*/ 23 h 50"/>
                  <a:gd name="T2" fmla="*/ 13 w 13"/>
                  <a:gd name="T3" fmla="*/ 0 h 50"/>
                  <a:gd name="T4" fmla="*/ 13 w 13"/>
                  <a:gd name="T5" fmla="*/ 27 h 50"/>
                  <a:gd name="T6" fmla="*/ 2 w 13"/>
                  <a:gd name="T7" fmla="*/ 50 h 50"/>
                  <a:gd name="T8" fmla="*/ 0 w 13"/>
                  <a:gd name="T9" fmla="*/ 2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0">
                    <a:moveTo>
                      <a:pt x="0" y="23"/>
                    </a:moveTo>
                    <a:lnTo>
                      <a:pt x="13" y="0"/>
                    </a:lnTo>
                    <a:lnTo>
                      <a:pt x="13" y="27"/>
                    </a:lnTo>
                    <a:lnTo>
                      <a:pt x="2" y="5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611" name="Freeform 291"/>
              <p:cNvSpPr>
                <a:spLocks/>
              </p:cNvSpPr>
              <p:nvPr/>
            </p:nvSpPr>
            <p:spPr bwMode="auto">
              <a:xfrm rot="20180143" flipH="1">
                <a:off x="4024" y="2196"/>
                <a:ext cx="9" cy="32"/>
              </a:xfrm>
              <a:custGeom>
                <a:avLst/>
                <a:gdLst>
                  <a:gd name="T0" fmla="*/ 0 w 13"/>
                  <a:gd name="T1" fmla="*/ 23 h 50"/>
                  <a:gd name="T2" fmla="*/ 13 w 13"/>
                  <a:gd name="T3" fmla="*/ 0 h 50"/>
                  <a:gd name="T4" fmla="*/ 13 w 13"/>
                  <a:gd name="T5" fmla="*/ 27 h 50"/>
                  <a:gd name="T6" fmla="*/ 2 w 13"/>
                  <a:gd name="T7" fmla="*/ 50 h 50"/>
                  <a:gd name="T8" fmla="*/ 0 w 13"/>
                  <a:gd name="T9" fmla="*/ 2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0">
                    <a:moveTo>
                      <a:pt x="0" y="23"/>
                    </a:moveTo>
                    <a:lnTo>
                      <a:pt x="13" y="0"/>
                    </a:lnTo>
                    <a:lnTo>
                      <a:pt x="13" y="27"/>
                    </a:lnTo>
                    <a:lnTo>
                      <a:pt x="2" y="50"/>
                    </a:lnTo>
                    <a:lnTo>
                      <a:pt x="0" y="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612" name="Freeform 292"/>
              <p:cNvSpPr>
                <a:spLocks/>
              </p:cNvSpPr>
              <p:nvPr/>
            </p:nvSpPr>
            <p:spPr bwMode="auto">
              <a:xfrm rot="20180143" flipH="1">
                <a:off x="4026" y="2170"/>
                <a:ext cx="15" cy="28"/>
              </a:xfrm>
              <a:custGeom>
                <a:avLst/>
                <a:gdLst>
                  <a:gd name="T0" fmla="*/ 0 w 20"/>
                  <a:gd name="T1" fmla="*/ 0 h 42"/>
                  <a:gd name="T2" fmla="*/ 20 w 20"/>
                  <a:gd name="T3" fmla="*/ 15 h 42"/>
                  <a:gd name="T4" fmla="*/ 20 w 20"/>
                  <a:gd name="T5" fmla="*/ 42 h 42"/>
                  <a:gd name="T6" fmla="*/ 2 w 20"/>
                  <a:gd name="T7" fmla="*/ 27 h 42"/>
                  <a:gd name="T8" fmla="*/ 0 w 20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2">
                    <a:moveTo>
                      <a:pt x="0" y="0"/>
                    </a:moveTo>
                    <a:lnTo>
                      <a:pt x="20" y="15"/>
                    </a:lnTo>
                    <a:lnTo>
                      <a:pt x="20" y="42"/>
                    </a:lnTo>
                    <a:lnTo>
                      <a:pt x="2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613" name="Freeform 293"/>
              <p:cNvSpPr>
                <a:spLocks/>
              </p:cNvSpPr>
              <p:nvPr/>
            </p:nvSpPr>
            <p:spPr bwMode="auto">
              <a:xfrm rot="20180143" flipH="1">
                <a:off x="4026" y="2170"/>
                <a:ext cx="15" cy="28"/>
              </a:xfrm>
              <a:custGeom>
                <a:avLst/>
                <a:gdLst>
                  <a:gd name="T0" fmla="*/ 0 w 20"/>
                  <a:gd name="T1" fmla="*/ 0 h 42"/>
                  <a:gd name="T2" fmla="*/ 20 w 20"/>
                  <a:gd name="T3" fmla="*/ 15 h 42"/>
                  <a:gd name="T4" fmla="*/ 20 w 20"/>
                  <a:gd name="T5" fmla="*/ 42 h 42"/>
                  <a:gd name="T6" fmla="*/ 2 w 20"/>
                  <a:gd name="T7" fmla="*/ 27 h 42"/>
                  <a:gd name="T8" fmla="*/ 0 w 20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2">
                    <a:moveTo>
                      <a:pt x="0" y="0"/>
                    </a:moveTo>
                    <a:lnTo>
                      <a:pt x="20" y="15"/>
                    </a:lnTo>
                    <a:lnTo>
                      <a:pt x="20" y="42"/>
                    </a:lnTo>
                    <a:lnTo>
                      <a:pt x="2" y="27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614" name="Freeform 294"/>
              <p:cNvSpPr>
                <a:spLocks/>
              </p:cNvSpPr>
              <p:nvPr/>
            </p:nvSpPr>
            <p:spPr bwMode="auto">
              <a:xfrm rot="20180143" flipH="1">
                <a:off x="3998" y="2161"/>
                <a:ext cx="22" cy="18"/>
              </a:xfrm>
              <a:custGeom>
                <a:avLst/>
                <a:gdLst>
                  <a:gd name="T0" fmla="*/ 14 w 34"/>
                  <a:gd name="T1" fmla="*/ 0 h 26"/>
                  <a:gd name="T2" fmla="*/ 34 w 34"/>
                  <a:gd name="T3" fmla="*/ 15 h 26"/>
                  <a:gd name="T4" fmla="*/ 15 w 34"/>
                  <a:gd name="T5" fmla="*/ 26 h 26"/>
                  <a:gd name="T6" fmla="*/ 0 w 34"/>
                  <a:gd name="T7" fmla="*/ 23 h 26"/>
                  <a:gd name="T8" fmla="*/ 14 w 3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6">
                    <a:moveTo>
                      <a:pt x="14" y="0"/>
                    </a:moveTo>
                    <a:lnTo>
                      <a:pt x="34" y="15"/>
                    </a:lnTo>
                    <a:lnTo>
                      <a:pt x="15" y="26"/>
                    </a:lnTo>
                    <a:lnTo>
                      <a:pt x="0" y="2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615" name="Freeform 295"/>
              <p:cNvSpPr>
                <a:spLocks/>
              </p:cNvSpPr>
              <p:nvPr/>
            </p:nvSpPr>
            <p:spPr bwMode="auto">
              <a:xfrm rot="20180143" flipH="1">
                <a:off x="3998" y="2161"/>
                <a:ext cx="22" cy="18"/>
              </a:xfrm>
              <a:custGeom>
                <a:avLst/>
                <a:gdLst>
                  <a:gd name="T0" fmla="*/ 14 w 34"/>
                  <a:gd name="T1" fmla="*/ 0 h 26"/>
                  <a:gd name="T2" fmla="*/ 34 w 34"/>
                  <a:gd name="T3" fmla="*/ 15 h 26"/>
                  <a:gd name="T4" fmla="*/ 15 w 34"/>
                  <a:gd name="T5" fmla="*/ 26 h 26"/>
                  <a:gd name="T6" fmla="*/ 0 w 34"/>
                  <a:gd name="T7" fmla="*/ 23 h 26"/>
                  <a:gd name="T8" fmla="*/ 14 w 3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6">
                    <a:moveTo>
                      <a:pt x="14" y="0"/>
                    </a:moveTo>
                    <a:lnTo>
                      <a:pt x="34" y="15"/>
                    </a:lnTo>
                    <a:lnTo>
                      <a:pt x="15" y="26"/>
                    </a:lnTo>
                    <a:lnTo>
                      <a:pt x="0" y="23"/>
                    </a:lnTo>
                    <a:lnTo>
                      <a:pt x="14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616" name="Freeform 296"/>
              <p:cNvSpPr>
                <a:spLocks/>
              </p:cNvSpPr>
              <p:nvPr/>
            </p:nvSpPr>
            <p:spPr bwMode="auto">
              <a:xfrm rot="20180143" flipH="1">
                <a:off x="4008" y="2176"/>
                <a:ext cx="15" cy="27"/>
              </a:xfrm>
              <a:custGeom>
                <a:avLst/>
                <a:gdLst>
                  <a:gd name="T0" fmla="*/ 0 w 20"/>
                  <a:gd name="T1" fmla="*/ 11 h 38"/>
                  <a:gd name="T2" fmla="*/ 19 w 20"/>
                  <a:gd name="T3" fmla="*/ 0 h 38"/>
                  <a:gd name="T4" fmla="*/ 20 w 20"/>
                  <a:gd name="T5" fmla="*/ 26 h 38"/>
                  <a:gd name="T6" fmla="*/ 0 w 20"/>
                  <a:gd name="T7" fmla="*/ 38 h 38"/>
                  <a:gd name="T8" fmla="*/ 0 w 20"/>
                  <a:gd name="T9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8">
                    <a:moveTo>
                      <a:pt x="0" y="11"/>
                    </a:moveTo>
                    <a:lnTo>
                      <a:pt x="19" y="0"/>
                    </a:lnTo>
                    <a:lnTo>
                      <a:pt x="20" y="26"/>
                    </a:lnTo>
                    <a:lnTo>
                      <a:pt x="0" y="3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617" name="Freeform 297"/>
              <p:cNvSpPr>
                <a:spLocks/>
              </p:cNvSpPr>
              <p:nvPr/>
            </p:nvSpPr>
            <p:spPr bwMode="auto">
              <a:xfrm rot="20180143" flipH="1">
                <a:off x="4008" y="2176"/>
                <a:ext cx="15" cy="27"/>
              </a:xfrm>
              <a:custGeom>
                <a:avLst/>
                <a:gdLst>
                  <a:gd name="T0" fmla="*/ 0 w 20"/>
                  <a:gd name="T1" fmla="*/ 11 h 38"/>
                  <a:gd name="T2" fmla="*/ 19 w 20"/>
                  <a:gd name="T3" fmla="*/ 0 h 38"/>
                  <a:gd name="T4" fmla="*/ 20 w 20"/>
                  <a:gd name="T5" fmla="*/ 26 h 38"/>
                  <a:gd name="T6" fmla="*/ 0 w 20"/>
                  <a:gd name="T7" fmla="*/ 38 h 38"/>
                  <a:gd name="T8" fmla="*/ 0 w 20"/>
                  <a:gd name="T9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8">
                    <a:moveTo>
                      <a:pt x="0" y="11"/>
                    </a:moveTo>
                    <a:lnTo>
                      <a:pt x="19" y="0"/>
                    </a:lnTo>
                    <a:lnTo>
                      <a:pt x="20" y="26"/>
                    </a:lnTo>
                    <a:lnTo>
                      <a:pt x="0" y="3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618" name="Freeform 298"/>
              <p:cNvSpPr>
                <a:spLocks/>
              </p:cNvSpPr>
              <p:nvPr/>
            </p:nvSpPr>
            <p:spPr bwMode="auto">
              <a:xfrm rot="20180143" flipH="1">
                <a:off x="4008" y="2176"/>
                <a:ext cx="15" cy="27"/>
              </a:xfrm>
              <a:custGeom>
                <a:avLst/>
                <a:gdLst>
                  <a:gd name="T0" fmla="*/ 0 w 20"/>
                  <a:gd name="T1" fmla="*/ 11 h 38"/>
                  <a:gd name="T2" fmla="*/ 19 w 20"/>
                  <a:gd name="T3" fmla="*/ 0 h 38"/>
                  <a:gd name="T4" fmla="*/ 20 w 20"/>
                  <a:gd name="T5" fmla="*/ 26 h 38"/>
                  <a:gd name="T6" fmla="*/ 0 w 20"/>
                  <a:gd name="T7" fmla="*/ 38 h 38"/>
                  <a:gd name="T8" fmla="*/ 0 w 20"/>
                  <a:gd name="T9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8">
                    <a:moveTo>
                      <a:pt x="0" y="11"/>
                    </a:moveTo>
                    <a:lnTo>
                      <a:pt x="19" y="0"/>
                    </a:lnTo>
                    <a:lnTo>
                      <a:pt x="20" y="26"/>
                    </a:lnTo>
                    <a:lnTo>
                      <a:pt x="0" y="38"/>
                    </a:lnTo>
                    <a:lnTo>
                      <a:pt x="0" y="1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619" name="Freeform 299"/>
              <p:cNvSpPr>
                <a:spLocks/>
              </p:cNvSpPr>
              <p:nvPr/>
            </p:nvSpPr>
            <p:spPr bwMode="auto">
              <a:xfrm rot="20180143" flipH="1">
                <a:off x="4136" y="2095"/>
                <a:ext cx="292" cy="295"/>
              </a:xfrm>
              <a:custGeom>
                <a:avLst/>
                <a:gdLst>
                  <a:gd name="T0" fmla="*/ 57 w 425"/>
                  <a:gd name="T1" fmla="*/ 428 h 428"/>
                  <a:gd name="T2" fmla="*/ 0 w 425"/>
                  <a:gd name="T3" fmla="*/ 341 h 428"/>
                  <a:gd name="T4" fmla="*/ 369 w 425"/>
                  <a:gd name="T5" fmla="*/ 0 h 428"/>
                  <a:gd name="T6" fmla="*/ 425 w 425"/>
                  <a:gd name="T7" fmla="*/ 89 h 428"/>
                  <a:gd name="T8" fmla="*/ 57 w 425"/>
                  <a:gd name="T9" fmla="*/ 428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428">
                    <a:moveTo>
                      <a:pt x="57" y="428"/>
                    </a:moveTo>
                    <a:lnTo>
                      <a:pt x="0" y="341"/>
                    </a:lnTo>
                    <a:lnTo>
                      <a:pt x="369" y="0"/>
                    </a:lnTo>
                    <a:lnTo>
                      <a:pt x="425" y="89"/>
                    </a:lnTo>
                    <a:lnTo>
                      <a:pt x="57" y="428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620" name="Freeform 300"/>
              <p:cNvSpPr>
                <a:spLocks/>
              </p:cNvSpPr>
              <p:nvPr/>
            </p:nvSpPr>
            <p:spPr bwMode="auto">
              <a:xfrm rot="20180143" flipH="1">
                <a:off x="4136" y="2095"/>
                <a:ext cx="292" cy="295"/>
              </a:xfrm>
              <a:custGeom>
                <a:avLst/>
                <a:gdLst>
                  <a:gd name="T0" fmla="*/ 57 w 425"/>
                  <a:gd name="T1" fmla="*/ 428 h 428"/>
                  <a:gd name="T2" fmla="*/ 0 w 425"/>
                  <a:gd name="T3" fmla="*/ 341 h 428"/>
                  <a:gd name="T4" fmla="*/ 369 w 425"/>
                  <a:gd name="T5" fmla="*/ 0 h 428"/>
                  <a:gd name="T6" fmla="*/ 425 w 425"/>
                  <a:gd name="T7" fmla="*/ 89 h 428"/>
                  <a:gd name="T8" fmla="*/ 57 w 425"/>
                  <a:gd name="T9" fmla="*/ 428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428">
                    <a:moveTo>
                      <a:pt x="57" y="428"/>
                    </a:moveTo>
                    <a:lnTo>
                      <a:pt x="0" y="341"/>
                    </a:lnTo>
                    <a:lnTo>
                      <a:pt x="369" y="0"/>
                    </a:lnTo>
                    <a:lnTo>
                      <a:pt x="425" y="89"/>
                    </a:lnTo>
                    <a:lnTo>
                      <a:pt x="57" y="42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621" name="Line 301"/>
              <p:cNvSpPr>
                <a:spLocks noChangeShapeType="1"/>
              </p:cNvSpPr>
              <p:nvPr/>
            </p:nvSpPr>
            <p:spPr bwMode="auto">
              <a:xfrm rot="20180143" flipV="1">
                <a:off x="4310" y="2229"/>
                <a:ext cx="41" cy="6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622" name="Line 302"/>
              <p:cNvSpPr>
                <a:spLocks noChangeShapeType="1"/>
              </p:cNvSpPr>
              <p:nvPr/>
            </p:nvSpPr>
            <p:spPr bwMode="auto">
              <a:xfrm rot="20180143" flipV="1">
                <a:off x="4206" y="2193"/>
                <a:ext cx="45" cy="5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623" name="Freeform 303"/>
              <p:cNvSpPr>
                <a:spLocks/>
              </p:cNvSpPr>
              <p:nvPr/>
            </p:nvSpPr>
            <p:spPr bwMode="auto">
              <a:xfrm rot="20180143" flipH="1">
                <a:off x="4053" y="2138"/>
                <a:ext cx="52" cy="65"/>
              </a:xfrm>
              <a:custGeom>
                <a:avLst/>
                <a:gdLst>
                  <a:gd name="T0" fmla="*/ 56 w 76"/>
                  <a:gd name="T1" fmla="*/ 94 h 94"/>
                  <a:gd name="T2" fmla="*/ 70 w 76"/>
                  <a:gd name="T3" fmla="*/ 72 h 94"/>
                  <a:gd name="T4" fmla="*/ 76 w 76"/>
                  <a:gd name="T5" fmla="*/ 11 h 94"/>
                  <a:gd name="T6" fmla="*/ 8 w 76"/>
                  <a:gd name="T7" fmla="*/ 0 h 94"/>
                  <a:gd name="T8" fmla="*/ 0 w 76"/>
                  <a:gd name="T9" fmla="*/ 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94">
                    <a:moveTo>
                      <a:pt x="56" y="94"/>
                    </a:moveTo>
                    <a:lnTo>
                      <a:pt x="70" y="72"/>
                    </a:lnTo>
                    <a:lnTo>
                      <a:pt x="76" y="11"/>
                    </a:lnTo>
                    <a:lnTo>
                      <a:pt x="8" y="0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624" name="Line 304"/>
              <p:cNvSpPr>
                <a:spLocks noChangeShapeType="1"/>
              </p:cNvSpPr>
              <p:nvPr/>
            </p:nvSpPr>
            <p:spPr bwMode="auto">
              <a:xfrm rot="20180143" flipV="1">
                <a:off x="4065" y="2145"/>
                <a:ext cx="43" cy="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625" name="Line 305"/>
              <p:cNvSpPr>
                <a:spLocks noChangeShapeType="1"/>
              </p:cNvSpPr>
              <p:nvPr/>
            </p:nvSpPr>
            <p:spPr bwMode="auto">
              <a:xfrm rot="20180143" flipV="1">
                <a:off x="4086" y="2157"/>
                <a:ext cx="24" cy="3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grpSp>
          <p:nvGrpSpPr>
            <p:cNvPr id="185" name="Group 306"/>
            <p:cNvGrpSpPr>
              <a:grpSpLocks/>
            </p:cNvGrpSpPr>
            <p:nvPr/>
          </p:nvGrpSpPr>
          <p:grpSpPr bwMode="auto">
            <a:xfrm rot="553919">
              <a:off x="1639888" y="3644900"/>
              <a:ext cx="652463" cy="496888"/>
              <a:chOff x="3662" y="1929"/>
              <a:chExt cx="768" cy="461"/>
            </a:xfrm>
          </p:grpSpPr>
          <p:sp>
            <p:nvSpPr>
              <p:cNvPr id="408" name="Freeform 307"/>
              <p:cNvSpPr>
                <a:spLocks/>
              </p:cNvSpPr>
              <p:nvPr/>
            </p:nvSpPr>
            <p:spPr bwMode="auto">
              <a:xfrm rot="20180143" flipH="1">
                <a:off x="3652" y="1924"/>
                <a:ext cx="297" cy="293"/>
              </a:xfrm>
              <a:custGeom>
                <a:avLst/>
                <a:gdLst>
                  <a:gd name="T0" fmla="*/ 363 w 430"/>
                  <a:gd name="T1" fmla="*/ 0 h 422"/>
                  <a:gd name="T2" fmla="*/ 430 w 430"/>
                  <a:gd name="T3" fmla="*/ 83 h 422"/>
                  <a:gd name="T4" fmla="*/ 62 w 430"/>
                  <a:gd name="T5" fmla="*/ 422 h 422"/>
                  <a:gd name="T6" fmla="*/ 0 w 430"/>
                  <a:gd name="T7" fmla="*/ 350 h 422"/>
                  <a:gd name="T8" fmla="*/ 363 w 430"/>
                  <a:gd name="T9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422">
                    <a:moveTo>
                      <a:pt x="363" y="0"/>
                    </a:moveTo>
                    <a:lnTo>
                      <a:pt x="430" y="83"/>
                    </a:lnTo>
                    <a:lnTo>
                      <a:pt x="62" y="422"/>
                    </a:lnTo>
                    <a:lnTo>
                      <a:pt x="0" y="350"/>
                    </a:lnTo>
                    <a:lnTo>
                      <a:pt x="363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09" name="Freeform 308"/>
              <p:cNvSpPr>
                <a:spLocks/>
              </p:cNvSpPr>
              <p:nvPr/>
            </p:nvSpPr>
            <p:spPr bwMode="auto">
              <a:xfrm rot="20180143" flipH="1">
                <a:off x="3652" y="1924"/>
                <a:ext cx="297" cy="293"/>
              </a:xfrm>
              <a:custGeom>
                <a:avLst/>
                <a:gdLst>
                  <a:gd name="T0" fmla="*/ 363 w 430"/>
                  <a:gd name="T1" fmla="*/ 0 h 422"/>
                  <a:gd name="T2" fmla="*/ 430 w 430"/>
                  <a:gd name="T3" fmla="*/ 83 h 422"/>
                  <a:gd name="T4" fmla="*/ 62 w 430"/>
                  <a:gd name="T5" fmla="*/ 422 h 422"/>
                  <a:gd name="T6" fmla="*/ 0 w 430"/>
                  <a:gd name="T7" fmla="*/ 350 h 422"/>
                  <a:gd name="T8" fmla="*/ 363 w 430"/>
                  <a:gd name="T9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422">
                    <a:moveTo>
                      <a:pt x="363" y="0"/>
                    </a:moveTo>
                    <a:lnTo>
                      <a:pt x="430" y="83"/>
                    </a:lnTo>
                    <a:lnTo>
                      <a:pt x="62" y="422"/>
                    </a:lnTo>
                    <a:lnTo>
                      <a:pt x="0" y="350"/>
                    </a:lnTo>
                    <a:lnTo>
                      <a:pt x="36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10" name="Line 309"/>
              <p:cNvSpPr>
                <a:spLocks noChangeShapeType="1"/>
              </p:cNvSpPr>
              <p:nvPr/>
            </p:nvSpPr>
            <p:spPr bwMode="auto">
              <a:xfrm rot="20180143" flipH="1">
                <a:off x="3727" y="2030"/>
                <a:ext cx="49" cy="5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11" name="Line 310"/>
              <p:cNvSpPr>
                <a:spLocks noChangeShapeType="1"/>
              </p:cNvSpPr>
              <p:nvPr/>
            </p:nvSpPr>
            <p:spPr bwMode="auto">
              <a:xfrm rot="20180143" flipH="1">
                <a:off x="3850" y="2064"/>
                <a:ext cx="45" cy="5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12" name="Freeform 311"/>
              <p:cNvSpPr>
                <a:spLocks/>
              </p:cNvSpPr>
              <p:nvPr/>
            </p:nvSpPr>
            <p:spPr bwMode="auto">
              <a:xfrm rot="20180143" flipH="1">
                <a:off x="3930" y="2089"/>
                <a:ext cx="43" cy="65"/>
              </a:xfrm>
              <a:custGeom>
                <a:avLst/>
                <a:gdLst>
                  <a:gd name="T0" fmla="*/ 10 w 62"/>
                  <a:gd name="T1" fmla="*/ 0 h 94"/>
                  <a:gd name="T2" fmla="*/ 2 w 62"/>
                  <a:gd name="T3" fmla="*/ 5 h 94"/>
                  <a:gd name="T4" fmla="*/ 0 w 62"/>
                  <a:gd name="T5" fmla="*/ 77 h 94"/>
                  <a:gd name="T6" fmla="*/ 58 w 62"/>
                  <a:gd name="T7" fmla="*/ 94 h 94"/>
                  <a:gd name="T8" fmla="*/ 62 w 62"/>
                  <a:gd name="T9" fmla="*/ 7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94">
                    <a:moveTo>
                      <a:pt x="10" y="0"/>
                    </a:moveTo>
                    <a:lnTo>
                      <a:pt x="2" y="5"/>
                    </a:lnTo>
                    <a:lnTo>
                      <a:pt x="0" y="77"/>
                    </a:lnTo>
                    <a:lnTo>
                      <a:pt x="58" y="94"/>
                    </a:lnTo>
                    <a:lnTo>
                      <a:pt x="62" y="7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13" name="Line 312"/>
              <p:cNvSpPr>
                <a:spLocks noChangeShapeType="1"/>
              </p:cNvSpPr>
              <p:nvPr/>
            </p:nvSpPr>
            <p:spPr bwMode="auto">
              <a:xfrm rot="20180143" flipH="1">
                <a:off x="3964" y="2111"/>
                <a:ext cx="47" cy="5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14" name="Line 313"/>
              <p:cNvSpPr>
                <a:spLocks noChangeShapeType="1"/>
              </p:cNvSpPr>
              <p:nvPr/>
            </p:nvSpPr>
            <p:spPr bwMode="auto">
              <a:xfrm rot="20180143" flipH="1">
                <a:off x="3987" y="2126"/>
                <a:ext cx="24" cy="3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15" name="Freeform 314"/>
              <p:cNvSpPr>
                <a:spLocks/>
              </p:cNvSpPr>
              <p:nvPr/>
            </p:nvSpPr>
            <p:spPr bwMode="auto">
              <a:xfrm rot="20180143" flipH="1">
                <a:off x="4022" y="2111"/>
                <a:ext cx="77" cy="103"/>
              </a:xfrm>
              <a:custGeom>
                <a:avLst/>
                <a:gdLst>
                  <a:gd name="T0" fmla="*/ 0 w 113"/>
                  <a:gd name="T1" fmla="*/ 0 h 150"/>
                  <a:gd name="T2" fmla="*/ 98 w 113"/>
                  <a:gd name="T3" fmla="*/ 49 h 150"/>
                  <a:gd name="T4" fmla="*/ 113 w 113"/>
                  <a:gd name="T5" fmla="*/ 150 h 150"/>
                  <a:gd name="T6" fmla="*/ 0 w 113"/>
                  <a:gd name="T7" fmla="*/ 99 h 150"/>
                  <a:gd name="T8" fmla="*/ 0 w 113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150">
                    <a:moveTo>
                      <a:pt x="0" y="0"/>
                    </a:moveTo>
                    <a:lnTo>
                      <a:pt x="98" y="49"/>
                    </a:lnTo>
                    <a:lnTo>
                      <a:pt x="113" y="150"/>
                    </a:lnTo>
                    <a:lnTo>
                      <a:pt x="0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16" name="Freeform 315"/>
              <p:cNvSpPr>
                <a:spLocks/>
              </p:cNvSpPr>
              <p:nvPr/>
            </p:nvSpPr>
            <p:spPr bwMode="auto">
              <a:xfrm rot="20180143" flipH="1">
                <a:off x="4022" y="2111"/>
                <a:ext cx="77" cy="103"/>
              </a:xfrm>
              <a:custGeom>
                <a:avLst/>
                <a:gdLst>
                  <a:gd name="T0" fmla="*/ 0 w 113"/>
                  <a:gd name="T1" fmla="*/ 0 h 150"/>
                  <a:gd name="T2" fmla="*/ 98 w 113"/>
                  <a:gd name="T3" fmla="*/ 49 h 150"/>
                  <a:gd name="T4" fmla="*/ 113 w 113"/>
                  <a:gd name="T5" fmla="*/ 150 h 150"/>
                  <a:gd name="T6" fmla="*/ 0 w 113"/>
                  <a:gd name="T7" fmla="*/ 99 h 150"/>
                  <a:gd name="T8" fmla="*/ 0 w 113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150">
                    <a:moveTo>
                      <a:pt x="0" y="0"/>
                    </a:moveTo>
                    <a:lnTo>
                      <a:pt x="98" y="49"/>
                    </a:lnTo>
                    <a:lnTo>
                      <a:pt x="113" y="150"/>
                    </a:lnTo>
                    <a:lnTo>
                      <a:pt x="0" y="99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17" name="Freeform 316"/>
              <p:cNvSpPr>
                <a:spLocks/>
              </p:cNvSpPr>
              <p:nvPr/>
            </p:nvSpPr>
            <p:spPr bwMode="auto">
              <a:xfrm rot="20180143" flipH="1">
                <a:off x="3979" y="2092"/>
                <a:ext cx="118" cy="74"/>
              </a:xfrm>
              <a:custGeom>
                <a:avLst/>
                <a:gdLst>
                  <a:gd name="T0" fmla="*/ 63 w 175"/>
                  <a:gd name="T1" fmla="*/ 0 h 110"/>
                  <a:gd name="T2" fmla="*/ 175 w 175"/>
                  <a:gd name="T3" fmla="*/ 51 h 110"/>
                  <a:gd name="T4" fmla="*/ 106 w 175"/>
                  <a:gd name="T5" fmla="*/ 110 h 110"/>
                  <a:gd name="T6" fmla="*/ 0 w 175"/>
                  <a:gd name="T7" fmla="*/ 68 h 110"/>
                  <a:gd name="T8" fmla="*/ 63 w 175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110">
                    <a:moveTo>
                      <a:pt x="63" y="0"/>
                    </a:moveTo>
                    <a:lnTo>
                      <a:pt x="175" y="51"/>
                    </a:lnTo>
                    <a:lnTo>
                      <a:pt x="106" y="110"/>
                    </a:lnTo>
                    <a:lnTo>
                      <a:pt x="0" y="68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18" name="Freeform 317"/>
              <p:cNvSpPr>
                <a:spLocks/>
              </p:cNvSpPr>
              <p:nvPr/>
            </p:nvSpPr>
            <p:spPr bwMode="auto">
              <a:xfrm rot="20180143" flipH="1">
                <a:off x="3979" y="2092"/>
                <a:ext cx="118" cy="74"/>
              </a:xfrm>
              <a:custGeom>
                <a:avLst/>
                <a:gdLst>
                  <a:gd name="T0" fmla="*/ 63 w 175"/>
                  <a:gd name="T1" fmla="*/ 0 h 110"/>
                  <a:gd name="T2" fmla="*/ 175 w 175"/>
                  <a:gd name="T3" fmla="*/ 51 h 110"/>
                  <a:gd name="T4" fmla="*/ 106 w 175"/>
                  <a:gd name="T5" fmla="*/ 110 h 110"/>
                  <a:gd name="T6" fmla="*/ 0 w 175"/>
                  <a:gd name="T7" fmla="*/ 68 h 110"/>
                  <a:gd name="T8" fmla="*/ 63 w 175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110">
                    <a:moveTo>
                      <a:pt x="63" y="0"/>
                    </a:moveTo>
                    <a:lnTo>
                      <a:pt x="175" y="51"/>
                    </a:lnTo>
                    <a:lnTo>
                      <a:pt x="106" y="110"/>
                    </a:lnTo>
                    <a:lnTo>
                      <a:pt x="0" y="68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19" name="Freeform 318"/>
              <p:cNvSpPr>
                <a:spLocks/>
              </p:cNvSpPr>
              <p:nvPr/>
            </p:nvSpPr>
            <p:spPr bwMode="auto">
              <a:xfrm rot="20180143" flipH="1">
                <a:off x="3979" y="2092"/>
                <a:ext cx="118" cy="74"/>
              </a:xfrm>
              <a:custGeom>
                <a:avLst/>
                <a:gdLst>
                  <a:gd name="T0" fmla="*/ 63 w 175"/>
                  <a:gd name="T1" fmla="*/ 0 h 110"/>
                  <a:gd name="T2" fmla="*/ 175 w 175"/>
                  <a:gd name="T3" fmla="*/ 51 h 110"/>
                  <a:gd name="T4" fmla="*/ 106 w 175"/>
                  <a:gd name="T5" fmla="*/ 110 h 110"/>
                  <a:gd name="T6" fmla="*/ 0 w 175"/>
                  <a:gd name="T7" fmla="*/ 68 h 110"/>
                  <a:gd name="T8" fmla="*/ 63 w 175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110">
                    <a:moveTo>
                      <a:pt x="63" y="0"/>
                    </a:moveTo>
                    <a:lnTo>
                      <a:pt x="175" y="51"/>
                    </a:lnTo>
                    <a:lnTo>
                      <a:pt x="106" y="110"/>
                    </a:lnTo>
                    <a:lnTo>
                      <a:pt x="0" y="68"/>
                    </a:lnTo>
                    <a:lnTo>
                      <a:pt x="6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20" name="Freeform 319"/>
              <p:cNvSpPr>
                <a:spLocks/>
              </p:cNvSpPr>
              <p:nvPr/>
            </p:nvSpPr>
            <p:spPr bwMode="auto">
              <a:xfrm rot="20180143" flipH="1">
                <a:off x="3996" y="2136"/>
                <a:ext cx="54" cy="115"/>
              </a:xfrm>
              <a:custGeom>
                <a:avLst/>
                <a:gdLst>
                  <a:gd name="T0" fmla="*/ 0 w 79"/>
                  <a:gd name="T1" fmla="*/ 59 h 167"/>
                  <a:gd name="T2" fmla="*/ 69 w 79"/>
                  <a:gd name="T3" fmla="*/ 0 h 167"/>
                  <a:gd name="T4" fmla="*/ 79 w 79"/>
                  <a:gd name="T5" fmla="*/ 93 h 167"/>
                  <a:gd name="T6" fmla="*/ 7 w 79"/>
                  <a:gd name="T7" fmla="*/ 167 h 167"/>
                  <a:gd name="T8" fmla="*/ 0 w 79"/>
                  <a:gd name="T9" fmla="*/ 5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67">
                    <a:moveTo>
                      <a:pt x="0" y="59"/>
                    </a:moveTo>
                    <a:lnTo>
                      <a:pt x="69" y="0"/>
                    </a:lnTo>
                    <a:lnTo>
                      <a:pt x="79" y="93"/>
                    </a:lnTo>
                    <a:lnTo>
                      <a:pt x="7" y="167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21" name="Freeform 320"/>
              <p:cNvSpPr>
                <a:spLocks/>
              </p:cNvSpPr>
              <p:nvPr/>
            </p:nvSpPr>
            <p:spPr bwMode="auto">
              <a:xfrm rot="20180143" flipH="1">
                <a:off x="3996" y="2136"/>
                <a:ext cx="54" cy="115"/>
              </a:xfrm>
              <a:custGeom>
                <a:avLst/>
                <a:gdLst>
                  <a:gd name="T0" fmla="*/ 0 w 79"/>
                  <a:gd name="T1" fmla="*/ 59 h 167"/>
                  <a:gd name="T2" fmla="*/ 69 w 79"/>
                  <a:gd name="T3" fmla="*/ 0 h 167"/>
                  <a:gd name="T4" fmla="*/ 79 w 79"/>
                  <a:gd name="T5" fmla="*/ 93 h 167"/>
                  <a:gd name="T6" fmla="*/ 7 w 79"/>
                  <a:gd name="T7" fmla="*/ 167 h 167"/>
                  <a:gd name="T8" fmla="*/ 0 w 79"/>
                  <a:gd name="T9" fmla="*/ 5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67">
                    <a:moveTo>
                      <a:pt x="0" y="59"/>
                    </a:moveTo>
                    <a:lnTo>
                      <a:pt x="69" y="0"/>
                    </a:lnTo>
                    <a:lnTo>
                      <a:pt x="79" y="93"/>
                    </a:lnTo>
                    <a:lnTo>
                      <a:pt x="7" y="167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22" name="Freeform 321"/>
              <p:cNvSpPr>
                <a:spLocks/>
              </p:cNvSpPr>
              <p:nvPr/>
            </p:nvSpPr>
            <p:spPr bwMode="auto">
              <a:xfrm rot="20180143" flipH="1">
                <a:off x="3996" y="2136"/>
                <a:ext cx="54" cy="115"/>
              </a:xfrm>
              <a:custGeom>
                <a:avLst/>
                <a:gdLst>
                  <a:gd name="T0" fmla="*/ 0 w 79"/>
                  <a:gd name="T1" fmla="*/ 59 h 167"/>
                  <a:gd name="T2" fmla="*/ 69 w 79"/>
                  <a:gd name="T3" fmla="*/ 0 h 167"/>
                  <a:gd name="T4" fmla="*/ 79 w 79"/>
                  <a:gd name="T5" fmla="*/ 93 h 167"/>
                  <a:gd name="T6" fmla="*/ 7 w 79"/>
                  <a:gd name="T7" fmla="*/ 167 h 167"/>
                  <a:gd name="T8" fmla="*/ 0 w 79"/>
                  <a:gd name="T9" fmla="*/ 5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67">
                    <a:moveTo>
                      <a:pt x="0" y="59"/>
                    </a:moveTo>
                    <a:lnTo>
                      <a:pt x="69" y="0"/>
                    </a:lnTo>
                    <a:lnTo>
                      <a:pt x="79" y="93"/>
                    </a:lnTo>
                    <a:lnTo>
                      <a:pt x="7" y="167"/>
                    </a:lnTo>
                    <a:lnTo>
                      <a:pt x="0" y="5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23" name="Freeform 322"/>
              <p:cNvSpPr>
                <a:spLocks/>
              </p:cNvSpPr>
              <p:nvPr/>
            </p:nvSpPr>
            <p:spPr bwMode="auto">
              <a:xfrm rot="20180143" flipH="1">
                <a:off x="4007" y="2198"/>
                <a:ext cx="22" cy="25"/>
              </a:xfrm>
              <a:custGeom>
                <a:avLst/>
                <a:gdLst>
                  <a:gd name="T0" fmla="*/ 0 w 30"/>
                  <a:gd name="T1" fmla="*/ 0 h 36"/>
                  <a:gd name="T2" fmla="*/ 30 w 30"/>
                  <a:gd name="T3" fmla="*/ 10 h 36"/>
                  <a:gd name="T4" fmla="*/ 30 w 30"/>
                  <a:gd name="T5" fmla="*/ 36 h 36"/>
                  <a:gd name="T6" fmla="*/ 1 w 30"/>
                  <a:gd name="T7" fmla="*/ 29 h 36"/>
                  <a:gd name="T8" fmla="*/ 0 w 3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6">
                    <a:moveTo>
                      <a:pt x="0" y="0"/>
                    </a:moveTo>
                    <a:lnTo>
                      <a:pt x="30" y="10"/>
                    </a:lnTo>
                    <a:lnTo>
                      <a:pt x="30" y="36"/>
                    </a:lnTo>
                    <a:lnTo>
                      <a:pt x="1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24" name="Freeform 323"/>
              <p:cNvSpPr>
                <a:spLocks/>
              </p:cNvSpPr>
              <p:nvPr/>
            </p:nvSpPr>
            <p:spPr bwMode="auto">
              <a:xfrm rot="20180143" flipH="1">
                <a:off x="4007" y="2198"/>
                <a:ext cx="22" cy="25"/>
              </a:xfrm>
              <a:custGeom>
                <a:avLst/>
                <a:gdLst>
                  <a:gd name="T0" fmla="*/ 0 w 30"/>
                  <a:gd name="T1" fmla="*/ 0 h 36"/>
                  <a:gd name="T2" fmla="*/ 30 w 30"/>
                  <a:gd name="T3" fmla="*/ 10 h 36"/>
                  <a:gd name="T4" fmla="*/ 30 w 30"/>
                  <a:gd name="T5" fmla="*/ 36 h 36"/>
                  <a:gd name="T6" fmla="*/ 1 w 30"/>
                  <a:gd name="T7" fmla="*/ 29 h 36"/>
                  <a:gd name="T8" fmla="*/ 0 w 3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6">
                    <a:moveTo>
                      <a:pt x="0" y="0"/>
                    </a:moveTo>
                    <a:lnTo>
                      <a:pt x="30" y="10"/>
                    </a:lnTo>
                    <a:lnTo>
                      <a:pt x="30" y="36"/>
                    </a:lnTo>
                    <a:lnTo>
                      <a:pt x="1" y="29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25" name="Freeform 324"/>
              <p:cNvSpPr>
                <a:spLocks/>
              </p:cNvSpPr>
              <p:nvPr/>
            </p:nvSpPr>
            <p:spPr bwMode="auto">
              <a:xfrm rot="20180143" flipH="1">
                <a:off x="4005" y="2192"/>
                <a:ext cx="36" cy="18"/>
              </a:xfrm>
              <a:custGeom>
                <a:avLst/>
                <a:gdLst>
                  <a:gd name="T0" fmla="*/ 28 w 48"/>
                  <a:gd name="T1" fmla="*/ 0 h 27"/>
                  <a:gd name="T2" fmla="*/ 48 w 48"/>
                  <a:gd name="T3" fmla="*/ 15 h 27"/>
                  <a:gd name="T4" fmla="*/ 30 w 48"/>
                  <a:gd name="T5" fmla="*/ 27 h 27"/>
                  <a:gd name="T6" fmla="*/ 0 w 48"/>
                  <a:gd name="T7" fmla="*/ 17 h 27"/>
                  <a:gd name="T8" fmla="*/ 28 w 48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7">
                    <a:moveTo>
                      <a:pt x="28" y="0"/>
                    </a:moveTo>
                    <a:lnTo>
                      <a:pt x="48" y="15"/>
                    </a:lnTo>
                    <a:lnTo>
                      <a:pt x="30" y="27"/>
                    </a:lnTo>
                    <a:lnTo>
                      <a:pt x="0" y="1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26" name="Freeform 325"/>
              <p:cNvSpPr>
                <a:spLocks/>
              </p:cNvSpPr>
              <p:nvPr/>
            </p:nvSpPr>
            <p:spPr bwMode="auto">
              <a:xfrm rot="20180143" flipH="1">
                <a:off x="4005" y="2192"/>
                <a:ext cx="36" cy="18"/>
              </a:xfrm>
              <a:custGeom>
                <a:avLst/>
                <a:gdLst>
                  <a:gd name="T0" fmla="*/ 28 w 48"/>
                  <a:gd name="T1" fmla="*/ 0 h 27"/>
                  <a:gd name="T2" fmla="*/ 48 w 48"/>
                  <a:gd name="T3" fmla="*/ 15 h 27"/>
                  <a:gd name="T4" fmla="*/ 30 w 48"/>
                  <a:gd name="T5" fmla="*/ 27 h 27"/>
                  <a:gd name="T6" fmla="*/ 0 w 48"/>
                  <a:gd name="T7" fmla="*/ 17 h 27"/>
                  <a:gd name="T8" fmla="*/ 28 w 48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7">
                    <a:moveTo>
                      <a:pt x="28" y="0"/>
                    </a:moveTo>
                    <a:lnTo>
                      <a:pt x="48" y="15"/>
                    </a:lnTo>
                    <a:lnTo>
                      <a:pt x="30" y="27"/>
                    </a:lnTo>
                    <a:lnTo>
                      <a:pt x="0" y="17"/>
                    </a:lnTo>
                    <a:lnTo>
                      <a:pt x="28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27" name="Freeform 326"/>
              <p:cNvSpPr>
                <a:spLocks/>
              </p:cNvSpPr>
              <p:nvPr/>
            </p:nvSpPr>
            <p:spPr bwMode="auto">
              <a:xfrm rot="20180143" flipH="1">
                <a:off x="4028" y="2220"/>
                <a:ext cx="13" cy="25"/>
              </a:xfrm>
              <a:custGeom>
                <a:avLst/>
                <a:gdLst>
                  <a:gd name="T0" fmla="*/ 0 w 18"/>
                  <a:gd name="T1" fmla="*/ 12 h 38"/>
                  <a:gd name="T2" fmla="*/ 18 w 18"/>
                  <a:gd name="T3" fmla="*/ 0 h 38"/>
                  <a:gd name="T4" fmla="*/ 18 w 18"/>
                  <a:gd name="T5" fmla="*/ 27 h 38"/>
                  <a:gd name="T6" fmla="*/ 0 w 18"/>
                  <a:gd name="T7" fmla="*/ 38 h 38"/>
                  <a:gd name="T8" fmla="*/ 0 w 18"/>
                  <a:gd name="T9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8">
                    <a:moveTo>
                      <a:pt x="0" y="12"/>
                    </a:moveTo>
                    <a:lnTo>
                      <a:pt x="18" y="0"/>
                    </a:lnTo>
                    <a:lnTo>
                      <a:pt x="18" y="27"/>
                    </a:lnTo>
                    <a:lnTo>
                      <a:pt x="0" y="3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28" name="Freeform 327"/>
              <p:cNvSpPr>
                <a:spLocks/>
              </p:cNvSpPr>
              <p:nvPr/>
            </p:nvSpPr>
            <p:spPr bwMode="auto">
              <a:xfrm rot="20180143" flipH="1">
                <a:off x="4028" y="2220"/>
                <a:ext cx="13" cy="25"/>
              </a:xfrm>
              <a:custGeom>
                <a:avLst/>
                <a:gdLst>
                  <a:gd name="T0" fmla="*/ 0 w 18"/>
                  <a:gd name="T1" fmla="*/ 12 h 38"/>
                  <a:gd name="T2" fmla="*/ 18 w 18"/>
                  <a:gd name="T3" fmla="*/ 0 h 38"/>
                  <a:gd name="T4" fmla="*/ 18 w 18"/>
                  <a:gd name="T5" fmla="*/ 27 h 38"/>
                  <a:gd name="T6" fmla="*/ 0 w 18"/>
                  <a:gd name="T7" fmla="*/ 38 h 38"/>
                  <a:gd name="T8" fmla="*/ 0 w 18"/>
                  <a:gd name="T9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8">
                    <a:moveTo>
                      <a:pt x="0" y="12"/>
                    </a:moveTo>
                    <a:lnTo>
                      <a:pt x="18" y="0"/>
                    </a:lnTo>
                    <a:lnTo>
                      <a:pt x="18" y="27"/>
                    </a:lnTo>
                    <a:lnTo>
                      <a:pt x="0" y="3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29" name="Freeform 328"/>
              <p:cNvSpPr>
                <a:spLocks/>
              </p:cNvSpPr>
              <p:nvPr/>
            </p:nvSpPr>
            <p:spPr bwMode="auto">
              <a:xfrm rot="20180143" flipH="1">
                <a:off x="4028" y="2220"/>
                <a:ext cx="13" cy="25"/>
              </a:xfrm>
              <a:custGeom>
                <a:avLst/>
                <a:gdLst>
                  <a:gd name="T0" fmla="*/ 0 w 18"/>
                  <a:gd name="T1" fmla="*/ 12 h 38"/>
                  <a:gd name="T2" fmla="*/ 18 w 18"/>
                  <a:gd name="T3" fmla="*/ 0 h 38"/>
                  <a:gd name="T4" fmla="*/ 18 w 18"/>
                  <a:gd name="T5" fmla="*/ 27 h 38"/>
                  <a:gd name="T6" fmla="*/ 0 w 18"/>
                  <a:gd name="T7" fmla="*/ 38 h 38"/>
                  <a:gd name="T8" fmla="*/ 0 w 18"/>
                  <a:gd name="T9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8">
                    <a:moveTo>
                      <a:pt x="0" y="12"/>
                    </a:moveTo>
                    <a:lnTo>
                      <a:pt x="18" y="0"/>
                    </a:lnTo>
                    <a:lnTo>
                      <a:pt x="18" y="27"/>
                    </a:lnTo>
                    <a:lnTo>
                      <a:pt x="0" y="38"/>
                    </a:lnTo>
                    <a:lnTo>
                      <a:pt x="0" y="1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30" name="Freeform 329"/>
              <p:cNvSpPr>
                <a:spLocks/>
              </p:cNvSpPr>
              <p:nvPr/>
            </p:nvSpPr>
            <p:spPr bwMode="auto">
              <a:xfrm rot="20180143" flipH="1">
                <a:off x="3977" y="2170"/>
                <a:ext cx="32" cy="28"/>
              </a:xfrm>
              <a:custGeom>
                <a:avLst/>
                <a:gdLst>
                  <a:gd name="T0" fmla="*/ 0 w 45"/>
                  <a:gd name="T1" fmla="*/ 0 h 39"/>
                  <a:gd name="T2" fmla="*/ 45 w 45"/>
                  <a:gd name="T3" fmla="*/ 13 h 39"/>
                  <a:gd name="T4" fmla="*/ 45 w 45"/>
                  <a:gd name="T5" fmla="*/ 39 h 39"/>
                  <a:gd name="T6" fmla="*/ 8 w 45"/>
                  <a:gd name="T7" fmla="*/ 37 h 39"/>
                  <a:gd name="T8" fmla="*/ 0 w 45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9">
                    <a:moveTo>
                      <a:pt x="0" y="0"/>
                    </a:moveTo>
                    <a:lnTo>
                      <a:pt x="45" y="13"/>
                    </a:lnTo>
                    <a:lnTo>
                      <a:pt x="45" y="39"/>
                    </a:lnTo>
                    <a:lnTo>
                      <a:pt x="8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31" name="Freeform 330"/>
              <p:cNvSpPr>
                <a:spLocks/>
              </p:cNvSpPr>
              <p:nvPr/>
            </p:nvSpPr>
            <p:spPr bwMode="auto">
              <a:xfrm rot="20180143" flipH="1">
                <a:off x="3977" y="2170"/>
                <a:ext cx="32" cy="28"/>
              </a:xfrm>
              <a:custGeom>
                <a:avLst/>
                <a:gdLst>
                  <a:gd name="T0" fmla="*/ 0 w 45"/>
                  <a:gd name="T1" fmla="*/ 0 h 39"/>
                  <a:gd name="T2" fmla="*/ 45 w 45"/>
                  <a:gd name="T3" fmla="*/ 13 h 39"/>
                  <a:gd name="T4" fmla="*/ 45 w 45"/>
                  <a:gd name="T5" fmla="*/ 39 h 39"/>
                  <a:gd name="T6" fmla="*/ 8 w 45"/>
                  <a:gd name="T7" fmla="*/ 37 h 39"/>
                  <a:gd name="T8" fmla="*/ 0 w 45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9">
                    <a:moveTo>
                      <a:pt x="0" y="0"/>
                    </a:moveTo>
                    <a:lnTo>
                      <a:pt x="45" y="13"/>
                    </a:lnTo>
                    <a:lnTo>
                      <a:pt x="45" y="39"/>
                    </a:lnTo>
                    <a:lnTo>
                      <a:pt x="8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32" name="Freeform 331"/>
              <p:cNvSpPr>
                <a:spLocks/>
              </p:cNvSpPr>
              <p:nvPr/>
            </p:nvSpPr>
            <p:spPr bwMode="auto">
              <a:xfrm rot="20180143" flipH="1">
                <a:off x="3977" y="2170"/>
                <a:ext cx="32" cy="28"/>
              </a:xfrm>
              <a:custGeom>
                <a:avLst/>
                <a:gdLst>
                  <a:gd name="T0" fmla="*/ 0 w 45"/>
                  <a:gd name="T1" fmla="*/ 0 h 39"/>
                  <a:gd name="T2" fmla="*/ 45 w 45"/>
                  <a:gd name="T3" fmla="*/ 13 h 39"/>
                  <a:gd name="T4" fmla="*/ 45 w 45"/>
                  <a:gd name="T5" fmla="*/ 39 h 39"/>
                  <a:gd name="T6" fmla="*/ 8 w 45"/>
                  <a:gd name="T7" fmla="*/ 37 h 39"/>
                  <a:gd name="T8" fmla="*/ 0 w 45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9">
                    <a:moveTo>
                      <a:pt x="0" y="0"/>
                    </a:moveTo>
                    <a:lnTo>
                      <a:pt x="45" y="13"/>
                    </a:lnTo>
                    <a:lnTo>
                      <a:pt x="45" y="39"/>
                    </a:lnTo>
                    <a:lnTo>
                      <a:pt x="8" y="37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33" name="Freeform 332"/>
              <p:cNvSpPr>
                <a:spLocks/>
              </p:cNvSpPr>
              <p:nvPr/>
            </p:nvSpPr>
            <p:spPr bwMode="auto">
              <a:xfrm rot="20180143" flipH="1">
                <a:off x="3996" y="2192"/>
                <a:ext cx="30" cy="22"/>
              </a:xfrm>
              <a:custGeom>
                <a:avLst/>
                <a:gdLst>
                  <a:gd name="T0" fmla="*/ 28 w 42"/>
                  <a:gd name="T1" fmla="*/ 31 h 31"/>
                  <a:gd name="T2" fmla="*/ 8 w 42"/>
                  <a:gd name="T3" fmla="*/ 17 h 31"/>
                  <a:gd name="T4" fmla="*/ 0 w 42"/>
                  <a:gd name="T5" fmla="*/ 23 h 31"/>
                  <a:gd name="T6" fmla="*/ 8 w 42"/>
                  <a:gd name="T7" fmla="*/ 17 h 31"/>
                  <a:gd name="T8" fmla="*/ 13 w 42"/>
                  <a:gd name="T9" fmla="*/ 0 h 31"/>
                  <a:gd name="T10" fmla="*/ 42 w 42"/>
                  <a:gd name="T11" fmla="*/ 10 h 31"/>
                  <a:gd name="T12" fmla="*/ 28 w 42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31">
                    <a:moveTo>
                      <a:pt x="28" y="31"/>
                    </a:moveTo>
                    <a:lnTo>
                      <a:pt x="8" y="17"/>
                    </a:lnTo>
                    <a:lnTo>
                      <a:pt x="0" y="23"/>
                    </a:lnTo>
                    <a:lnTo>
                      <a:pt x="8" y="17"/>
                    </a:lnTo>
                    <a:lnTo>
                      <a:pt x="13" y="0"/>
                    </a:lnTo>
                    <a:lnTo>
                      <a:pt x="42" y="10"/>
                    </a:lnTo>
                    <a:lnTo>
                      <a:pt x="28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34" name="Freeform 333"/>
              <p:cNvSpPr>
                <a:spLocks/>
              </p:cNvSpPr>
              <p:nvPr/>
            </p:nvSpPr>
            <p:spPr bwMode="auto">
              <a:xfrm rot="20180143" flipH="1">
                <a:off x="3996" y="2192"/>
                <a:ext cx="30" cy="22"/>
              </a:xfrm>
              <a:custGeom>
                <a:avLst/>
                <a:gdLst>
                  <a:gd name="T0" fmla="*/ 28 w 42"/>
                  <a:gd name="T1" fmla="*/ 31 h 31"/>
                  <a:gd name="T2" fmla="*/ 8 w 42"/>
                  <a:gd name="T3" fmla="*/ 17 h 31"/>
                  <a:gd name="T4" fmla="*/ 0 w 42"/>
                  <a:gd name="T5" fmla="*/ 23 h 31"/>
                  <a:gd name="T6" fmla="*/ 8 w 42"/>
                  <a:gd name="T7" fmla="*/ 17 h 31"/>
                  <a:gd name="T8" fmla="*/ 3 w 42"/>
                  <a:gd name="T9" fmla="*/ 6 h 31"/>
                  <a:gd name="T10" fmla="*/ 13 w 42"/>
                  <a:gd name="T11" fmla="*/ 0 h 31"/>
                  <a:gd name="T12" fmla="*/ 42 w 42"/>
                  <a:gd name="T13" fmla="*/ 1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31">
                    <a:moveTo>
                      <a:pt x="28" y="31"/>
                    </a:moveTo>
                    <a:lnTo>
                      <a:pt x="8" y="17"/>
                    </a:lnTo>
                    <a:lnTo>
                      <a:pt x="0" y="23"/>
                    </a:lnTo>
                    <a:lnTo>
                      <a:pt x="8" y="17"/>
                    </a:lnTo>
                    <a:lnTo>
                      <a:pt x="3" y="6"/>
                    </a:lnTo>
                    <a:lnTo>
                      <a:pt x="13" y="0"/>
                    </a:lnTo>
                    <a:lnTo>
                      <a:pt x="42" y="1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35" name="Freeform 334"/>
              <p:cNvSpPr>
                <a:spLocks/>
              </p:cNvSpPr>
              <p:nvPr/>
            </p:nvSpPr>
            <p:spPr bwMode="auto">
              <a:xfrm rot="20180143" flipH="1">
                <a:off x="3992" y="2204"/>
                <a:ext cx="13" cy="25"/>
              </a:xfrm>
              <a:custGeom>
                <a:avLst/>
                <a:gdLst>
                  <a:gd name="T0" fmla="*/ 10 w 19"/>
                  <a:gd name="T1" fmla="*/ 15 h 32"/>
                  <a:gd name="T2" fmla="*/ 4 w 19"/>
                  <a:gd name="T3" fmla="*/ 6 h 32"/>
                  <a:gd name="T4" fmla="*/ 14 w 19"/>
                  <a:gd name="T5" fmla="*/ 0 h 32"/>
                  <a:gd name="T6" fmla="*/ 19 w 19"/>
                  <a:gd name="T7" fmla="*/ 9 h 32"/>
                  <a:gd name="T8" fmla="*/ 10 w 19"/>
                  <a:gd name="T9" fmla="*/ 15 h 32"/>
                  <a:gd name="T10" fmla="*/ 15 w 19"/>
                  <a:gd name="T11" fmla="*/ 26 h 32"/>
                  <a:gd name="T12" fmla="*/ 5 w 19"/>
                  <a:gd name="T13" fmla="*/ 32 h 32"/>
                  <a:gd name="T14" fmla="*/ 0 w 19"/>
                  <a:gd name="T15" fmla="*/ 21 h 32"/>
                  <a:gd name="T16" fmla="*/ 10 w 19"/>
                  <a:gd name="T17" fmla="*/ 1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32">
                    <a:moveTo>
                      <a:pt x="10" y="15"/>
                    </a:moveTo>
                    <a:lnTo>
                      <a:pt x="4" y="6"/>
                    </a:lnTo>
                    <a:lnTo>
                      <a:pt x="14" y="0"/>
                    </a:lnTo>
                    <a:lnTo>
                      <a:pt x="19" y="9"/>
                    </a:lnTo>
                    <a:lnTo>
                      <a:pt x="10" y="15"/>
                    </a:lnTo>
                    <a:lnTo>
                      <a:pt x="15" y="26"/>
                    </a:lnTo>
                    <a:lnTo>
                      <a:pt x="5" y="32"/>
                    </a:lnTo>
                    <a:lnTo>
                      <a:pt x="0" y="21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36" name="Freeform 335"/>
              <p:cNvSpPr>
                <a:spLocks/>
              </p:cNvSpPr>
              <p:nvPr/>
            </p:nvSpPr>
            <p:spPr bwMode="auto">
              <a:xfrm rot="20180143" flipH="1">
                <a:off x="3972" y="2189"/>
                <a:ext cx="7" cy="22"/>
              </a:xfrm>
              <a:custGeom>
                <a:avLst/>
                <a:gdLst>
                  <a:gd name="T0" fmla="*/ 10 w 19"/>
                  <a:gd name="T1" fmla="*/ 15 h 26"/>
                  <a:gd name="T2" fmla="*/ 4 w 19"/>
                  <a:gd name="T3" fmla="*/ 6 h 26"/>
                  <a:gd name="T4" fmla="*/ 14 w 19"/>
                  <a:gd name="T5" fmla="*/ 0 h 26"/>
                  <a:gd name="T6" fmla="*/ 19 w 19"/>
                  <a:gd name="T7" fmla="*/ 9 h 26"/>
                  <a:gd name="T8" fmla="*/ 10 w 19"/>
                  <a:gd name="T9" fmla="*/ 15 h 26"/>
                  <a:gd name="T10" fmla="*/ 15 w 19"/>
                  <a:gd name="T11" fmla="*/ 26 h 26"/>
                  <a:gd name="T12" fmla="*/ 0 w 19"/>
                  <a:gd name="T13" fmla="*/ 21 h 26"/>
                  <a:gd name="T14" fmla="*/ 10 w 19"/>
                  <a:gd name="T15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26">
                    <a:moveTo>
                      <a:pt x="10" y="15"/>
                    </a:moveTo>
                    <a:lnTo>
                      <a:pt x="4" y="6"/>
                    </a:lnTo>
                    <a:lnTo>
                      <a:pt x="14" y="0"/>
                    </a:lnTo>
                    <a:lnTo>
                      <a:pt x="19" y="9"/>
                    </a:lnTo>
                    <a:lnTo>
                      <a:pt x="10" y="15"/>
                    </a:lnTo>
                    <a:lnTo>
                      <a:pt x="15" y="26"/>
                    </a:lnTo>
                    <a:lnTo>
                      <a:pt x="0" y="21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37" name="Freeform 336"/>
              <p:cNvSpPr>
                <a:spLocks/>
              </p:cNvSpPr>
              <p:nvPr/>
            </p:nvSpPr>
            <p:spPr bwMode="auto">
              <a:xfrm rot="20180143" flipH="1">
                <a:off x="3972" y="2189"/>
                <a:ext cx="7" cy="22"/>
              </a:xfrm>
              <a:custGeom>
                <a:avLst/>
                <a:gdLst>
                  <a:gd name="T0" fmla="*/ 10 w 19"/>
                  <a:gd name="T1" fmla="*/ 15 h 26"/>
                  <a:gd name="T2" fmla="*/ 4 w 19"/>
                  <a:gd name="T3" fmla="*/ 6 h 26"/>
                  <a:gd name="T4" fmla="*/ 14 w 19"/>
                  <a:gd name="T5" fmla="*/ 0 h 26"/>
                  <a:gd name="T6" fmla="*/ 19 w 19"/>
                  <a:gd name="T7" fmla="*/ 9 h 26"/>
                  <a:gd name="T8" fmla="*/ 10 w 19"/>
                  <a:gd name="T9" fmla="*/ 15 h 26"/>
                  <a:gd name="T10" fmla="*/ 15 w 19"/>
                  <a:gd name="T11" fmla="*/ 26 h 26"/>
                  <a:gd name="T12" fmla="*/ 0 w 19"/>
                  <a:gd name="T13" fmla="*/ 21 h 26"/>
                  <a:gd name="T14" fmla="*/ 10 w 19"/>
                  <a:gd name="T15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26">
                    <a:moveTo>
                      <a:pt x="10" y="15"/>
                    </a:moveTo>
                    <a:lnTo>
                      <a:pt x="4" y="6"/>
                    </a:lnTo>
                    <a:lnTo>
                      <a:pt x="14" y="0"/>
                    </a:lnTo>
                    <a:lnTo>
                      <a:pt x="19" y="9"/>
                    </a:lnTo>
                    <a:lnTo>
                      <a:pt x="10" y="15"/>
                    </a:lnTo>
                    <a:lnTo>
                      <a:pt x="15" y="26"/>
                    </a:lnTo>
                    <a:lnTo>
                      <a:pt x="0" y="21"/>
                    </a:lnTo>
                    <a:lnTo>
                      <a:pt x="10" y="1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38" name="Freeform 337"/>
              <p:cNvSpPr>
                <a:spLocks/>
              </p:cNvSpPr>
              <p:nvPr/>
            </p:nvSpPr>
            <p:spPr bwMode="auto">
              <a:xfrm rot="20180143" flipH="1">
                <a:off x="4007" y="2190"/>
                <a:ext cx="21" cy="25"/>
              </a:xfrm>
              <a:custGeom>
                <a:avLst/>
                <a:gdLst>
                  <a:gd name="T0" fmla="*/ 0 w 32"/>
                  <a:gd name="T1" fmla="*/ 0 h 36"/>
                  <a:gd name="T2" fmla="*/ 30 w 32"/>
                  <a:gd name="T3" fmla="*/ 9 h 36"/>
                  <a:gd name="T4" fmla="*/ 32 w 32"/>
                  <a:gd name="T5" fmla="*/ 36 h 36"/>
                  <a:gd name="T6" fmla="*/ 12 w 32"/>
                  <a:gd name="T7" fmla="*/ 21 h 36"/>
                  <a:gd name="T8" fmla="*/ 0 w 3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6">
                    <a:moveTo>
                      <a:pt x="0" y="0"/>
                    </a:moveTo>
                    <a:lnTo>
                      <a:pt x="30" y="9"/>
                    </a:lnTo>
                    <a:lnTo>
                      <a:pt x="32" y="36"/>
                    </a:lnTo>
                    <a:lnTo>
                      <a:pt x="12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39" name="Freeform 338"/>
              <p:cNvSpPr>
                <a:spLocks/>
              </p:cNvSpPr>
              <p:nvPr/>
            </p:nvSpPr>
            <p:spPr bwMode="auto">
              <a:xfrm rot="20180143" flipH="1">
                <a:off x="4007" y="2190"/>
                <a:ext cx="21" cy="25"/>
              </a:xfrm>
              <a:custGeom>
                <a:avLst/>
                <a:gdLst>
                  <a:gd name="T0" fmla="*/ 0 w 32"/>
                  <a:gd name="T1" fmla="*/ 0 h 36"/>
                  <a:gd name="T2" fmla="*/ 30 w 32"/>
                  <a:gd name="T3" fmla="*/ 9 h 36"/>
                  <a:gd name="T4" fmla="*/ 32 w 32"/>
                  <a:gd name="T5" fmla="*/ 36 h 36"/>
                  <a:gd name="T6" fmla="*/ 12 w 32"/>
                  <a:gd name="T7" fmla="*/ 21 h 36"/>
                  <a:gd name="T8" fmla="*/ 0 w 3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6">
                    <a:moveTo>
                      <a:pt x="0" y="0"/>
                    </a:moveTo>
                    <a:lnTo>
                      <a:pt x="30" y="9"/>
                    </a:lnTo>
                    <a:lnTo>
                      <a:pt x="32" y="36"/>
                    </a:lnTo>
                    <a:lnTo>
                      <a:pt x="12" y="21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40" name="Freeform 339"/>
              <p:cNvSpPr>
                <a:spLocks/>
              </p:cNvSpPr>
              <p:nvPr/>
            </p:nvSpPr>
            <p:spPr bwMode="auto">
              <a:xfrm rot="20180143" flipH="1">
                <a:off x="4004" y="2189"/>
                <a:ext cx="37" cy="15"/>
              </a:xfrm>
              <a:custGeom>
                <a:avLst/>
                <a:gdLst>
                  <a:gd name="T0" fmla="*/ 18 w 43"/>
                  <a:gd name="T1" fmla="*/ 2 h 23"/>
                  <a:gd name="T2" fmla="*/ 43 w 43"/>
                  <a:gd name="T3" fmla="*/ 0 h 23"/>
                  <a:gd name="T4" fmla="*/ 30 w 43"/>
                  <a:gd name="T5" fmla="*/ 23 h 23"/>
                  <a:gd name="T6" fmla="*/ 0 w 43"/>
                  <a:gd name="T7" fmla="*/ 14 h 23"/>
                  <a:gd name="T8" fmla="*/ 18 w 43"/>
                  <a:gd name="T9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23">
                    <a:moveTo>
                      <a:pt x="18" y="2"/>
                    </a:moveTo>
                    <a:lnTo>
                      <a:pt x="43" y="0"/>
                    </a:lnTo>
                    <a:lnTo>
                      <a:pt x="30" y="23"/>
                    </a:lnTo>
                    <a:lnTo>
                      <a:pt x="0" y="14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41" name="Freeform 340"/>
              <p:cNvSpPr>
                <a:spLocks/>
              </p:cNvSpPr>
              <p:nvPr/>
            </p:nvSpPr>
            <p:spPr bwMode="auto">
              <a:xfrm rot="20180143" flipH="1">
                <a:off x="4004" y="2189"/>
                <a:ext cx="37" cy="15"/>
              </a:xfrm>
              <a:custGeom>
                <a:avLst/>
                <a:gdLst>
                  <a:gd name="T0" fmla="*/ 18 w 43"/>
                  <a:gd name="T1" fmla="*/ 2 h 23"/>
                  <a:gd name="T2" fmla="*/ 43 w 43"/>
                  <a:gd name="T3" fmla="*/ 0 h 23"/>
                  <a:gd name="T4" fmla="*/ 30 w 43"/>
                  <a:gd name="T5" fmla="*/ 23 h 23"/>
                  <a:gd name="T6" fmla="*/ 0 w 43"/>
                  <a:gd name="T7" fmla="*/ 14 h 23"/>
                  <a:gd name="T8" fmla="*/ 18 w 43"/>
                  <a:gd name="T9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23">
                    <a:moveTo>
                      <a:pt x="18" y="2"/>
                    </a:moveTo>
                    <a:lnTo>
                      <a:pt x="43" y="0"/>
                    </a:lnTo>
                    <a:lnTo>
                      <a:pt x="30" y="23"/>
                    </a:lnTo>
                    <a:lnTo>
                      <a:pt x="0" y="14"/>
                    </a:lnTo>
                    <a:lnTo>
                      <a:pt x="18" y="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42" name="Freeform 341"/>
              <p:cNvSpPr>
                <a:spLocks/>
              </p:cNvSpPr>
              <p:nvPr/>
            </p:nvSpPr>
            <p:spPr bwMode="auto">
              <a:xfrm rot="20180143" flipH="1">
                <a:off x="4024" y="2196"/>
                <a:ext cx="9" cy="32"/>
              </a:xfrm>
              <a:custGeom>
                <a:avLst/>
                <a:gdLst>
                  <a:gd name="T0" fmla="*/ 0 w 13"/>
                  <a:gd name="T1" fmla="*/ 23 h 50"/>
                  <a:gd name="T2" fmla="*/ 13 w 13"/>
                  <a:gd name="T3" fmla="*/ 0 h 50"/>
                  <a:gd name="T4" fmla="*/ 13 w 13"/>
                  <a:gd name="T5" fmla="*/ 27 h 50"/>
                  <a:gd name="T6" fmla="*/ 2 w 13"/>
                  <a:gd name="T7" fmla="*/ 50 h 50"/>
                  <a:gd name="T8" fmla="*/ 0 w 13"/>
                  <a:gd name="T9" fmla="*/ 2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0">
                    <a:moveTo>
                      <a:pt x="0" y="23"/>
                    </a:moveTo>
                    <a:lnTo>
                      <a:pt x="13" y="0"/>
                    </a:lnTo>
                    <a:lnTo>
                      <a:pt x="13" y="27"/>
                    </a:lnTo>
                    <a:lnTo>
                      <a:pt x="2" y="5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43" name="Freeform 342"/>
              <p:cNvSpPr>
                <a:spLocks/>
              </p:cNvSpPr>
              <p:nvPr/>
            </p:nvSpPr>
            <p:spPr bwMode="auto">
              <a:xfrm rot="20180143" flipH="1">
                <a:off x="4024" y="2196"/>
                <a:ext cx="9" cy="32"/>
              </a:xfrm>
              <a:custGeom>
                <a:avLst/>
                <a:gdLst>
                  <a:gd name="T0" fmla="*/ 0 w 13"/>
                  <a:gd name="T1" fmla="*/ 23 h 50"/>
                  <a:gd name="T2" fmla="*/ 13 w 13"/>
                  <a:gd name="T3" fmla="*/ 0 h 50"/>
                  <a:gd name="T4" fmla="*/ 13 w 13"/>
                  <a:gd name="T5" fmla="*/ 27 h 50"/>
                  <a:gd name="T6" fmla="*/ 2 w 13"/>
                  <a:gd name="T7" fmla="*/ 50 h 50"/>
                  <a:gd name="T8" fmla="*/ 0 w 13"/>
                  <a:gd name="T9" fmla="*/ 2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0">
                    <a:moveTo>
                      <a:pt x="0" y="23"/>
                    </a:moveTo>
                    <a:lnTo>
                      <a:pt x="13" y="0"/>
                    </a:lnTo>
                    <a:lnTo>
                      <a:pt x="13" y="27"/>
                    </a:lnTo>
                    <a:lnTo>
                      <a:pt x="2" y="5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44" name="Freeform 343"/>
              <p:cNvSpPr>
                <a:spLocks/>
              </p:cNvSpPr>
              <p:nvPr/>
            </p:nvSpPr>
            <p:spPr bwMode="auto">
              <a:xfrm rot="20180143" flipH="1">
                <a:off x="4024" y="2196"/>
                <a:ext cx="9" cy="32"/>
              </a:xfrm>
              <a:custGeom>
                <a:avLst/>
                <a:gdLst>
                  <a:gd name="T0" fmla="*/ 0 w 13"/>
                  <a:gd name="T1" fmla="*/ 23 h 50"/>
                  <a:gd name="T2" fmla="*/ 13 w 13"/>
                  <a:gd name="T3" fmla="*/ 0 h 50"/>
                  <a:gd name="T4" fmla="*/ 13 w 13"/>
                  <a:gd name="T5" fmla="*/ 27 h 50"/>
                  <a:gd name="T6" fmla="*/ 2 w 13"/>
                  <a:gd name="T7" fmla="*/ 50 h 50"/>
                  <a:gd name="T8" fmla="*/ 0 w 13"/>
                  <a:gd name="T9" fmla="*/ 2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0">
                    <a:moveTo>
                      <a:pt x="0" y="23"/>
                    </a:moveTo>
                    <a:lnTo>
                      <a:pt x="13" y="0"/>
                    </a:lnTo>
                    <a:lnTo>
                      <a:pt x="13" y="27"/>
                    </a:lnTo>
                    <a:lnTo>
                      <a:pt x="2" y="50"/>
                    </a:lnTo>
                    <a:lnTo>
                      <a:pt x="0" y="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45" name="Freeform 344"/>
              <p:cNvSpPr>
                <a:spLocks/>
              </p:cNvSpPr>
              <p:nvPr/>
            </p:nvSpPr>
            <p:spPr bwMode="auto">
              <a:xfrm rot="20180143" flipH="1">
                <a:off x="4026" y="2170"/>
                <a:ext cx="15" cy="28"/>
              </a:xfrm>
              <a:custGeom>
                <a:avLst/>
                <a:gdLst>
                  <a:gd name="T0" fmla="*/ 0 w 20"/>
                  <a:gd name="T1" fmla="*/ 0 h 42"/>
                  <a:gd name="T2" fmla="*/ 20 w 20"/>
                  <a:gd name="T3" fmla="*/ 15 h 42"/>
                  <a:gd name="T4" fmla="*/ 20 w 20"/>
                  <a:gd name="T5" fmla="*/ 42 h 42"/>
                  <a:gd name="T6" fmla="*/ 2 w 20"/>
                  <a:gd name="T7" fmla="*/ 27 h 42"/>
                  <a:gd name="T8" fmla="*/ 0 w 20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2">
                    <a:moveTo>
                      <a:pt x="0" y="0"/>
                    </a:moveTo>
                    <a:lnTo>
                      <a:pt x="20" y="15"/>
                    </a:lnTo>
                    <a:lnTo>
                      <a:pt x="20" y="42"/>
                    </a:lnTo>
                    <a:lnTo>
                      <a:pt x="2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46" name="Freeform 345"/>
              <p:cNvSpPr>
                <a:spLocks/>
              </p:cNvSpPr>
              <p:nvPr/>
            </p:nvSpPr>
            <p:spPr bwMode="auto">
              <a:xfrm rot="20180143" flipH="1">
                <a:off x="4026" y="2170"/>
                <a:ext cx="15" cy="28"/>
              </a:xfrm>
              <a:custGeom>
                <a:avLst/>
                <a:gdLst>
                  <a:gd name="T0" fmla="*/ 0 w 20"/>
                  <a:gd name="T1" fmla="*/ 0 h 42"/>
                  <a:gd name="T2" fmla="*/ 20 w 20"/>
                  <a:gd name="T3" fmla="*/ 15 h 42"/>
                  <a:gd name="T4" fmla="*/ 20 w 20"/>
                  <a:gd name="T5" fmla="*/ 42 h 42"/>
                  <a:gd name="T6" fmla="*/ 2 w 20"/>
                  <a:gd name="T7" fmla="*/ 27 h 42"/>
                  <a:gd name="T8" fmla="*/ 0 w 20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2">
                    <a:moveTo>
                      <a:pt x="0" y="0"/>
                    </a:moveTo>
                    <a:lnTo>
                      <a:pt x="20" y="15"/>
                    </a:lnTo>
                    <a:lnTo>
                      <a:pt x="20" y="42"/>
                    </a:lnTo>
                    <a:lnTo>
                      <a:pt x="2" y="27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47" name="Freeform 346"/>
              <p:cNvSpPr>
                <a:spLocks/>
              </p:cNvSpPr>
              <p:nvPr/>
            </p:nvSpPr>
            <p:spPr bwMode="auto">
              <a:xfrm rot="20180143" flipH="1">
                <a:off x="3998" y="2161"/>
                <a:ext cx="22" cy="18"/>
              </a:xfrm>
              <a:custGeom>
                <a:avLst/>
                <a:gdLst>
                  <a:gd name="T0" fmla="*/ 14 w 34"/>
                  <a:gd name="T1" fmla="*/ 0 h 26"/>
                  <a:gd name="T2" fmla="*/ 34 w 34"/>
                  <a:gd name="T3" fmla="*/ 15 h 26"/>
                  <a:gd name="T4" fmla="*/ 15 w 34"/>
                  <a:gd name="T5" fmla="*/ 26 h 26"/>
                  <a:gd name="T6" fmla="*/ 0 w 34"/>
                  <a:gd name="T7" fmla="*/ 23 h 26"/>
                  <a:gd name="T8" fmla="*/ 14 w 3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6">
                    <a:moveTo>
                      <a:pt x="14" y="0"/>
                    </a:moveTo>
                    <a:lnTo>
                      <a:pt x="34" y="15"/>
                    </a:lnTo>
                    <a:lnTo>
                      <a:pt x="15" y="26"/>
                    </a:lnTo>
                    <a:lnTo>
                      <a:pt x="0" y="2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48" name="Freeform 347"/>
              <p:cNvSpPr>
                <a:spLocks/>
              </p:cNvSpPr>
              <p:nvPr/>
            </p:nvSpPr>
            <p:spPr bwMode="auto">
              <a:xfrm rot="20180143" flipH="1">
                <a:off x="3998" y="2161"/>
                <a:ext cx="22" cy="18"/>
              </a:xfrm>
              <a:custGeom>
                <a:avLst/>
                <a:gdLst>
                  <a:gd name="T0" fmla="*/ 14 w 34"/>
                  <a:gd name="T1" fmla="*/ 0 h 26"/>
                  <a:gd name="T2" fmla="*/ 34 w 34"/>
                  <a:gd name="T3" fmla="*/ 15 h 26"/>
                  <a:gd name="T4" fmla="*/ 15 w 34"/>
                  <a:gd name="T5" fmla="*/ 26 h 26"/>
                  <a:gd name="T6" fmla="*/ 0 w 34"/>
                  <a:gd name="T7" fmla="*/ 23 h 26"/>
                  <a:gd name="T8" fmla="*/ 14 w 3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6">
                    <a:moveTo>
                      <a:pt x="14" y="0"/>
                    </a:moveTo>
                    <a:lnTo>
                      <a:pt x="34" y="15"/>
                    </a:lnTo>
                    <a:lnTo>
                      <a:pt x="15" y="26"/>
                    </a:lnTo>
                    <a:lnTo>
                      <a:pt x="0" y="23"/>
                    </a:lnTo>
                    <a:lnTo>
                      <a:pt x="14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49" name="Freeform 348"/>
              <p:cNvSpPr>
                <a:spLocks/>
              </p:cNvSpPr>
              <p:nvPr/>
            </p:nvSpPr>
            <p:spPr bwMode="auto">
              <a:xfrm rot="20180143" flipH="1">
                <a:off x="4008" y="2176"/>
                <a:ext cx="15" cy="27"/>
              </a:xfrm>
              <a:custGeom>
                <a:avLst/>
                <a:gdLst>
                  <a:gd name="T0" fmla="*/ 0 w 20"/>
                  <a:gd name="T1" fmla="*/ 11 h 38"/>
                  <a:gd name="T2" fmla="*/ 19 w 20"/>
                  <a:gd name="T3" fmla="*/ 0 h 38"/>
                  <a:gd name="T4" fmla="*/ 20 w 20"/>
                  <a:gd name="T5" fmla="*/ 26 h 38"/>
                  <a:gd name="T6" fmla="*/ 0 w 20"/>
                  <a:gd name="T7" fmla="*/ 38 h 38"/>
                  <a:gd name="T8" fmla="*/ 0 w 20"/>
                  <a:gd name="T9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8">
                    <a:moveTo>
                      <a:pt x="0" y="11"/>
                    </a:moveTo>
                    <a:lnTo>
                      <a:pt x="19" y="0"/>
                    </a:lnTo>
                    <a:lnTo>
                      <a:pt x="20" y="26"/>
                    </a:lnTo>
                    <a:lnTo>
                      <a:pt x="0" y="3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50" name="Freeform 349"/>
              <p:cNvSpPr>
                <a:spLocks/>
              </p:cNvSpPr>
              <p:nvPr/>
            </p:nvSpPr>
            <p:spPr bwMode="auto">
              <a:xfrm rot="20180143" flipH="1">
                <a:off x="4008" y="2176"/>
                <a:ext cx="15" cy="27"/>
              </a:xfrm>
              <a:custGeom>
                <a:avLst/>
                <a:gdLst>
                  <a:gd name="T0" fmla="*/ 0 w 20"/>
                  <a:gd name="T1" fmla="*/ 11 h 38"/>
                  <a:gd name="T2" fmla="*/ 19 w 20"/>
                  <a:gd name="T3" fmla="*/ 0 h 38"/>
                  <a:gd name="T4" fmla="*/ 20 w 20"/>
                  <a:gd name="T5" fmla="*/ 26 h 38"/>
                  <a:gd name="T6" fmla="*/ 0 w 20"/>
                  <a:gd name="T7" fmla="*/ 38 h 38"/>
                  <a:gd name="T8" fmla="*/ 0 w 20"/>
                  <a:gd name="T9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8">
                    <a:moveTo>
                      <a:pt x="0" y="11"/>
                    </a:moveTo>
                    <a:lnTo>
                      <a:pt x="19" y="0"/>
                    </a:lnTo>
                    <a:lnTo>
                      <a:pt x="20" y="26"/>
                    </a:lnTo>
                    <a:lnTo>
                      <a:pt x="0" y="3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51" name="Freeform 350"/>
              <p:cNvSpPr>
                <a:spLocks/>
              </p:cNvSpPr>
              <p:nvPr/>
            </p:nvSpPr>
            <p:spPr bwMode="auto">
              <a:xfrm rot="20180143" flipH="1">
                <a:off x="4008" y="2176"/>
                <a:ext cx="15" cy="27"/>
              </a:xfrm>
              <a:custGeom>
                <a:avLst/>
                <a:gdLst>
                  <a:gd name="T0" fmla="*/ 0 w 20"/>
                  <a:gd name="T1" fmla="*/ 11 h 38"/>
                  <a:gd name="T2" fmla="*/ 19 w 20"/>
                  <a:gd name="T3" fmla="*/ 0 h 38"/>
                  <a:gd name="T4" fmla="*/ 20 w 20"/>
                  <a:gd name="T5" fmla="*/ 26 h 38"/>
                  <a:gd name="T6" fmla="*/ 0 w 20"/>
                  <a:gd name="T7" fmla="*/ 38 h 38"/>
                  <a:gd name="T8" fmla="*/ 0 w 20"/>
                  <a:gd name="T9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8">
                    <a:moveTo>
                      <a:pt x="0" y="11"/>
                    </a:moveTo>
                    <a:lnTo>
                      <a:pt x="19" y="0"/>
                    </a:lnTo>
                    <a:lnTo>
                      <a:pt x="20" y="26"/>
                    </a:lnTo>
                    <a:lnTo>
                      <a:pt x="0" y="38"/>
                    </a:lnTo>
                    <a:lnTo>
                      <a:pt x="0" y="1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52" name="Freeform 351"/>
              <p:cNvSpPr>
                <a:spLocks/>
              </p:cNvSpPr>
              <p:nvPr/>
            </p:nvSpPr>
            <p:spPr bwMode="auto">
              <a:xfrm rot="20180143" flipH="1">
                <a:off x="4136" y="2095"/>
                <a:ext cx="292" cy="295"/>
              </a:xfrm>
              <a:custGeom>
                <a:avLst/>
                <a:gdLst>
                  <a:gd name="T0" fmla="*/ 57 w 425"/>
                  <a:gd name="T1" fmla="*/ 428 h 428"/>
                  <a:gd name="T2" fmla="*/ 0 w 425"/>
                  <a:gd name="T3" fmla="*/ 341 h 428"/>
                  <a:gd name="T4" fmla="*/ 369 w 425"/>
                  <a:gd name="T5" fmla="*/ 0 h 428"/>
                  <a:gd name="T6" fmla="*/ 425 w 425"/>
                  <a:gd name="T7" fmla="*/ 89 h 428"/>
                  <a:gd name="T8" fmla="*/ 57 w 425"/>
                  <a:gd name="T9" fmla="*/ 428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428">
                    <a:moveTo>
                      <a:pt x="57" y="428"/>
                    </a:moveTo>
                    <a:lnTo>
                      <a:pt x="0" y="341"/>
                    </a:lnTo>
                    <a:lnTo>
                      <a:pt x="369" y="0"/>
                    </a:lnTo>
                    <a:lnTo>
                      <a:pt x="425" y="89"/>
                    </a:lnTo>
                    <a:lnTo>
                      <a:pt x="57" y="428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53" name="Freeform 352"/>
              <p:cNvSpPr>
                <a:spLocks/>
              </p:cNvSpPr>
              <p:nvPr/>
            </p:nvSpPr>
            <p:spPr bwMode="auto">
              <a:xfrm rot="20180143" flipH="1">
                <a:off x="4136" y="2095"/>
                <a:ext cx="292" cy="295"/>
              </a:xfrm>
              <a:custGeom>
                <a:avLst/>
                <a:gdLst>
                  <a:gd name="T0" fmla="*/ 57 w 425"/>
                  <a:gd name="T1" fmla="*/ 428 h 428"/>
                  <a:gd name="T2" fmla="*/ 0 w 425"/>
                  <a:gd name="T3" fmla="*/ 341 h 428"/>
                  <a:gd name="T4" fmla="*/ 369 w 425"/>
                  <a:gd name="T5" fmla="*/ 0 h 428"/>
                  <a:gd name="T6" fmla="*/ 425 w 425"/>
                  <a:gd name="T7" fmla="*/ 89 h 428"/>
                  <a:gd name="T8" fmla="*/ 57 w 425"/>
                  <a:gd name="T9" fmla="*/ 428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428">
                    <a:moveTo>
                      <a:pt x="57" y="428"/>
                    </a:moveTo>
                    <a:lnTo>
                      <a:pt x="0" y="341"/>
                    </a:lnTo>
                    <a:lnTo>
                      <a:pt x="369" y="0"/>
                    </a:lnTo>
                    <a:lnTo>
                      <a:pt x="425" y="89"/>
                    </a:lnTo>
                    <a:lnTo>
                      <a:pt x="57" y="42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54" name="Line 353"/>
              <p:cNvSpPr>
                <a:spLocks noChangeShapeType="1"/>
              </p:cNvSpPr>
              <p:nvPr/>
            </p:nvSpPr>
            <p:spPr bwMode="auto">
              <a:xfrm rot="20180143" flipV="1">
                <a:off x="4310" y="2229"/>
                <a:ext cx="41" cy="6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55" name="Line 354"/>
              <p:cNvSpPr>
                <a:spLocks noChangeShapeType="1"/>
              </p:cNvSpPr>
              <p:nvPr/>
            </p:nvSpPr>
            <p:spPr bwMode="auto">
              <a:xfrm rot="20180143" flipV="1">
                <a:off x="4206" y="2193"/>
                <a:ext cx="45" cy="5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56" name="Freeform 355"/>
              <p:cNvSpPr>
                <a:spLocks/>
              </p:cNvSpPr>
              <p:nvPr/>
            </p:nvSpPr>
            <p:spPr bwMode="auto">
              <a:xfrm rot="20180143" flipH="1">
                <a:off x="4053" y="2138"/>
                <a:ext cx="52" cy="65"/>
              </a:xfrm>
              <a:custGeom>
                <a:avLst/>
                <a:gdLst>
                  <a:gd name="T0" fmla="*/ 56 w 76"/>
                  <a:gd name="T1" fmla="*/ 94 h 94"/>
                  <a:gd name="T2" fmla="*/ 70 w 76"/>
                  <a:gd name="T3" fmla="*/ 72 h 94"/>
                  <a:gd name="T4" fmla="*/ 76 w 76"/>
                  <a:gd name="T5" fmla="*/ 11 h 94"/>
                  <a:gd name="T6" fmla="*/ 8 w 76"/>
                  <a:gd name="T7" fmla="*/ 0 h 94"/>
                  <a:gd name="T8" fmla="*/ 0 w 76"/>
                  <a:gd name="T9" fmla="*/ 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94">
                    <a:moveTo>
                      <a:pt x="56" y="94"/>
                    </a:moveTo>
                    <a:lnTo>
                      <a:pt x="70" y="72"/>
                    </a:lnTo>
                    <a:lnTo>
                      <a:pt x="76" y="11"/>
                    </a:lnTo>
                    <a:lnTo>
                      <a:pt x="8" y="0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57" name="Line 356"/>
              <p:cNvSpPr>
                <a:spLocks noChangeShapeType="1"/>
              </p:cNvSpPr>
              <p:nvPr/>
            </p:nvSpPr>
            <p:spPr bwMode="auto">
              <a:xfrm rot="20180143" flipV="1">
                <a:off x="4065" y="2145"/>
                <a:ext cx="43" cy="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58" name="Line 357"/>
              <p:cNvSpPr>
                <a:spLocks noChangeShapeType="1"/>
              </p:cNvSpPr>
              <p:nvPr/>
            </p:nvSpPr>
            <p:spPr bwMode="auto">
              <a:xfrm rot="20180143" flipV="1">
                <a:off x="4086" y="2157"/>
                <a:ext cx="24" cy="3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59" name="Freeform 358"/>
              <p:cNvSpPr>
                <a:spLocks/>
              </p:cNvSpPr>
              <p:nvPr/>
            </p:nvSpPr>
            <p:spPr bwMode="auto">
              <a:xfrm rot="20180143" flipH="1">
                <a:off x="3652" y="1924"/>
                <a:ext cx="297" cy="293"/>
              </a:xfrm>
              <a:custGeom>
                <a:avLst/>
                <a:gdLst>
                  <a:gd name="T0" fmla="*/ 363 w 430"/>
                  <a:gd name="T1" fmla="*/ 0 h 422"/>
                  <a:gd name="T2" fmla="*/ 430 w 430"/>
                  <a:gd name="T3" fmla="*/ 83 h 422"/>
                  <a:gd name="T4" fmla="*/ 62 w 430"/>
                  <a:gd name="T5" fmla="*/ 422 h 422"/>
                  <a:gd name="T6" fmla="*/ 0 w 430"/>
                  <a:gd name="T7" fmla="*/ 350 h 422"/>
                  <a:gd name="T8" fmla="*/ 363 w 430"/>
                  <a:gd name="T9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422">
                    <a:moveTo>
                      <a:pt x="363" y="0"/>
                    </a:moveTo>
                    <a:lnTo>
                      <a:pt x="430" y="83"/>
                    </a:lnTo>
                    <a:lnTo>
                      <a:pt x="62" y="422"/>
                    </a:lnTo>
                    <a:lnTo>
                      <a:pt x="0" y="350"/>
                    </a:lnTo>
                    <a:lnTo>
                      <a:pt x="363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60" name="Freeform 359"/>
              <p:cNvSpPr>
                <a:spLocks/>
              </p:cNvSpPr>
              <p:nvPr/>
            </p:nvSpPr>
            <p:spPr bwMode="auto">
              <a:xfrm rot="20180143" flipH="1">
                <a:off x="3652" y="1924"/>
                <a:ext cx="297" cy="293"/>
              </a:xfrm>
              <a:custGeom>
                <a:avLst/>
                <a:gdLst>
                  <a:gd name="T0" fmla="*/ 363 w 430"/>
                  <a:gd name="T1" fmla="*/ 0 h 422"/>
                  <a:gd name="T2" fmla="*/ 430 w 430"/>
                  <a:gd name="T3" fmla="*/ 83 h 422"/>
                  <a:gd name="T4" fmla="*/ 62 w 430"/>
                  <a:gd name="T5" fmla="*/ 422 h 422"/>
                  <a:gd name="T6" fmla="*/ 0 w 430"/>
                  <a:gd name="T7" fmla="*/ 350 h 422"/>
                  <a:gd name="T8" fmla="*/ 363 w 430"/>
                  <a:gd name="T9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422">
                    <a:moveTo>
                      <a:pt x="363" y="0"/>
                    </a:moveTo>
                    <a:lnTo>
                      <a:pt x="430" y="83"/>
                    </a:lnTo>
                    <a:lnTo>
                      <a:pt x="62" y="422"/>
                    </a:lnTo>
                    <a:lnTo>
                      <a:pt x="0" y="350"/>
                    </a:lnTo>
                    <a:lnTo>
                      <a:pt x="36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61" name="Line 360"/>
              <p:cNvSpPr>
                <a:spLocks noChangeShapeType="1"/>
              </p:cNvSpPr>
              <p:nvPr/>
            </p:nvSpPr>
            <p:spPr bwMode="auto">
              <a:xfrm rot="20180143" flipH="1">
                <a:off x="3727" y="2030"/>
                <a:ext cx="49" cy="5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62" name="Line 361"/>
              <p:cNvSpPr>
                <a:spLocks noChangeShapeType="1"/>
              </p:cNvSpPr>
              <p:nvPr/>
            </p:nvSpPr>
            <p:spPr bwMode="auto">
              <a:xfrm rot="20180143" flipH="1">
                <a:off x="3850" y="2064"/>
                <a:ext cx="45" cy="5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63" name="Freeform 362"/>
              <p:cNvSpPr>
                <a:spLocks/>
              </p:cNvSpPr>
              <p:nvPr/>
            </p:nvSpPr>
            <p:spPr bwMode="auto">
              <a:xfrm rot="20180143" flipH="1">
                <a:off x="3930" y="2089"/>
                <a:ext cx="43" cy="65"/>
              </a:xfrm>
              <a:custGeom>
                <a:avLst/>
                <a:gdLst>
                  <a:gd name="T0" fmla="*/ 10 w 62"/>
                  <a:gd name="T1" fmla="*/ 0 h 94"/>
                  <a:gd name="T2" fmla="*/ 2 w 62"/>
                  <a:gd name="T3" fmla="*/ 5 h 94"/>
                  <a:gd name="T4" fmla="*/ 0 w 62"/>
                  <a:gd name="T5" fmla="*/ 77 h 94"/>
                  <a:gd name="T6" fmla="*/ 58 w 62"/>
                  <a:gd name="T7" fmla="*/ 94 h 94"/>
                  <a:gd name="T8" fmla="*/ 62 w 62"/>
                  <a:gd name="T9" fmla="*/ 7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94">
                    <a:moveTo>
                      <a:pt x="10" y="0"/>
                    </a:moveTo>
                    <a:lnTo>
                      <a:pt x="2" y="5"/>
                    </a:lnTo>
                    <a:lnTo>
                      <a:pt x="0" y="77"/>
                    </a:lnTo>
                    <a:lnTo>
                      <a:pt x="58" y="94"/>
                    </a:lnTo>
                    <a:lnTo>
                      <a:pt x="62" y="7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64" name="Line 363"/>
              <p:cNvSpPr>
                <a:spLocks noChangeShapeType="1"/>
              </p:cNvSpPr>
              <p:nvPr/>
            </p:nvSpPr>
            <p:spPr bwMode="auto">
              <a:xfrm rot="20180143" flipH="1">
                <a:off x="3964" y="2111"/>
                <a:ext cx="47" cy="5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65" name="Line 364"/>
              <p:cNvSpPr>
                <a:spLocks noChangeShapeType="1"/>
              </p:cNvSpPr>
              <p:nvPr/>
            </p:nvSpPr>
            <p:spPr bwMode="auto">
              <a:xfrm rot="20180143" flipH="1">
                <a:off x="3987" y="2126"/>
                <a:ext cx="24" cy="3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66" name="Freeform 365"/>
              <p:cNvSpPr>
                <a:spLocks/>
              </p:cNvSpPr>
              <p:nvPr/>
            </p:nvSpPr>
            <p:spPr bwMode="auto">
              <a:xfrm rot="20180143" flipH="1">
                <a:off x="3652" y="1924"/>
                <a:ext cx="297" cy="293"/>
              </a:xfrm>
              <a:custGeom>
                <a:avLst/>
                <a:gdLst>
                  <a:gd name="T0" fmla="*/ 363 w 430"/>
                  <a:gd name="T1" fmla="*/ 0 h 422"/>
                  <a:gd name="T2" fmla="*/ 430 w 430"/>
                  <a:gd name="T3" fmla="*/ 83 h 422"/>
                  <a:gd name="T4" fmla="*/ 62 w 430"/>
                  <a:gd name="T5" fmla="*/ 422 h 422"/>
                  <a:gd name="T6" fmla="*/ 0 w 430"/>
                  <a:gd name="T7" fmla="*/ 350 h 422"/>
                  <a:gd name="T8" fmla="*/ 363 w 430"/>
                  <a:gd name="T9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422">
                    <a:moveTo>
                      <a:pt x="363" y="0"/>
                    </a:moveTo>
                    <a:lnTo>
                      <a:pt x="430" y="83"/>
                    </a:lnTo>
                    <a:lnTo>
                      <a:pt x="62" y="422"/>
                    </a:lnTo>
                    <a:lnTo>
                      <a:pt x="0" y="350"/>
                    </a:lnTo>
                    <a:lnTo>
                      <a:pt x="363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67" name="Freeform 366"/>
              <p:cNvSpPr>
                <a:spLocks/>
              </p:cNvSpPr>
              <p:nvPr/>
            </p:nvSpPr>
            <p:spPr bwMode="auto">
              <a:xfrm rot="20180143" flipH="1">
                <a:off x="3652" y="1924"/>
                <a:ext cx="297" cy="293"/>
              </a:xfrm>
              <a:custGeom>
                <a:avLst/>
                <a:gdLst>
                  <a:gd name="T0" fmla="*/ 363 w 430"/>
                  <a:gd name="T1" fmla="*/ 0 h 422"/>
                  <a:gd name="T2" fmla="*/ 430 w 430"/>
                  <a:gd name="T3" fmla="*/ 83 h 422"/>
                  <a:gd name="T4" fmla="*/ 62 w 430"/>
                  <a:gd name="T5" fmla="*/ 422 h 422"/>
                  <a:gd name="T6" fmla="*/ 0 w 430"/>
                  <a:gd name="T7" fmla="*/ 350 h 422"/>
                  <a:gd name="T8" fmla="*/ 363 w 430"/>
                  <a:gd name="T9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422">
                    <a:moveTo>
                      <a:pt x="363" y="0"/>
                    </a:moveTo>
                    <a:lnTo>
                      <a:pt x="430" y="83"/>
                    </a:lnTo>
                    <a:lnTo>
                      <a:pt x="62" y="422"/>
                    </a:lnTo>
                    <a:lnTo>
                      <a:pt x="0" y="350"/>
                    </a:lnTo>
                    <a:lnTo>
                      <a:pt x="36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68" name="Line 367"/>
              <p:cNvSpPr>
                <a:spLocks noChangeShapeType="1"/>
              </p:cNvSpPr>
              <p:nvPr/>
            </p:nvSpPr>
            <p:spPr bwMode="auto">
              <a:xfrm rot="20180143" flipH="1">
                <a:off x="3727" y="2030"/>
                <a:ext cx="49" cy="5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69" name="Line 368"/>
              <p:cNvSpPr>
                <a:spLocks noChangeShapeType="1"/>
              </p:cNvSpPr>
              <p:nvPr/>
            </p:nvSpPr>
            <p:spPr bwMode="auto">
              <a:xfrm rot="20180143" flipH="1">
                <a:off x="3850" y="2064"/>
                <a:ext cx="45" cy="5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70" name="Freeform 369"/>
              <p:cNvSpPr>
                <a:spLocks/>
              </p:cNvSpPr>
              <p:nvPr/>
            </p:nvSpPr>
            <p:spPr bwMode="auto">
              <a:xfrm rot="20180143" flipH="1">
                <a:off x="3930" y="2089"/>
                <a:ext cx="43" cy="65"/>
              </a:xfrm>
              <a:custGeom>
                <a:avLst/>
                <a:gdLst>
                  <a:gd name="T0" fmla="*/ 10 w 62"/>
                  <a:gd name="T1" fmla="*/ 0 h 94"/>
                  <a:gd name="T2" fmla="*/ 2 w 62"/>
                  <a:gd name="T3" fmla="*/ 5 h 94"/>
                  <a:gd name="T4" fmla="*/ 0 w 62"/>
                  <a:gd name="T5" fmla="*/ 77 h 94"/>
                  <a:gd name="T6" fmla="*/ 58 w 62"/>
                  <a:gd name="T7" fmla="*/ 94 h 94"/>
                  <a:gd name="T8" fmla="*/ 62 w 62"/>
                  <a:gd name="T9" fmla="*/ 7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94">
                    <a:moveTo>
                      <a:pt x="10" y="0"/>
                    </a:moveTo>
                    <a:lnTo>
                      <a:pt x="2" y="5"/>
                    </a:lnTo>
                    <a:lnTo>
                      <a:pt x="0" y="77"/>
                    </a:lnTo>
                    <a:lnTo>
                      <a:pt x="58" y="94"/>
                    </a:lnTo>
                    <a:lnTo>
                      <a:pt x="62" y="7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71" name="Line 370"/>
              <p:cNvSpPr>
                <a:spLocks noChangeShapeType="1"/>
              </p:cNvSpPr>
              <p:nvPr/>
            </p:nvSpPr>
            <p:spPr bwMode="auto">
              <a:xfrm rot="20180143" flipH="1">
                <a:off x="3964" y="2111"/>
                <a:ext cx="47" cy="5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72" name="Line 371"/>
              <p:cNvSpPr>
                <a:spLocks noChangeShapeType="1"/>
              </p:cNvSpPr>
              <p:nvPr/>
            </p:nvSpPr>
            <p:spPr bwMode="auto">
              <a:xfrm rot="20180143" flipH="1">
                <a:off x="3987" y="2126"/>
                <a:ext cx="24" cy="3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73" name="Freeform 372"/>
              <p:cNvSpPr>
                <a:spLocks/>
              </p:cNvSpPr>
              <p:nvPr/>
            </p:nvSpPr>
            <p:spPr bwMode="auto">
              <a:xfrm rot="20180143" flipH="1">
                <a:off x="4022" y="2111"/>
                <a:ext cx="77" cy="103"/>
              </a:xfrm>
              <a:custGeom>
                <a:avLst/>
                <a:gdLst>
                  <a:gd name="T0" fmla="*/ 0 w 113"/>
                  <a:gd name="T1" fmla="*/ 0 h 150"/>
                  <a:gd name="T2" fmla="*/ 98 w 113"/>
                  <a:gd name="T3" fmla="*/ 49 h 150"/>
                  <a:gd name="T4" fmla="*/ 113 w 113"/>
                  <a:gd name="T5" fmla="*/ 150 h 150"/>
                  <a:gd name="T6" fmla="*/ 0 w 113"/>
                  <a:gd name="T7" fmla="*/ 99 h 150"/>
                  <a:gd name="T8" fmla="*/ 0 w 113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150">
                    <a:moveTo>
                      <a:pt x="0" y="0"/>
                    </a:moveTo>
                    <a:lnTo>
                      <a:pt x="98" y="49"/>
                    </a:lnTo>
                    <a:lnTo>
                      <a:pt x="113" y="150"/>
                    </a:lnTo>
                    <a:lnTo>
                      <a:pt x="0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74" name="Freeform 373"/>
              <p:cNvSpPr>
                <a:spLocks/>
              </p:cNvSpPr>
              <p:nvPr/>
            </p:nvSpPr>
            <p:spPr bwMode="auto">
              <a:xfrm rot="20180143" flipH="1">
                <a:off x="4022" y="2111"/>
                <a:ext cx="77" cy="103"/>
              </a:xfrm>
              <a:custGeom>
                <a:avLst/>
                <a:gdLst>
                  <a:gd name="T0" fmla="*/ 0 w 113"/>
                  <a:gd name="T1" fmla="*/ 0 h 150"/>
                  <a:gd name="T2" fmla="*/ 98 w 113"/>
                  <a:gd name="T3" fmla="*/ 49 h 150"/>
                  <a:gd name="T4" fmla="*/ 113 w 113"/>
                  <a:gd name="T5" fmla="*/ 150 h 150"/>
                  <a:gd name="T6" fmla="*/ 0 w 113"/>
                  <a:gd name="T7" fmla="*/ 99 h 150"/>
                  <a:gd name="T8" fmla="*/ 0 w 113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150">
                    <a:moveTo>
                      <a:pt x="0" y="0"/>
                    </a:moveTo>
                    <a:lnTo>
                      <a:pt x="98" y="49"/>
                    </a:lnTo>
                    <a:lnTo>
                      <a:pt x="113" y="150"/>
                    </a:lnTo>
                    <a:lnTo>
                      <a:pt x="0" y="99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75" name="Freeform 374"/>
              <p:cNvSpPr>
                <a:spLocks/>
              </p:cNvSpPr>
              <p:nvPr/>
            </p:nvSpPr>
            <p:spPr bwMode="auto">
              <a:xfrm rot="20180143" flipH="1">
                <a:off x="3979" y="2092"/>
                <a:ext cx="118" cy="74"/>
              </a:xfrm>
              <a:custGeom>
                <a:avLst/>
                <a:gdLst>
                  <a:gd name="T0" fmla="*/ 63 w 175"/>
                  <a:gd name="T1" fmla="*/ 0 h 110"/>
                  <a:gd name="T2" fmla="*/ 175 w 175"/>
                  <a:gd name="T3" fmla="*/ 51 h 110"/>
                  <a:gd name="T4" fmla="*/ 106 w 175"/>
                  <a:gd name="T5" fmla="*/ 110 h 110"/>
                  <a:gd name="T6" fmla="*/ 0 w 175"/>
                  <a:gd name="T7" fmla="*/ 68 h 110"/>
                  <a:gd name="T8" fmla="*/ 63 w 175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110">
                    <a:moveTo>
                      <a:pt x="63" y="0"/>
                    </a:moveTo>
                    <a:lnTo>
                      <a:pt x="175" y="51"/>
                    </a:lnTo>
                    <a:lnTo>
                      <a:pt x="106" y="110"/>
                    </a:lnTo>
                    <a:lnTo>
                      <a:pt x="0" y="68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76" name="Freeform 375"/>
              <p:cNvSpPr>
                <a:spLocks/>
              </p:cNvSpPr>
              <p:nvPr/>
            </p:nvSpPr>
            <p:spPr bwMode="auto">
              <a:xfrm rot="20180143" flipH="1">
                <a:off x="3979" y="2092"/>
                <a:ext cx="118" cy="74"/>
              </a:xfrm>
              <a:custGeom>
                <a:avLst/>
                <a:gdLst>
                  <a:gd name="T0" fmla="*/ 63 w 175"/>
                  <a:gd name="T1" fmla="*/ 0 h 110"/>
                  <a:gd name="T2" fmla="*/ 175 w 175"/>
                  <a:gd name="T3" fmla="*/ 51 h 110"/>
                  <a:gd name="T4" fmla="*/ 106 w 175"/>
                  <a:gd name="T5" fmla="*/ 110 h 110"/>
                  <a:gd name="T6" fmla="*/ 0 w 175"/>
                  <a:gd name="T7" fmla="*/ 68 h 110"/>
                  <a:gd name="T8" fmla="*/ 63 w 175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110">
                    <a:moveTo>
                      <a:pt x="63" y="0"/>
                    </a:moveTo>
                    <a:lnTo>
                      <a:pt x="175" y="51"/>
                    </a:lnTo>
                    <a:lnTo>
                      <a:pt x="106" y="110"/>
                    </a:lnTo>
                    <a:lnTo>
                      <a:pt x="0" y="68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77" name="Freeform 376"/>
              <p:cNvSpPr>
                <a:spLocks/>
              </p:cNvSpPr>
              <p:nvPr/>
            </p:nvSpPr>
            <p:spPr bwMode="auto">
              <a:xfrm rot="20180143" flipH="1">
                <a:off x="3979" y="2092"/>
                <a:ext cx="118" cy="74"/>
              </a:xfrm>
              <a:custGeom>
                <a:avLst/>
                <a:gdLst>
                  <a:gd name="T0" fmla="*/ 63 w 175"/>
                  <a:gd name="T1" fmla="*/ 0 h 110"/>
                  <a:gd name="T2" fmla="*/ 175 w 175"/>
                  <a:gd name="T3" fmla="*/ 51 h 110"/>
                  <a:gd name="T4" fmla="*/ 106 w 175"/>
                  <a:gd name="T5" fmla="*/ 110 h 110"/>
                  <a:gd name="T6" fmla="*/ 0 w 175"/>
                  <a:gd name="T7" fmla="*/ 68 h 110"/>
                  <a:gd name="T8" fmla="*/ 63 w 175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110">
                    <a:moveTo>
                      <a:pt x="63" y="0"/>
                    </a:moveTo>
                    <a:lnTo>
                      <a:pt x="175" y="51"/>
                    </a:lnTo>
                    <a:lnTo>
                      <a:pt x="106" y="110"/>
                    </a:lnTo>
                    <a:lnTo>
                      <a:pt x="0" y="68"/>
                    </a:lnTo>
                    <a:lnTo>
                      <a:pt x="6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78" name="Freeform 377"/>
              <p:cNvSpPr>
                <a:spLocks/>
              </p:cNvSpPr>
              <p:nvPr/>
            </p:nvSpPr>
            <p:spPr bwMode="auto">
              <a:xfrm rot="20180143" flipH="1">
                <a:off x="3996" y="2136"/>
                <a:ext cx="54" cy="115"/>
              </a:xfrm>
              <a:custGeom>
                <a:avLst/>
                <a:gdLst>
                  <a:gd name="T0" fmla="*/ 0 w 79"/>
                  <a:gd name="T1" fmla="*/ 59 h 167"/>
                  <a:gd name="T2" fmla="*/ 69 w 79"/>
                  <a:gd name="T3" fmla="*/ 0 h 167"/>
                  <a:gd name="T4" fmla="*/ 79 w 79"/>
                  <a:gd name="T5" fmla="*/ 93 h 167"/>
                  <a:gd name="T6" fmla="*/ 7 w 79"/>
                  <a:gd name="T7" fmla="*/ 167 h 167"/>
                  <a:gd name="T8" fmla="*/ 0 w 79"/>
                  <a:gd name="T9" fmla="*/ 5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67">
                    <a:moveTo>
                      <a:pt x="0" y="59"/>
                    </a:moveTo>
                    <a:lnTo>
                      <a:pt x="69" y="0"/>
                    </a:lnTo>
                    <a:lnTo>
                      <a:pt x="79" y="93"/>
                    </a:lnTo>
                    <a:lnTo>
                      <a:pt x="7" y="167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79" name="Freeform 378"/>
              <p:cNvSpPr>
                <a:spLocks/>
              </p:cNvSpPr>
              <p:nvPr/>
            </p:nvSpPr>
            <p:spPr bwMode="auto">
              <a:xfrm rot="20180143" flipH="1">
                <a:off x="3996" y="2136"/>
                <a:ext cx="54" cy="115"/>
              </a:xfrm>
              <a:custGeom>
                <a:avLst/>
                <a:gdLst>
                  <a:gd name="T0" fmla="*/ 0 w 79"/>
                  <a:gd name="T1" fmla="*/ 59 h 167"/>
                  <a:gd name="T2" fmla="*/ 69 w 79"/>
                  <a:gd name="T3" fmla="*/ 0 h 167"/>
                  <a:gd name="T4" fmla="*/ 79 w 79"/>
                  <a:gd name="T5" fmla="*/ 93 h 167"/>
                  <a:gd name="T6" fmla="*/ 7 w 79"/>
                  <a:gd name="T7" fmla="*/ 167 h 167"/>
                  <a:gd name="T8" fmla="*/ 0 w 79"/>
                  <a:gd name="T9" fmla="*/ 5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67">
                    <a:moveTo>
                      <a:pt x="0" y="59"/>
                    </a:moveTo>
                    <a:lnTo>
                      <a:pt x="69" y="0"/>
                    </a:lnTo>
                    <a:lnTo>
                      <a:pt x="79" y="93"/>
                    </a:lnTo>
                    <a:lnTo>
                      <a:pt x="7" y="167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80" name="Freeform 379"/>
              <p:cNvSpPr>
                <a:spLocks/>
              </p:cNvSpPr>
              <p:nvPr/>
            </p:nvSpPr>
            <p:spPr bwMode="auto">
              <a:xfrm rot="20180143" flipH="1">
                <a:off x="3996" y="2136"/>
                <a:ext cx="54" cy="115"/>
              </a:xfrm>
              <a:custGeom>
                <a:avLst/>
                <a:gdLst>
                  <a:gd name="T0" fmla="*/ 0 w 79"/>
                  <a:gd name="T1" fmla="*/ 59 h 167"/>
                  <a:gd name="T2" fmla="*/ 69 w 79"/>
                  <a:gd name="T3" fmla="*/ 0 h 167"/>
                  <a:gd name="T4" fmla="*/ 79 w 79"/>
                  <a:gd name="T5" fmla="*/ 93 h 167"/>
                  <a:gd name="T6" fmla="*/ 7 w 79"/>
                  <a:gd name="T7" fmla="*/ 167 h 167"/>
                  <a:gd name="T8" fmla="*/ 0 w 79"/>
                  <a:gd name="T9" fmla="*/ 5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67">
                    <a:moveTo>
                      <a:pt x="0" y="59"/>
                    </a:moveTo>
                    <a:lnTo>
                      <a:pt x="69" y="0"/>
                    </a:lnTo>
                    <a:lnTo>
                      <a:pt x="79" y="93"/>
                    </a:lnTo>
                    <a:lnTo>
                      <a:pt x="7" y="167"/>
                    </a:lnTo>
                    <a:lnTo>
                      <a:pt x="0" y="5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81" name="Freeform 380"/>
              <p:cNvSpPr>
                <a:spLocks/>
              </p:cNvSpPr>
              <p:nvPr/>
            </p:nvSpPr>
            <p:spPr bwMode="auto">
              <a:xfrm rot="20180143" flipH="1">
                <a:off x="4007" y="2198"/>
                <a:ext cx="22" cy="25"/>
              </a:xfrm>
              <a:custGeom>
                <a:avLst/>
                <a:gdLst>
                  <a:gd name="T0" fmla="*/ 0 w 30"/>
                  <a:gd name="T1" fmla="*/ 0 h 36"/>
                  <a:gd name="T2" fmla="*/ 30 w 30"/>
                  <a:gd name="T3" fmla="*/ 10 h 36"/>
                  <a:gd name="T4" fmla="*/ 30 w 30"/>
                  <a:gd name="T5" fmla="*/ 36 h 36"/>
                  <a:gd name="T6" fmla="*/ 1 w 30"/>
                  <a:gd name="T7" fmla="*/ 29 h 36"/>
                  <a:gd name="T8" fmla="*/ 0 w 3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6">
                    <a:moveTo>
                      <a:pt x="0" y="0"/>
                    </a:moveTo>
                    <a:lnTo>
                      <a:pt x="30" y="10"/>
                    </a:lnTo>
                    <a:lnTo>
                      <a:pt x="30" y="36"/>
                    </a:lnTo>
                    <a:lnTo>
                      <a:pt x="1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82" name="Freeform 381"/>
              <p:cNvSpPr>
                <a:spLocks/>
              </p:cNvSpPr>
              <p:nvPr/>
            </p:nvSpPr>
            <p:spPr bwMode="auto">
              <a:xfrm rot="20180143" flipH="1">
                <a:off x="4007" y="2198"/>
                <a:ext cx="22" cy="25"/>
              </a:xfrm>
              <a:custGeom>
                <a:avLst/>
                <a:gdLst>
                  <a:gd name="T0" fmla="*/ 0 w 30"/>
                  <a:gd name="T1" fmla="*/ 0 h 36"/>
                  <a:gd name="T2" fmla="*/ 30 w 30"/>
                  <a:gd name="T3" fmla="*/ 10 h 36"/>
                  <a:gd name="T4" fmla="*/ 30 w 30"/>
                  <a:gd name="T5" fmla="*/ 36 h 36"/>
                  <a:gd name="T6" fmla="*/ 1 w 30"/>
                  <a:gd name="T7" fmla="*/ 29 h 36"/>
                  <a:gd name="T8" fmla="*/ 0 w 3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6">
                    <a:moveTo>
                      <a:pt x="0" y="0"/>
                    </a:moveTo>
                    <a:lnTo>
                      <a:pt x="30" y="10"/>
                    </a:lnTo>
                    <a:lnTo>
                      <a:pt x="30" y="36"/>
                    </a:lnTo>
                    <a:lnTo>
                      <a:pt x="1" y="29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83" name="Freeform 382"/>
              <p:cNvSpPr>
                <a:spLocks/>
              </p:cNvSpPr>
              <p:nvPr/>
            </p:nvSpPr>
            <p:spPr bwMode="auto">
              <a:xfrm rot="20180143" flipH="1">
                <a:off x="4005" y="2192"/>
                <a:ext cx="36" cy="18"/>
              </a:xfrm>
              <a:custGeom>
                <a:avLst/>
                <a:gdLst>
                  <a:gd name="T0" fmla="*/ 28 w 48"/>
                  <a:gd name="T1" fmla="*/ 0 h 27"/>
                  <a:gd name="T2" fmla="*/ 48 w 48"/>
                  <a:gd name="T3" fmla="*/ 15 h 27"/>
                  <a:gd name="T4" fmla="*/ 30 w 48"/>
                  <a:gd name="T5" fmla="*/ 27 h 27"/>
                  <a:gd name="T6" fmla="*/ 0 w 48"/>
                  <a:gd name="T7" fmla="*/ 17 h 27"/>
                  <a:gd name="T8" fmla="*/ 28 w 48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7">
                    <a:moveTo>
                      <a:pt x="28" y="0"/>
                    </a:moveTo>
                    <a:lnTo>
                      <a:pt x="48" y="15"/>
                    </a:lnTo>
                    <a:lnTo>
                      <a:pt x="30" y="27"/>
                    </a:lnTo>
                    <a:lnTo>
                      <a:pt x="0" y="1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84" name="Freeform 383"/>
              <p:cNvSpPr>
                <a:spLocks/>
              </p:cNvSpPr>
              <p:nvPr/>
            </p:nvSpPr>
            <p:spPr bwMode="auto">
              <a:xfrm rot="20180143" flipH="1">
                <a:off x="4005" y="2192"/>
                <a:ext cx="36" cy="18"/>
              </a:xfrm>
              <a:custGeom>
                <a:avLst/>
                <a:gdLst>
                  <a:gd name="T0" fmla="*/ 28 w 48"/>
                  <a:gd name="T1" fmla="*/ 0 h 27"/>
                  <a:gd name="T2" fmla="*/ 48 w 48"/>
                  <a:gd name="T3" fmla="*/ 15 h 27"/>
                  <a:gd name="T4" fmla="*/ 30 w 48"/>
                  <a:gd name="T5" fmla="*/ 27 h 27"/>
                  <a:gd name="T6" fmla="*/ 0 w 48"/>
                  <a:gd name="T7" fmla="*/ 17 h 27"/>
                  <a:gd name="T8" fmla="*/ 28 w 48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7">
                    <a:moveTo>
                      <a:pt x="28" y="0"/>
                    </a:moveTo>
                    <a:lnTo>
                      <a:pt x="48" y="15"/>
                    </a:lnTo>
                    <a:lnTo>
                      <a:pt x="30" y="27"/>
                    </a:lnTo>
                    <a:lnTo>
                      <a:pt x="0" y="17"/>
                    </a:lnTo>
                    <a:lnTo>
                      <a:pt x="28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85" name="Freeform 384"/>
              <p:cNvSpPr>
                <a:spLocks/>
              </p:cNvSpPr>
              <p:nvPr/>
            </p:nvSpPr>
            <p:spPr bwMode="auto">
              <a:xfrm rot="20180143" flipH="1">
                <a:off x="4028" y="2220"/>
                <a:ext cx="13" cy="25"/>
              </a:xfrm>
              <a:custGeom>
                <a:avLst/>
                <a:gdLst>
                  <a:gd name="T0" fmla="*/ 0 w 18"/>
                  <a:gd name="T1" fmla="*/ 12 h 38"/>
                  <a:gd name="T2" fmla="*/ 18 w 18"/>
                  <a:gd name="T3" fmla="*/ 0 h 38"/>
                  <a:gd name="T4" fmla="*/ 18 w 18"/>
                  <a:gd name="T5" fmla="*/ 27 h 38"/>
                  <a:gd name="T6" fmla="*/ 0 w 18"/>
                  <a:gd name="T7" fmla="*/ 38 h 38"/>
                  <a:gd name="T8" fmla="*/ 0 w 18"/>
                  <a:gd name="T9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8">
                    <a:moveTo>
                      <a:pt x="0" y="12"/>
                    </a:moveTo>
                    <a:lnTo>
                      <a:pt x="18" y="0"/>
                    </a:lnTo>
                    <a:lnTo>
                      <a:pt x="18" y="27"/>
                    </a:lnTo>
                    <a:lnTo>
                      <a:pt x="0" y="3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86" name="Freeform 385"/>
              <p:cNvSpPr>
                <a:spLocks/>
              </p:cNvSpPr>
              <p:nvPr/>
            </p:nvSpPr>
            <p:spPr bwMode="auto">
              <a:xfrm rot="20180143" flipH="1">
                <a:off x="4028" y="2220"/>
                <a:ext cx="13" cy="25"/>
              </a:xfrm>
              <a:custGeom>
                <a:avLst/>
                <a:gdLst>
                  <a:gd name="T0" fmla="*/ 0 w 18"/>
                  <a:gd name="T1" fmla="*/ 12 h 38"/>
                  <a:gd name="T2" fmla="*/ 18 w 18"/>
                  <a:gd name="T3" fmla="*/ 0 h 38"/>
                  <a:gd name="T4" fmla="*/ 18 w 18"/>
                  <a:gd name="T5" fmla="*/ 27 h 38"/>
                  <a:gd name="T6" fmla="*/ 0 w 18"/>
                  <a:gd name="T7" fmla="*/ 38 h 38"/>
                  <a:gd name="T8" fmla="*/ 0 w 18"/>
                  <a:gd name="T9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8">
                    <a:moveTo>
                      <a:pt x="0" y="12"/>
                    </a:moveTo>
                    <a:lnTo>
                      <a:pt x="18" y="0"/>
                    </a:lnTo>
                    <a:lnTo>
                      <a:pt x="18" y="27"/>
                    </a:lnTo>
                    <a:lnTo>
                      <a:pt x="0" y="3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87" name="Freeform 386"/>
              <p:cNvSpPr>
                <a:spLocks/>
              </p:cNvSpPr>
              <p:nvPr/>
            </p:nvSpPr>
            <p:spPr bwMode="auto">
              <a:xfrm rot="20180143" flipH="1">
                <a:off x="4028" y="2220"/>
                <a:ext cx="13" cy="25"/>
              </a:xfrm>
              <a:custGeom>
                <a:avLst/>
                <a:gdLst>
                  <a:gd name="T0" fmla="*/ 0 w 18"/>
                  <a:gd name="T1" fmla="*/ 12 h 38"/>
                  <a:gd name="T2" fmla="*/ 18 w 18"/>
                  <a:gd name="T3" fmla="*/ 0 h 38"/>
                  <a:gd name="T4" fmla="*/ 18 w 18"/>
                  <a:gd name="T5" fmla="*/ 27 h 38"/>
                  <a:gd name="T6" fmla="*/ 0 w 18"/>
                  <a:gd name="T7" fmla="*/ 38 h 38"/>
                  <a:gd name="T8" fmla="*/ 0 w 18"/>
                  <a:gd name="T9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8">
                    <a:moveTo>
                      <a:pt x="0" y="12"/>
                    </a:moveTo>
                    <a:lnTo>
                      <a:pt x="18" y="0"/>
                    </a:lnTo>
                    <a:lnTo>
                      <a:pt x="18" y="27"/>
                    </a:lnTo>
                    <a:lnTo>
                      <a:pt x="0" y="38"/>
                    </a:lnTo>
                    <a:lnTo>
                      <a:pt x="0" y="1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88" name="Freeform 387"/>
              <p:cNvSpPr>
                <a:spLocks/>
              </p:cNvSpPr>
              <p:nvPr/>
            </p:nvSpPr>
            <p:spPr bwMode="auto">
              <a:xfrm rot="20180143" flipH="1">
                <a:off x="3977" y="2170"/>
                <a:ext cx="32" cy="28"/>
              </a:xfrm>
              <a:custGeom>
                <a:avLst/>
                <a:gdLst>
                  <a:gd name="T0" fmla="*/ 0 w 45"/>
                  <a:gd name="T1" fmla="*/ 0 h 39"/>
                  <a:gd name="T2" fmla="*/ 45 w 45"/>
                  <a:gd name="T3" fmla="*/ 13 h 39"/>
                  <a:gd name="T4" fmla="*/ 45 w 45"/>
                  <a:gd name="T5" fmla="*/ 39 h 39"/>
                  <a:gd name="T6" fmla="*/ 8 w 45"/>
                  <a:gd name="T7" fmla="*/ 37 h 39"/>
                  <a:gd name="T8" fmla="*/ 0 w 45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9">
                    <a:moveTo>
                      <a:pt x="0" y="0"/>
                    </a:moveTo>
                    <a:lnTo>
                      <a:pt x="45" y="13"/>
                    </a:lnTo>
                    <a:lnTo>
                      <a:pt x="45" y="39"/>
                    </a:lnTo>
                    <a:lnTo>
                      <a:pt x="8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89" name="Freeform 388"/>
              <p:cNvSpPr>
                <a:spLocks/>
              </p:cNvSpPr>
              <p:nvPr/>
            </p:nvSpPr>
            <p:spPr bwMode="auto">
              <a:xfrm rot="20180143" flipH="1">
                <a:off x="3977" y="2170"/>
                <a:ext cx="32" cy="28"/>
              </a:xfrm>
              <a:custGeom>
                <a:avLst/>
                <a:gdLst>
                  <a:gd name="T0" fmla="*/ 0 w 45"/>
                  <a:gd name="T1" fmla="*/ 0 h 39"/>
                  <a:gd name="T2" fmla="*/ 45 w 45"/>
                  <a:gd name="T3" fmla="*/ 13 h 39"/>
                  <a:gd name="T4" fmla="*/ 45 w 45"/>
                  <a:gd name="T5" fmla="*/ 39 h 39"/>
                  <a:gd name="T6" fmla="*/ 8 w 45"/>
                  <a:gd name="T7" fmla="*/ 37 h 39"/>
                  <a:gd name="T8" fmla="*/ 0 w 45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9">
                    <a:moveTo>
                      <a:pt x="0" y="0"/>
                    </a:moveTo>
                    <a:lnTo>
                      <a:pt x="45" y="13"/>
                    </a:lnTo>
                    <a:lnTo>
                      <a:pt x="45" y="39"/>
                    </a:lnTo>
                    <a:lnTo>
                      <a:pt x="8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90" name="Freeform 389"/>
              <p:cNvSpPr>
                <a:spLocks/>
              </p:cNvSpPr>
              <p:nvPr/>
            </p:nvSpPr>
            <p:spPr bwMode="auto">
              <a:xfrm rot="20180143" flipH="1">
                <a:off x="3977" y="2170"/>
                <a:ext cx="32" cy="28"/>
              </a:xfrm>
              <a:custGeom>
                <a:avLst/>
                <a:gdLst>
                  <a:gd name="T0" fmla="*/ 0 w 45"/>
                  <a:gd name="T1" fmla="*/ 0 h 39"/>
                  <a:gd name="T2" fmla="*/ 45 w 45"/>
                  <a:gd name="T3" fmla="*/ 13 h 39"/>
                  <a:gd name="T4" fmla="*/ 45 w 45"/>
                  <a:gd name="T5" fmla="*/ 39 h 39"/>
                  <a:gd name="T6" fmla="*/ 8 w 45"/>
                  <a:gd name="T7" fmla="*/ 37 h 39"/>
                  <a:gd name="T8" fmla="*/ 0 w 45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9">
                    <a:moveTo>
                      <a:pt x="0" y="0"/>
                    </a:moveTo>
                    <a:lnTo>
                      <a:pt x="45" y="13"/>
                    </a:lnTo>
                    <a:lnTo>
                      <a:pt x="45" y="39"/>
                    </a:lnTo>
                    <a:lnTo>
                      <a:pt x="8" y="37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91" name="Freeform 390"/>
              <p:cNvSpPr>
                <a:spLocks/>
              </p:cNvSpPr>
              <p:nvPr/>
            </p:nvSpPr>
            <p:spPr bwMode="auto">
              <a:xfrm rot="20180143" flipH="1">
                <a:off x="3996" y="2192"/>
                <a:ext cx="30" cy="22"/>
              </a:xfrm>
              <a:custGeom>
                <a:avLst/>
                <a:gdLst>
                  <a:gd name="T0" fmla="*/ 28 w 42"/>
                  <a:gd name="T1" fmla="*/ 31 h 31"/>
                  <a:gd name="T2" fmla="*/ 8 w 42"/>
                  <a:gd name="T3" fmla="*/ 17 h 31"/>
                  <a:gd name="T4" fmla="*/ 0 w 42"/>
                  <a:gd name="T5" fmla="*/ 23 h 31"/>
                  <a:gd name="T6" fmla="*/ 8 w 42"/>
                  <a:gd name="T7" fmla="*/ 17 h 31"/>
                  <a:gd name="T8" fmla="*/ 13 w 42"/>
                  <a:gd name="T9" fmla="*/ 0 h 31"/>
                  <a:gd name="T10" fmla="*/ 42 w 42"/>
                  <a:gd name="T11" fmla="*/ 10 h 31"/>
                  <a:gd name="T12" fmla="*/ 28 w 42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31">
                    <a:moveTo>
                      <a:pt x="28" y="31"/>
                    </a:moveTo>
                    <a:lnTo>
                      <a:pt x="8" y="17"/>
                    </a:lnTo>
                    <a:lnTo>
                      <a:pt x="0" y="23"/>
                    </a:lnTo>
                    <a:lnTo>
                      <a:pt x="8" y="17"/>
                    </a:lnTo>
                    <a:lnTo>
                      <a:pt x="13" y="0"/>
                    </a:lnTo>
                    <a:lnTo>
                      <a:pt x="42" y="10"/>
                    </a:lnTo>
                    <a:lnTo>
                      <a:pt x="28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92" name="Freeform 391"/>
              <p:cNvSpPr>
                <a:spLocks/>
              </p:cNvSpPr>
              <p:nvPr/>
            </p:nvSpPr>
            <p:spPr bwMode="auto">
              <a:xfrm rot="20180143" flipH="1">
                <a:off x="3996" y="2192"/>
                <a:ext cx="30" cy="22"/>
              </a:xfrm>
              <a:custGeom>
                <a:avLst/>
                <a:gdLst>
                  <a:gd name="T0" fmla="*/ 28 w 42"/>
                  <a:gd name="T1" fmla="*/ 31 h 31"/>
                  <a:gd name="T2" fmla="*/ 8 w 42"/>
                  <a:gd name="T3" fmla="*/ 17 h 31"/>
                  <a:gd name="T4" fmla="*/ 0 w 42"/>
                  <a:gd name="T5" fmla="*/ 23 h 31"/>
                  <a:gd name="T6" fmla="*/ 8 w 42"/>
                  <a:gd name="T7" fmla="*/ 17 h 31"/>
                  <a:gd name="T8" fmla="*/ 3 w 42"/>
                  <a:gd name="T9" fmla="*/ 6 h 31"/>
                  <a:gd name="T10" fmla="*/ 13 w 42"/>
                  <a:gd name="T11" fmla="*/ 0 h 31"/>
                  <a:gd name="T12" fmla="*/ 42 w 42"/>
                  <a:gd name="T13" fmla="*/ 1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31">
                    <a:moveTo>
                      <a:pt x="28" y="31"/>
                    </a:moveTo>
                    <a:lnTo>
                      <a:pt x="8" y="17"/>
                    </a:lnTo>
                    <a:lnTo>
                      <a:pt x="0" y="23"/>
                    </a:lnTo>
                    <a:lnTo>
                      <a:pt x="8" y="17"/>
                    </a:lnTo>
                    <a:lnTo>
                      <a:pt x="3" y="6"/>
                    </a:lnTo>
                    <a:lnTo>
                      <a:pt x="13" y="0"/>
                    </a:lnTo>
                    <a:lnTo>
                      <a:pt x="42" y="1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93" name="Freeform 392"/>
              <p:cNvSpPr>
                <a:spLocks/>
              </p:cNvSpPr>
              <p:nvPr/>
            </p:nvSpPr>
            <p:spPr bwMode="auto">
              <a:xfrm rot="20180143" flipH="1">
                <a:off x="3992" y="2204"/>
                <a:ext cx="13" cy="25"/>
              </a:xfrm>
              <a:custGeom>
                <a:avLst/>
                <a:gdLst>
                  <a:gd name="T0" fmla="*/ 10 w 19"/>
                  <a:gd name="T1" fmla="*/ 15 h 32"/>
                  <a:gd name="T2" fmla="*/ 4 w 19"/>
                  <a:gd name="T3" fmla="*/ 6 h 32"/>
                  <a:gd name="T4" fmla="*/ 14 w 19"/>
                  <a:gd name="T5" fmla="*/ 0 h 32"/>
                  <a:gd name="T6" fmla="*/ 19 w 19"/>
                  <a:gd name="T7" fmla="*/ 9 h 32"/>
                  <a:gd name="T8" fmla="*/ 10 w 19"/>
                  <a:gd name="T9" fmla="*/ 15 h 32"/>
                  <a:gd name="T10" fmla="*/ 15 w 19"/>
                  <a:gd name="T11" fmla="*/ 26 h 32"/>
                  <a:gd name="T12" fmla="*/ 5 w 19"/>
                  <a:gd name="T13" fmla="*/ 32 h 32"/>
                  <a:gd name="T14" fmla="*/ 0 w 19"/>
                  <a:gd name="T15" fmla="*/ 21 h 32"/>
                  <a:gd name="T16" fmla="*/ 10 w 19"/>
                  <a:gd name="T17" fmla="*/ 1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32">
                    <a:moveTo>
                      <a:pt x="10" y="15"/>
                    </a:moveTo>
                    <a:lnTo>
                      <a:pt x="4" y="6"/>
                    </a:lnTo>
                    <a:lnTo>
                      <a:pt x="14" y="0"/>
                    </a:lnTo>
                    <a:lnTo>
                      <a:pt x="19" y="9"/>
                    </a:lnTo>
                    <a:lnTo>
                      <a:pt x="10" y="15"/>
                    </a:lnTo>
                    <a:lnTo>
                      <a:pt x="15" y="26"/>
                    </a:lnTo>
                    <a:lnTo>
                      <a:pt x="5" y="32"/>
                    </a:lnTo>
                    <a:lnTo>
                      <a:pt x="0" y="21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94" name="Freeform 393"/>
              <p:cNvSpPr>
                <a:spLocks/>
              </p:cNvSpPr>
              <p:nvPr/>
            </p:nvSpPr>
            <p:spPr bwMode="auto">
              <a:xfrm rot="20180143" flipH="1">
                <a:off x="3972" y="2189"/>
                <a:ext cx="7" cy="22"/>
              </a:xfrm>
              <a:custGeom>
                <a:avLst/>
                <a:gdLst>
                  <a:gd name="T0" fmla="*/ 10 w 19"/>
                  <a:gd name="T1" fmla="*/ 15 h 26"/>
                  <a:gd name="T2" fmla="*/ 4 w 19"/>
                  <a:gd name="T3" fmla="*/ 6 h 26"/>
                  <a:gd name="T4" fmla="*/ 14 w 19"/>
                  <a:gd name="T5" fmla="*/ 0 h 26"/>
                  <a:gd name="T6" fmla="*/ 19 w 19"/>
                  <a:gd name="T7" fmla="*/ 9 h 26"/>
                  <a:gd name="T8" fmla="*/ 10 w 19"/>
                  <a:gd name="T9" fmla="*/ 15 h 26"/>
                  <a:gd name="T10" fmla="*/ 15 w 19"/>
                  <a:gd name="T11" fmla="*/ 26 h 26"/>
                  <a:gd name="T12" fmla="*/ 0 w 19"/>
                  <a:gd name="T13" fmla="*/ 21 h 26"/>
                  <a:gd name="T14" fmla="*/ 10 w 19"/>
                  <a:gd name="T15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26">
                    <a:moveTo>
                      <a:pt x="10" y="15"/>
                    </a:moveTo>
                    <a:lnTo>
                      <a:pt x="4" y="6"/>
                    </a:lnTo>
                    <a:lnTo>
                      <a:pt x="14" y="0"/>
                    </a:lnTo>
                    <a:lnTo>
                      <a:pt x="19" y="9"/>
                    </a:lnTo>
                    <a:lnTo>
                      <a:pt x="10" y="15"/>
                    </a:lnTo>
                    <a:lnTo>
                      <a:pt x="15" y="26"/>
                    </a:lnTo>
                    <a:lnTo>
                      <a:pt x="0" y="21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95" name="Freeform 394"/>
              <p:cNvSpPr>
                <a:spLocks/>
              </p:cNvSpPr>
              <p:nvPr/>
            </p:nvSpPr>
            <p:spPr bwMode="auto">
              <a:xfrm rot="20180143" flipH="1">
                <a:off x="3972" y="2189"/>
                <a:ext cx="7" cy="22"/>
              </a:xfrm>
              <a:custGeom>
                <a:avLst/>
                <a:gdLst>
                  <a:gd name="T0" fmla="*/ 10 w 19"/>
                  <a:gd name="T1" fmla="*/ 15 h 26"/>
                  <a:gd name="T2" fmla="*/ 4 w 19"/>
                  <a:gd name="T3" fmla="*/ 6 h 26"/>
                  <a:gd name="T4" fmla="*/ 14 w 19"/>
                  <a:gd name="T5" fmla="*/ 0 h 26"/>
                  <a:gd name="T6" fmla="*/ 19 w 19"/>
                  <a:gd name="T7" fmla="*/ 9 h 26"/>
                  <a:gd name="T8" fmla="*/ 10 w 19"/>
                  <a:gd name="T9" fmla="*/ 15 h 26"/>
                  <a:gd name="T10" fmla="*/ 15 w 19"/>
                  <a:gd name="T11" fmla="*/ 26 h 26"/>
                  <a:gd name="T12" fmla="*/ 0 w 19"/>
                  <a:gd name="T13" fmla="*/ 21 h 26"/>
                  <a:gd name="T14" fmla="*/ 10 w 19"/>
                  <a:gd name="T15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26">
                    <a:moveTo>
                      <a:pt x="10" y="15"/>
                    </a:moveTo>
                    <a:lnTo>
                      <a:pt x="4" y="6"/>
                    </a:lnTo>
                    <a:lnTo>
                      <a:pt x="14" y="0"/>
                    </a:lnTo>
                    <a:lnTo>
                      <a:pt x="19" y="9"/>
                    </a:lnTo>
                    <a:lnTo>
                      <a:pt x="10" y="15"/>
                    </a:lnTo>
                    <a:lnTo>
                      <a:pt x="15" y="26"/>
                    </a:lnTo>
                    <a:lnTo>
                      <a:pt x="0" y="21"/>
                    </a:lnTo>
                    <a:lnTo>
                      <a:pt x="10" y="1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96" name="Freeform 395"/>
              <p:cNvSpPr>
                <a:spLocks/>
              </p:cNvSpPr>
              <p:nvPr/>
            </p:nvSpPr>
            <p:spPr bwMode="auto">
              <a:xfrm rot="20180143" flipH="1">
                <a:off x="4007" y="2190"/>
                <a:ext cx="21" cy="25"/>
              </a:xfrm>
              <a:custGeom>
                <a:avLst/>
                <a:gdLst>
                  <a:gd name="T0" fmla="*/ 0 w 32"/>
                  <a:gd name="T1" fmla="*/ 0 h 36"/>
                  <a:gd name="T2" fmla="*/ 30 w 32"/>
                  <a:gd name="T3" fmla="*/ 9 h 36"/>
                  <a:gd name="T4" fmla="*/ 32 w 32"/>
                  <a:gd name="T5" fmla="*/ 36 h 36"/>
                  <a:gd name="T6" fmla="*/ 12 w 32"/>
                  <a:gd name="T7" fmla="*/ 21 h 36"/>
                  <a:gd name="T8" fmla="*/ 0 w 3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6">
                    <a:moveTo>
                      <a:pt x="0" y="0"/>
                    </a:moveTo>
                    <a:lnTo>
                      <a:pt x="30" y="9"/>
                    </a:lnTo>
                    <a:lnTo>
                      <a:pt x="32" y="36"/>
                    </a:lnTo>
                    <a:lnTo>
                      <a:pt x="12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97" name="Freeform 396"/>
              <p:cNvSpPr>
                <a:spLocks/>
              </p:cNvSpPr>
              <p:nvPr/>
            </p:nvSpPr>
            <p:spPr bwMode="auto">
              <a:xfrm rot="20180143" flipH="1">
                <a:off x="4007" y="2190"/>
                <a:ext cx="21" cy="25"/>
              </a:xfrm>
              <a:custGeom>
                <a:avLst/>
                <a:gdLst>
                  <a:gd name="T0" fmla="*/ 0 w 32"/>
                  <a:gd name="T1" fmla="*/ 0 h 36"/>
                  <a:gd name="T2" fmla="*/ 30 w 32"/>
                  <a:gd name="T3" fmla="*/ 9 h 36"/>
                  <a:gd name="T4" fmla="*/ 32 w 32"/>
                  <a:gd name="T5" fmla="*/ 36 h 36"/>
                  <a:gd name="T6" fmla="*/ 12 w 32"/>
                  <a:gd name="T7" fmla="*/ 21 h 36"/>
                  <a:gd name="T8" fmla="*/ 0 w 3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6">
                    <a:moveTo>
                      <a:pt x="0" y="0"/>
                    </a:moveTo>
                    <a:lnTo>
                      <a:pt x="30" y="9"/>
                    </a:lnTo>
                    <a:lnTo>
                      <a:pt x="32" y="36"/>
                    </a:lnTo>
                    <a:lnTo>
                      <a:pt x="12" y="21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98" name="Freeform 397"/>
              <p:cNvSpPr>
                <a:spLocks/>
              </p:cNvSpPr>
              <p:nvPr/>
            </p:nvSpPr>
            <p:spPr bwMode="auto">
              <a:xfrm rot="20180143" flipH="1">
                <a:off x="4004" y="2189"/>
                <a:ext cx="37" cy="15"/>
              </a:xfrm>
              <a:custGeom>
                <a:avLst/>
                <a:gdLst>
                  <a:gd name="T0" fmla="*/ 18 w 43"/>
                  <a:gd name="T1" fmla="*/ 2 h 23"/>
                  <a:gd name="T2" fmla="*/ 43 w 43"/>
                  <a:gd name="T3" fmla="*/ 0 h 23"/>
                  <a:gd name="T4" fmla="*/ 30 w 43"/>
                  <a:gd name="T5" fmla="*/ 23 h 23"/>
                  <a:gd name="T6" fmla="*/ 0 w 43"/>
                  <a:gd name="T7" fmla="*/ 14 h 23"/>
                  <a:gd name="T8" fmla="*/ 18 w 43"/>
                  <a:gd name="T9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23">
                    <a:moveTo>
                      <a:pt x="18" y="2"/>
                    </a:moveTo>
                    <a:lnTo>
                      <a:pt x="43" y="0"/>
                    </a:lnTo>
                    <a:lnTo>
                      <a:pt x="30" y="23"/>
                    </a:lnTo>
                    <a:lnTo>
                      <a:pt x="0" y="14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99" name="Freeform 398"/>
              <p:cNvSpPr>
                <a:spLocks/>
              </p:cNvSpPr>
              <p:nvPr/>
            </p:nvSpPr>
            <p:spPr bwMode="auto">
              <a:xfrm rot="20180143" flipH="1">
                <a:off x="4004" y="2189"/>
                <a:ext cx="37" cy="15"/>
              </a:xfrm>
              <a:custGeom>
                <a:avLst/>
                <a:gdLst>
                  <a:gd name="T0" fmla="*/ 18 w 43"/>
                  <a:gd name="T1" fmla="*/ 2 h 23"/>
                  <a:gd name="T2" fmla="*/ 43 w 43"/>
                  <a:gd name="T3" fmla="*/ 0 h 23"/>
                  <a:gd name="T4" fmla="*/ 30 w 43"/>
                  <a:gd name="T5" fmla="*/ 23 h 23"/>
                  <a:gd name="T6" fmla="*/ 0 w 43"/>
                  <a:gd name="T7" fmla="*/ 14 h 23"/>
                  <a:gd name="T8" fmla="*/ 18 w 43"/>
                  <a:gd name="T9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23">
                    <a:moveTo>
                      <a:pt x="18" y="2"/>
                    </a:moveTo>
                    <a:lnTo>
                      <a:pt x="43" y="0"/>
                    </a:lnTo>
                    <a:lnTo>
                      <a:pt x="30" y="23"/>
                    </a:lnTo>
                    <a:lnTo>
                      <a:pt x="0" y="14"/>
                    </a:lnTo>
                    <a:lnTo>
                      <a:pt x="18" y="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00" name="Freeform 399"/>
              <p:cNvSpPr>
                <a:spLocks/>
              </p:cNvSpPr>
              <p:nvPr/>
            </p:nvSpPr>
            <p:spPr bwMode="auto">
              <a:xfrm rot="20180143" flipH="1">
                <a:off x="4024" y="2196"/>
                <a:ext cx="9" cy="32"/>
              </a:xfrm>
              <a:custGeom>
                <a:avLst/>
                <a:gdLst>
                  <a:gd name="T0" fmla="*/ 0 w 13"/>
                  <a:gd name="T1" fmla="*/ 23 h 50"/>
                  <a:gd name="T2" fmla="*/ 13 w 13"/>
                  <a:gd name="T3" fmla="*/ 0 h 50"/>
                  <a:gd name="T4" fmla="*/ 13 w 13"/>
                  <a:gd name="T5" fmla="*/ 27 h 50"/>
                  <a:gd name="T6" fmla="*/ 2 w 13"/>
                  <a:gd name="T7" fmla="*/ 50 h 50"/>
                  <a:gd name="T8" fmla="*/ 0 w 13"/>
                  <a:gd name="T9" fmla="*/ 2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0">
                    <a:moveTo>
                      <a:pt x="0" y="23"/>
                    </a:moveTo>
                    <a:lnTo>
                      <a:pt x="13" y="0"/>
                    </a:lnTo>
                    <a:lnTo>
                      <a:pt x="13" y="27"/>
                    </a:lnTo>
                    <a:lnTo>
                      <a:pt x="2" y="5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01" name="Freeform 400"/>
              <p:cNvSpPr>
                <a:spLocks/>
              </p:cNvSpPr>
              <p:nvPr/>
            </p:nvSpPr>
            <p:spPr bwMode="auto">
              <a:xfrm rot="20180143" flipH="1">
                <a:off x="4024" y="2196"/>
                <a:ext cx="9" cy="32"/>
              </a:xfrm>
              <a:custGeom>
                <a:avLst/>
                <a:gdLst>
                  <a:gd name="T0" fmla="*/ 0 w 13"/>
                  <a:gd name="T1" fmla="*/ 23 h 50"/>
                  <a:gd name="T2" fmla="*/ 13 w 13"/>
                  <a:gd name="T3" fmla="*/ 0 h 50"/>
                  <a:gd name="T4" fmla="*/ 13 w 13"/>
                  <a:gd name="T5" fmla="*/ 27 h 50"/>
                  <a:gd name="T6" fmla="*/ 2 w 13"/>
                  <a:gd name="T7" fmla="*/ 50 h 50"/>
                  <a:gd name="T8" fmla="*/ 0 w 13"/>
                  <a:gd name="T9" fmla="*/ 2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0">
                    <a:moveTo>
                      <a:pt x="0" y="23"/>
                    </a:moveTo>
                    <a:lnTo>
                      <a:pt x="13" y="0"/>
                    </a:lnTo>
                    <a:lnTo>
                      <a:pt x="13" y="27"/>
                    </a:lnTo>
                    <a:lnTo>
                      <a:pt x="2" y="5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02" name="Freeform 401"/>
              <p:cNvSpPr>
                <a:spLocks/>
              </p:cNvSpPr>
              <p:nvPr/>
            </p:nvSpPr>
            <p:spPr bwMode="auto">
              <a:xfrm rot="20180143" flipH="1">
                <a:off x="4024" y="2196"/>
                <a:ext cx="9" cy="32"/>
              </a:xfrm>
              <a:custGeom>
                <a:avLst/>
                <a:gdLst>
                  <a:gd name="T0" fmla="*/ 0 w 13"/>
                  <a:gd name="T1" fmla="*/ 23 h 50"/>
                  <a:gd name="T2" fmla="*/ 13 w 13"/>
                  <a:gd name="T3" fmla="*/ 0 h 50"/>
                  <a:gd name="T4" fmla="*/ 13 w 13"/>
                  <a:gd name="T5" fmla="*/ 27 h 50"/>
                  <a:gd name="T6" fmla="*/ 2 w 13"/>
                  <a:gd name="T7" fmla="*/ 50 h 50"/>
                  <a:gd name="T8" fmla="*/ 0 w 13"/>
                  <a:gd name="T9" fmla="*/ 2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0">
                    <a:moveTo>
                      <a:pt x="0" y="23"/>
                    </a:moveTo>
                    <a:lnTo>
                      <a:pt x="13" y="0"/>
                    </a:lnTo>
                    <a:lnTo>
                      <a:pt x="13" y="27"/>
                    </a:lnTo>
                    <a:lnTo>
                      <a:pt x="2" y="50"/>
                    </a:lnTo>
                    <a:lnTo>
                      <a:pt x="0" y="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03" name="Freeform 402"/>
              <p:cNvSpPr>
                <a:spLocks/>
              </p:cNvSpPr>
              <p:nvPr/>
            </p:nvSpPr>
            <p:spPr bwMode="auto">
              <a:xfrm rot="20180143" flipH="1">
                <a:off x="4026" y="2170"/>
                <a:ext cx="15" cy="28"/>
              </a:xfrm>
              <a:custGeom>
                <a:avLst/>
                <a:gdLst>
                  <a:gd name="T0" fmla="*/ 0 w 20"/>
                  <a:gd name="T1" fmla="*/ 0 h 42"/>
                  <a:gd name="T2" fmla="*/ 20 w 20"/>
                  <a:gd name="T3" fmla="*/ 15 h 42"/>
                  <a:gd name="T4" fmla="*/ 20 w 20"/>
                  <a:gd name="T5" fmla="*/ 42 h 42"/>
                  <a:gd name="T6" fmla="*/ 2 w 20"/>
                  <a:gd name="T7" fmla="*/ 27 h 42"/>
                  <a:gd name="T8" fmla="*/ 0 w 20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2">
                    <a:moveTo>
                      <a:pt x="0" y="0"/>
                    </a:moveTo>
                    <a:lnTo>
                      <a:pt x="20" y="15"/>
                    </a:lnTo>
                    <a:lnTo>
                      <a:pt x="20" y="42"/>
                    </a:lnTo>
                    <a:lnTo>
                      <a:pt x="2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04" name="Freeform 403"/>
              <p:cNvSpPr>
                <a:spLocks/>
              </p:cNvSpPr>
              <p:nvPr/>
            </p:nvSpPr>
            <p:spPr bwMode="auto">
              <a:xfrm rot="20180143" flipH="1">
                <a:off x="4026" y="2170"/>
                <a:ext cx="15" cy="28"/>
              </a:xfrm>
              <a:custGeom>
                <a:avLst/>
                <a:gdLst>
                  <a:gd name="T0" fmla="*/ 0 w 20"/>
                  <a:gd name="T1" fmla="*/ 0 h 42"/>
                  <a:gd name="T2" fmla="*/ 20 w 20"/>
                  <a:gd name="T3" fmla="*/ 15 h 42"/>
                  <a:gd name="T4" fmla="*/ 20 w 20"/>
                  <a:gd name="T5" fmla="*/ 42 h 42"/>
                  <a:gd name="T6" fmla="*/ 2 w 20"/>
                  <a:gd name="T7" fmla="*/ 27 h 42"/>
                  <a:gd name="T8" fmla="*/ 0 w 20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2">
                    <a:moveTo>
                      <a:pt x="0" y="0"/>
                    </a:moveTo>
                    <a:lnTo>
                      <a:pt x="20" y="15"/>
                    </a:lnTo>
                    <a:lnTo>
                      <a:pt x="20" y="42"/>
                    </a:lnTo>
                    <a:lnTo>
                      <a:pt x="2" y="27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05" name="Freeform 404"/>
              <p:cNvSpPr>
                <a:spLocks/>
              </p:cNvSpPr>
              <p:nvPr/>
            </p:nvSpPr>
            <p:spPr bwMode="auto">
              <a:xfrm rot="20180143" flipH="1">
                <a:off x="3998" y="2161"/>
                <a:ext cx="22" cy="18"/>
              </a:xfrm>
              <a:custGeom>
                <a:avLst/>
                <a:gdLst>
                  <a:gd name="T0" fmla="*/ 14 w 34"/>
                  <a:gd name="T1" fmla="*/ 0 h 26"/>
                  <a:gd name="T2" fmla="*/ 34 w 34"/>
                  <a:gd name="T3" fmla="*/ 15 h 26"/>
                  <a:gd name="T4" fmla="*/ 15 w 34"/>
                  <a:gd name="T5" fmla="*/ 26 h 26"/>
                  <a:gd name="T6" fmla="*/ 0 w 34"/>
                  <a:gd name="T7" fmla="*/ 23 h 26"/>
                  <a:gd name="T8" fmla="*/ 14 w 3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6">
                    <a:moveTo>
                      <a:pt x="14" y="0"/>
                    </a:moveTo>
                    <a:lnTo>
                      <a:pt x="34" y="15"/>
                    </a:lnTo>
                    <a:lnTo>
                      <a:pt x="15" y="26"/>
                    </a:lnTo>
                    <a:lnTo>
                      <a:pt x="0" y="2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06" name="Freeform 405"/>
              <p:cNvSpPr>
                <a:spLocks/>
              </p:cNvSpPr>
              <p:nvPr/>
            </p:nvSpPr>
            <p:spPr bwMode="auto">
              <a:xfrm rot="20180143" flipH="1">
                <a:off x="3998" y="2161"/>
                <a:ext cx="22" cy="18"/>
              </a:xfrm>
              <a:custGeom>
                <a:avLst/>
                <a:gdLst>
                  <a:gd name="T0" fmla="*/ 14 w 34"/>
                  <a:gd name="T1" fmla="*/ 0 h 26"/>
                  <a:gd name="T2" fmla="*/ 34 w 34"/>
                  <a:gd name="T3" fmla="*/ 15 h 26"/>
                  <a:gd name="T4" fmla="*/ 15 w 34"/>
                  <a:gd name="T5" fmla="*/ 26 h 26"/>
                  <a:gd name="T6" fmla="*/ 0 w 34"/>
                  <a:gd name="T7" fmla="*/ 23 h 26"/>
                  <a:gd name="T8" fmla="*/ 14 w 3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6">
                    <a:moveTo>
                      <a:pt x="14" y="0"/>
                    </a:moveTo>
                    <a:lnTo>
                      <a:pt x="34" y="15"/>
                    </a:lnTo>
                    <a:lnTo>
                      <a:pt x="15" y="26"/>
                    </a:lnTo>
                    <a:lnTo>
                      <a:pt x="0" y="23"/>
                    </a:lnTo>
                    <a:lnTo>
                      <a:pt x="14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07" name="Freeform 406"/>
              <p:cNvSpPr>
                <a:spLocks/>
              </p:cNvSpPr>
              <p:nvPr/>
            </p:nvSpPr>
            <p:spPr bwMode="auto">
              <a:xfrm rot="20180143" flipH="1">
                <a:off x="4008" y="2176"/>
                <a:ext cx="15" cy="27"/>
              </a:xfrm>
              <a:custGeom>
                <a:avLst/>
                <a:gdLst>
                  <a:gd name="T0" fmla="*/ 0 w 20"/>
                  <a:gd name="T1" fmla="*/ 11 h 38"/>
                  <a:gd name="T2" fmla="*/ 19 w 20"/>
                  <a:gd name="T3" fmla="*/ 0 h 38"/>
                  <a:gd name="T4" fmla="*/ 20 w 20"/>
                  <a:gd name="T5" fmla="*/ 26 h 38"/>
                  <a:gd name="T6" fmla="*/ 0 w 20"/>
                  <a:gd name="T7" fmla="*/ 38 h 38"/>
                  <a:gd name="T8" fmla="*/ 0 w 20"/>
                  <a:gd name="T9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8">
                    <a:moveTo>
                      <a:pt x="0" y="11"/>
                    </a:moveTo>
                    <a:lnTo>
                      <a:pt x="19" y="0"/>
                    </a:lnTo>
                    <a:lnTo>
                      <a:pt x="20" y="26"/>
                    </a:lnTo>
                    <a:lnTo>
                      <a:pt x="0" y="3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08" name="Freeform 407"/>
              <p:cNvSpPr>
                <a:spLocks/>
              </p:cNvSpPr>
              <p:nvPr/>
            </p:nvSpPr>
            <p:spPr bwMode="auto">
              <a:xfrm rot="20180143" flipH="1">
                <a:off x="4008" y="2176"/>
                <a:ext cx="15" cy="27"/>
              </a:xfrm>
              <a:custGeom>
                <a:avLst/>
                <a:gdLst>
                  <a:gd name="T0" fmla="*/ 0 w 20"/>
                  <a:gd name="T1" fmla="*/ 11 h 38"/>
                  <a:gd name="T2" fmla="*/ 19 w 20"/>
                  <a:gd name="T3" fmla="*/ 0 h 38"/>
                  <a:gd name="T4" fmla="*/ 20 w 20"/>
                  <a:gd name="T5" fmla="*/ 26 h 38"/>
                  <a:gd name="T6" fmla="*/ 0 w 20"/>
                  <a:gd name="T7" fmla="*/ 38 h 38"/>
                  <a:gd name="T8" fmla="*/ 0 w 20"/>
                  <a:gd name="T9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8">
                    <a:moveTo>
                      <a:pt x="0" y="11"/>
                    </a:moveTo>
                    <a:lnTo>
                      <a:pt x="19" y="0"/>
                    </a:lnTo>
                    <a:lnTo>
                      <a:pt x="20" y="26"/>
                    </a:lnTo>
                    <a:lnTo>
                      <a:pt x="0" y="3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09" name="Freeform 408"/>
              <p:cNvSpPr>
                <a:spLocks/>
              </p:cNvSpPr>
              <p:nvPr/>
            </p:nvSpPr>
            <p:spPr bwMode="auto">
              <a:xfrm rot="20180143" flipH="1">
                <a:off x="4008" y="2176"/>
                <a:ext cx="15" cy="27"/>
              </a:xfrm>
              <a:custGeom>
                <a:avLst/>
                <a:gdLst>
                  <a:gd name="T0" fmla="*/ 0 w 20"/>
                  <a:gd name="T1" fmla="*/ 11 h 38"/>
                  <a:gd name="T2" fmla="*/ 19 w 20"/>
                  <a:gd name="T3" fmla="*/ 0 h 38"/>
                  <a:gd name="T4" fmla="*/ 20 w 20"/>
                  <a:gd name="T5" fmla="*/ 26 h 38"/>
                  <a:gd name="T6" fmla="*/ 0 w 20"/>
                  <a:gd name="T7" fmla="*/ 38 h 38"/>
                  <a:gd name="T8" fmla="*/ 0 w 20"/>
                  <a:gd name="T9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8">
                    <a:moveTo>
                      <a:pt x="0" y="11"/>
                    </a:moveTo>
                    <a:lnTo>
                      <a:pt x="19" y="0"/>
                    </a:lnTo>
                    <a:lnTo>
                      <a:pt x="20" y="26"/>
                    </a:lnTo>
                    <a:lnTo>
                      <a:pt x="0" y="38"/>
                    </a:lnTo>
                    <a:lnTo>
                      <a:pt x="0" y="1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10" name="Freeform 409"/>
              <p:cNvSpPr>
                <a:spLocks/>
              </p:cNvSpPr>
              <p:nvPr/>
            </p:nvSpPr>
            <p:spPr bwMode="auto">
              <a:xfrm rot="20180143" flipH="1">
                <a:off x="4136" y="2095"/>
                <a:ext cx="292" cy="295"/>
              </a:xfrm>
              <a:custGeom>
                <a:avLst/>
                <a:gdLst>
                  <a:gd name="T0" fmla="*/ 57 w 425"/>
                  <a:gd name="T1" fmla="*/ 428 h 428"/>
                  <a:gd name="T2" fmla="*/ 0 w 425"/>
                  <a:gd name="T3" fmla="*/ 341 h 428"/>
                  <a:gd name="T4" fmla="*/ 369 w 425"/>
                  <a:gd name="T5" fmla="*/ 0 h 428"/>
                  <a:gd name="T6" fmla="*/ 425 w 425"/>
                  <a:gd name="T7" fmla="*/ 89 h 428"/>
                  <a:gd name="T8" fmla="*/ 57 w 425"/>
                  <a:gd name="T9" fmla="*/ 428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428">
                    <a:moveTo>
                      <a:pt x="57" y="428"/>
                    </a:moveTo>
                    <a:lnTo>
                      <a:pt x="0" y="341"/>
                    </a:lnTo>
                    <a:lnTo>
                      <a:pt x="369" y="0"/>
                    </a:lnTo>
                    <a:lnTo>
                      <a:pt x="425" y="89"/>
                    </a:lnTo>
                    <a:lnTo>
                      <a:pt x="57" y="428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11" name="Freeform 410"/>
              <p:cNvSpPr>
                <a:spLocks/>
              </p:cNvSpPr>
              <p:nvPr/>
            </p:nvSpPr>
            <p:spPr bwMode="auto">
              <a:xfrm rot="20180143" flipH="1">
                <a:off x="4136" y="2095"/>
                <a:ext cx="292" cy="295"/>
              </a:xfrm>
              <a:custGeom>
                <a:avLst/>
                <a:gdLst>
                  <a:gd name="T0" fmla="*/ 57 w 425"/>
                  <a:gd name="T1" fmla="*/ 428 h 428"/>
                  <a:gd name="T2" fmla="*/ 0 w 425"/>
                  <a:gd name="T3" fmla="*/ 341 h 428"/>
                  <a:gd name="T4" fmla="*/ 369 w 425"/>
                  <a:gd name="T5" fmla="*/ 0 h 428"/>
                  <a:gd name="T6" fmla="*/ 425 w 425"/>
                  <a:gd name="T7" fmla="*/ 89 h 428"/>
                  <a:gd name="T8" fmla="*/ 57 w 425"/>
                  <a:gd name="T9" fmla="*/ 428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428">
                    <a:moveTo>
                      <a:pt x="57" y="428"/>
                    </a:moveTo>
                    <a:lnTo>
                      <a:pt x="0" y="341"/>
                    </a:lnTo>
                    <a:lnTo>
                      <a:pt x="369" y="0"/>
                    </a:lnTo>
                    <a:lnTo>
                      <a:pt x="425" y="89"/>
                    </a:lnTo>
                    <a:lnTo>
                      <a:pt x="57" y="42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12" name="Line 411"/>
              <p:cNvSpPr>
                <a:spLocks noChangeShapeType="1"/>
              </p:cNvSpPr>
              <p:nvPr/>
            </p:nvSpPr>
            <p:spPr bwMode="auto">
              <a:xfrm rot="20180143" flipV="1">
                <a:off x="4310" y="2229"/>
                <a:ext cx="41" cy="6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13" name="Line 412"/>
              <p:cNvSpPr>
                <a:spLocks noChangeShapeType="1"/>
              </p:cNvSpPr>
              <p:nvPr/>
            </p:nvSpPr>
            <p:spPr bwMode="auto">
              <a:xfrm rot="20180143" flipV="1">
                <a:off x="4206" y="2193"/>
                <a:ext cx="45" cy="5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14" name="Freeform 413"/>
              <p:cNvSpPr>
                <a:spLocks/>
              </p:cNvSpPr>
              <p:nvPr/>
            </p:nvSpPr>
            <p:spPr bwMode="auto">
              <a:xfrm rot="20180143" flipH="1">
                <a:off x="4053" y="2138"/>
                <a:ext cx="52" cy="65"/>
              </a:xfrm>
              <a:custGeom>
                <a:avLst/>
                <a:gdLst>
                  <a:gd name="T0" fmla="*/ 56 w 76"/>
                  <a:gd name="T1" fmla="*/ 94 h 94"/>
                  <a:gd name="T2" fmla="*/ 70 w 76"/>
                  <a:gd name="T3" fmla="*/ 72 h 94"/>
                  <a:gd name="T4" fmla="*/ 76 w 76"/>
                  <a:gd name="T5" fmla="*/ 11 h 94"/>
                  <a:gd name="T6" fmla="*/ 8 w 76"/>
                  <a:gd name="T7" fmla="*/ 0 h 94"/>
                  <a:gd name="T8" fmla="*/ 0 w 76"/>
                  <a:gd name="T9" fmla="*/ 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94">
                    <a:moveTo>
                      <a:pt x="56" y="94"/>
                    </a:moveTo>
                    <a:lnTo>
                      <a:pt x="70" y="72"/>
                    </a:lnTo>
                    <a:lnTo>
                      <a:pt x="76" y="11"/>
                    </a:lnTo>
                    <a:lnTo>
                      <a:pt x="8" y="0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15" name="Line 414"/>
              <p:cNvSpPr>
                <a:spLocks noChangeShapeType="1"/>
              </p:cNvSpPr>
              <p:nvPr/>
            </p:nvSpPr>
            <p:spPr bwMode="auto">
              <a:xfrm rot="20180143" flipV="1">
                <a:off x="4065" y="2145"/>
                <a:ext cx="43" cy="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16" name="Line 415"/>
              <p:cNvSpPr>
                <a:spLocks noChangeShapeType="1"/>
              </p:cNvSpPr>
              <p:nvPr/>
            </p:nvSpPr>
            <p:spPr bwMode="auto">
              <a:xfrm rot="20180143" flipV="1">
                <a:off x="4086" y="2157"/>
                <a:ext cx="24" cy="3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grpSp>
          <p:nvGrpSpPr>
            <p:cNvPr id="186" name="Group 416"/>
            <p:cNvGrpSpPr>
              <a:grpSpLocks/>
            </p:cNvGrpSpPr>
            <p:nvPr/>
          </p:nvGrpSpPr>
          <p:grpSpPr bwMode="auto">
            <a:xfrm rot="553919">
              <a:off x="2144713" y="1989138"/>
              <a:ext cx="652463" cy="496888"/>
              <a:chOff x="3662" y="1929"/>
              <a:chExt cx="768" cy="461"/>
            </a:xfrm>
          </p:grpSpPr>
          <p:sp>
            <p:nvSpPr>
              <p:cNvPr id="299" name="Freeform 417"/>
              <p:cNvSpPr>
                <a:spLocks/>
              </p:cNvSpPr>
              <p:nvPr/>
            </p:nvSpPr>
            <p:spPr bwMode="auto">
              <a:xfrm rot="20180143" flipH="1">
                <a:off x="3652" y="1924"/>
                <a:ext cx="297" cy="293"/>
              </a:xfrm>
              <a:custGeom>
                <a:avLst/>
                <a:gdLst>
                  <a:gd name="T0" fmla="*/ 363 w 430"/>
                  <a:gd name="T1" fmla="*/ 0 h 422"/>
                  <a:gd name="T2" fmla="*/ 430 w 430"/>
                  <a:gd name="T3" fmla="*/ 83 h 422"/>
                  <a:gd name="T4" fmla="*/ 62 w 430"/>
                  <a:gd name="T5" fmla="*/ 422 h 422"/>
                  <a:gd name="T6" fmla="*/ 0 w 430"/>
                  <a:gd name="T7" fmla="*/ 350 h 422"/>
                  <a:gd name="T8" fmla="*/ 363 w 430"/>
                  <a:gd name="T9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422">
                    <a:moveTo>
                      <a:pt x="363" y="0"/>
                    </a:moveTo>
                    <a:lnTo>
                      <a:pt x="430" y="83"/>
                    </a:lnTo>
                    <a:lnTo>
                      <a:pt x="62" y="422"/>
                    </a:lnTo>
                    <a:lnTo>
                      <a:pt x="0" y="350"/>
                    </a:lnTo>
                    <a:lnTo>
                      <a:pt x="363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00" name="Freeform 418"/>
              <p:cNvSpPr>
                <a:spLocks/>
              </p:cNvSpPr>
              <p:nvPr/>
            </p:nvSpPr>
            <p:spPr bwMode="auto">
              <a:xfrm rot="20180143" flipH="1">
                <a:off x="3652" y="1924"/>
                <a:ext cx="297" cy="293"/>
              </a:xfrm>
              <a:custGeom>
                <a:avLst/>
                <a:gdLst>
                  <a:gd name="T0" fmla="*/ 363 w 430"/>
                  <a:gd name="T1" fmla="*/ 0 h 422"/>
                  <a:gd name="T2" fmla="*/ 430 w 430"/>
                  <a:gd name="T3" fmla="*/ 83 h 422"/>
                  <a:gd name="T4" fmla="*/ 62 w 430"/>
                  <a:gd name="T5" fmla="*/ 422 h 422"/>
                  <a:gd name="T6" fmla="*/ 0 w 430"/>
                  <a:gd name="T7" fmla="*/ 350 h 422"/>
                  <a:gd name="T8" fmla="*/ 363 w 430"/>
                  <a:gd name="T9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422">
                    <a:moveTo>
                      <a:pt x="363" y="0"/>
                    </a:moveTo>
                    <a:lnTo>
                      <a:pt x="430" y="83"/>
                    </a:lnTo>
                    <a:lnTo>
                      <a:pt x="62" y="422"/>
                    </a:lnTo>
                    <a:lnTo>
                      <a:pt x="0" y="350"/>
                    </a:lnTo>
                    <a:lnTo>
                      <a:pt x="36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01" name="Line 419"/>
              <p:cNvSpPr>
                <a:spLocks noChangeShapeType="1"/>
              </p:cNvSpPr>
              <p:nvPr/>
            </p:nvSpPr>
            <p:spPr bwMode="auto">
              <a:xfrm rot="20180143" flipH="1">
                <a:off x="3727" y="2030"/>
                <a:ext cx="49" cy="5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02" name="Line 420"/>
              <p:cNvSpPr>
                <a:spLocks noChangeShapeType="1"/>
              </p:cNvSpPr>
              <p:nvPr/>
            </p:nvSpPr>
            <p:spPr bwMode="auto">
              <a:xfrm rot="20180143" flipH="1">
                <a:off x="3850" y="2064"/>
                <a:ext cx="45" cy="5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03" name="Freeform 421"/>
              <p:cNvSpPr>
                <a:spLocks/>
              </p:cNvSpPr>
              <p:nvPr/>
            </p:nvSpPr>
            <p:spPr bwMode="auto">
              <a:xfrm rot="20180143" flipH="1">
                <a:off x="3930" y="2089"/>
                <a:ext cx="43" cy="65"/>
              </a:xfrm>
              <a:custGeom>
                <a:avLst/>
                <a:gdLst>
                  <a:gd name="T0" fmla="*/ 10 w 62"/>
                  <a:gd name="T1" fmla="*/ 0 h 94"/>
                  <a:gd name="T2" fmla="*/ 2 w 62"/>
                  <a:gd name="T3" fmla="*/ 5 h 94"/>
                  <a:gd name="T4" fmla="*/ 0 w 62"/>
                  <a:gd name="T5" fmla="*/ 77 h 94"/>
                  <a:gd name="T6" fmla="*/ 58 w 62"/>
                  <a:gd name="T7" fmla="*/ 94 h 94"/>
                  <a:gd name="T8" fmla="*/ 62 w 62"/>
                  <a:gd name="T9" fmla="*/ 7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94">
                    <a:moveTo>
                      <a:pt x="10" y="0"/>
                    </a:moveTo>
                    <a:lnTo>
                      <a:pt x="2" y="5"/>
                    </a:lnTo>
                    <a:lnTo>
                      <a:pt x="0" y="77"/>
                    </a:lnTo>
                    <a:lnTo>
                      <a:pt x="58" y="94"/>
                    </a:lnTo>
                    <a:lnTo>
                      <a:pt x="62" y="7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04" name="Line 422"/>
              <p:cNvSpPr>
                <a:spLocks noChangeShapeType="1"/>
              </p:cNvSpPr>
              <p:nvPr/>
            </p:nvSpPr>
            <p:spPr bwMode="auto">
              <a:xfrm rot="20180143" flipH="1">
                <a:off x="3964" y="2111"/>
                <a:ext cx="47" cy="5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05" name="Line 423"/>
              <p:cNvSpPr>
                <a:spLocks noChangeShapeType="1"/>
              </p:cNvSpPr>
              <p:nvPr/>
            </p:nvSpPr>
            <p:spPr bwMode="auto">
              <a:xfrm rot="20180143" flipH="1">
                <a:off x="3987" y="2126"/>
                <a:ext cx="24" cy="3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06" name="Freeform 424"/>
              <p:cNvSpPr>
                <a:spLocks/>
              </p:cNvSpPr>
              <p:nvPr/>
            </p:nvSpPr>
            <p:spPr bwMode="auto">
              <a:xfrm rot="20180143" flipH="1">
                <a:off x="4022" y="2111"/>
                <a:ext cx="77" cy="103"/>
              </a:xfrm>
              <a:custGeom>
                <a:avLst/>
                <a:gdLst>
                  <a:gd name="T0" fmla="*/ 0 w 113"/>
                  <a:gd name="T1" fmla="*/ 0 h 150"/>
                  <a:gd name="T2" fmla="*/ 98 w 113"/>
                  <a:gd name="T3" fmla="*/ 49 h 150"/>
                  <a:gd name="T4" fmla="*/ 113 w 113"/>
                  <a:gd name="T5" fmla="*/ 150 h 150"/>
                  <a:gd name="T6" fmla="*/ 0 w 113"/>
                  <a:gd name="T7" fmla="*/ 99 h 150"/>
                  <a:gd name="T8" fmla="*/ 0 w 113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150">
                    <a:moveTo>
                      <a:pt x="0" y="0"/>
                    </a:moveTo>
                    <a:lnTo>
                      <a:pt x="98" y="49"/>
                    </a:lnTo>
                    <a:lnTo>
                      <a:pt x="113" y="150"/>
                    </a:lnTo>
                    <a:lnTo>
                      <a:pt x="0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07" name="Freeform 425"/>
              <p:cNvSpPr>
                <a:spLocks/>
              </p:cNvSpPr>
              <p:nvPr/>
            </p:nvSpPr>
            <p:spPr bwMode="auto">
              <a:xfrm rot="20180143" flipH="1">
                <a:off x="4022" y="2111"/>
                <a:ext cx="77" cy="103"/>
              </a:xfrm>
              <a:custGeom>
                <a:avLst/>
                <a:gdLst>
                  <a:gd name="T0" fmla="*/ 0 w 113"/>
                  <a:gd name="T1" fmla="*/ 0 h 150"/>
                  <a:gd name="T2" fmla="*/ 98 w 113"/>
                  <a:gd name="T3" fmla="*/ 49 h 150"/>
                  <a:gd name="T4" fmla="*/ 113 w 113"/>
                  <a:gd name="T5" fmla="*/ 150 h 150"/>
                  <a:gd name="T6" fmla="*/ 0 w 113"/>
                  <a:gd name="T7" fmla="*/ 99 h 150"/>
                  <a:gd name="T8" fmla="*/ 0 w 113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150">
                    <a:moveTo>
                      <a:pt x="0" y="0"/>
                    </a:moveTo>
                    <a:lnTo>
                      <a:pt x="98" y="49"/>
                    </a:lnTo>
                    <a:lnTo>
                      <a:pt x="113" y="150"/>
                    </a:lnTo>
                    <a:lnTo>
                      <a:pt x="0" y="99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08" name="Freeform 426"/>
              <p:cNvSpPr>
                <a:spLocks/>
              </p:cNvSpPr>
              <p:nvPr/>
            </p:nvSpPr>
            <p:spPr bwMode="auto">
              <a:xfrm rot="20180143" flipH="1">
                <a:off x="3979" y="2092"/>
                <a:ext cx="118" cy="74"/>
              </a:xfrm>
              <a:custGeom>
                <a:avLst/>
                <a:gdLst>
                  <a:gd name="T0" fmla="*/ 63 w 175"/>
                  <a:gd name="T1" fmla="*/ 0 h 110"/>
                  <a:gd name="T2" fmla="*/ 175 w 175"/>
                  <a:gd name="T3" fmla="*/ 51 h 110"/>
                  <a:gd name="T4" fmla="*/ 106 w 175"/>
                  <a:gd name="T5" fmla="*/ 110 h 110"/>
                  <a:gd name="T6" fmla="*/ 0 w 175"/>
                  <a:gd name="T7" fmla="*/ 68 h 110"/>
                  <a:gd name="T8" fmla="*/ 63 w 175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110">
                    <a:moveTo>
                      <a:pt x="63" y="0"/>
                    </a:moveTo>
                    <a:lnTo>
                      <a:pt x="175" y="51"/>
                    </a:lnTo>
                    <a:lnTo>
                      <a:pt x="106" y="110"/>
                    </a:lnTo>
                    <a:lnTo>
                      <a:pt x="0" y="68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09" name="Freeform 427"/>
              <p:cNvSpPr>
                <a:spLocks/>
              </p:cNvSpPr>
              <p:nvPr/>
            </p:nvSpPr>
            <p:spPr bwMode="auto">
              <a:xfrm rot="20180143" flipH="1">
                <a:off x="3979" y="2092"/>
                <a:ext cx="118" cy="74"/>
              </a:xfrm>
              <a:custGeom>
                <a:avLst/>
                <a:gdLst>
                  <a:gd name="T0" fmla="*/ 63 w 175"/>
                  <a:gd name="T1" fmla="*/ 0 h 110"/>
                  <a:gd name="T2" fmla="*/ 175 w 175"/>
                  <a:gd name="T3" fmla="*/ 51 h 110"/>
                  <a:gd name="T4" fmla="*/ 106 w 175"/>
                  <a:gd name="T5" fmla="*/ 110 h 110"/>
                  <a:gd name="T6" fmla="*/ 0 w 175"/>
                  <a:gd name="T7" fmla="*/ 68 h 110"/>
                  <a:gd name="T8" fmla="*/ 63 w 175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110">
                    <a:moveTo>
                      <a:pt x="63" y="0"/>
                    </a:moveTo>
                    <a:lnTo>
                      <a:pt x="175" y="51"/>
                    </a:lnTo>
                    <a:lnTo>
                      <a:pt x="106" y="110"/>
                    </a:lnTo>
                    <a:lnTo>
                      <a:pt x="0" y="68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10" name="Freeform 428"/>
              <p:cNvSpPr>
                <a:spLocks/>
              </p:cNvSpPr>
              <p:nvPr/>
            </p:nvSpPr>
            <p:spPr bwMode="auto">
              <a:xfrm rot="20180143" flipH="1">
                <a:off x="3979" y="2092"/>
                <a:ext cx="118" cy="74"/>
              </a:xfrm>
              <a:custGeom>
                <a:avLst/>
                <a:gdLst>
                  <a:gd name="T0" fmla="*/ 63 w 175"/>
                  <a:gd name="T1" fmla="*/ 0 h 110"/>
                  <a:gd name="T2" fmla="*/ 175 w 175"/>
                  <a:gd name="T3" fmla="*/ 51 h 110"/>
                  <a:gd name="T4" fmla="*/ 106 w 175"/>
                  <a:gd name="T5" fmla="*/ 110 h 110"/>
                  <a:gd name="T6" fmla="*/ 0 w 175"/>
                  <a:gd name="T7" fmla="*/ 68 h 110"/>
                  <a:gd name="T8" fmla="*/ 63 w 175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110">
                    <a:moveTo>
                      <a:pt x="63" y="0"/>
                    </a:moveTo>
                    <a:lnTo>
                      <a:pt x="175" y="51"/>
                    </a:lnTo>
                    <a:lnTo>
                      <a:pt x="106" y="110"/>
                    </a:lnTo>
                    <a:lnTo>
                      <a:pt x="0" y="68"/>
                    </a:lnTo>
                    <a:lnTo>
                      <a:pt x="6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11" name="Freeform 429"/>
              <p:cNvSpPr>
                <a:spLocks/>
              </p:cNvSpPr>
              <p:nvPr/>
            </p:nvSpPr>
            <p:spPr bwMode="auto">
              <a:xfrm rot="20180143" flipH="1">
                <a:off x="3996" y="2136"/>
                <a:ext cx="54" cy="115"/>
              </a:xfrm>
              <a:custGeom>
                <a:avLst/>
                <a:gdLst>
                  <a:gd name="T0" fmla="*/ 0 w 79"/>
                  <a:gd name="T1" fmla="*/ 59 h 167"/>
                  <a:gd name="T2" fmla="*/ 69 w 79"/>
                  <a:gd name="T3" fmla="*/ 0 h 167"/>
                  <a:gd name="T4" fmla="*/ 79 w 79"/>
                  <a:gd name="T5" fmla="*/ 93 h 167"/>
                  <a:gd name="T6" fmla="*/ 7 w 79"/>
                  <a:gd name="T7" fmla="*/ 167 h 167"/>
                  <a:gd name="T8" fmla="*/ 0 w 79"/>
                  <a:gd name="T9" fmla="*/ 5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67">
                    <a:moveTo>
                      <a:pt x="0" y="59"/>
                    </a:moveTo>
                    <a:lnTo>
                      <a:pt x="69" y="0"/>
                    </a:lnTo>
                    <a:lnTo>
                      <a:pt x="79" y="93"/>
                    </a:lnTo>
                    <a:lnTo>
                      <a:pt x="7" y="167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12" name="Freeform 430"/>
              <p:cNvSpPr>
                <a:spLocks/>
              </p:cNvSpPr>
              <p:nvPr/>
            </p:nvSpPr>
            <p:spPr bwMode="auto">
              <a:xfrm rot="20180143" flipH="1">
                <a:off x="3996" y="2136"/>
                <a:ext cx="54" cy="115"/>
              </a:xfrm>
              <a:custGeom>
                <a:avLst/>
                <a:gdLst>
                  <a:gd name="T0" fmla="*/ 0 w 79"/>
                  <a:gd name="T1" fmla="*/ 59 h 167"/>
                  <a:gd name="T2" fmla="*/ 69 w 79"/>
                  <a:gd name="T3" fmla="*/ 0 h 167"/>
                  <a:gd name="T4" fmla="*/ 79 w 79"/>
                  <a:gd name="T5" fmla="*/ 93 h 167"/>
                  <a:gd name="T6" fmla="*/ 7 w 79"/>
                  <a:gd name="T7" fmla="*/ 167 h 167"/>
                  <a:gd name="T8" fmla="*/ 0 w 79"/>
                  <a:gd name="T9" fmla="*/ 5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67">
                    <a:moveTo>
                      <a:pt x="0" y="59"/>
                    </a:moveTo>
                    <a:lnTo>
                      <a:pt x="69" y="0"/>
                    </a:lnTo>
                    <a:lnTo>
                      <a:pt x="79" y="93"/>
                    </a:lnTo>
                    <a:lnTo>
                      <a:pt x="7" y="167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13" name="Freeform 431"/>
              <p:cNvSpPr>
                <a:spLocks/>
              </p:cNvSpPr>
              <p:nvPr/>
            </p:nvSpPr>
            <p:spPr bwMode="auto">
              <a:xfrm rot="20180143" flipH="1">
                <a:off x="3996" y="2136"/>
                <a:ext cx="54" cy="115"/>
              </a:xfrm>
              <a:custGeom>
                <a:avLst/>
                <a:gdLst>
                  <a:gd name="T0" fmla="*/ 0 w 79"/>
                  <a:gd name="T1" fmla="*/ 59 h 167"/>
                  <a:gd name="T2" fmla="*/ 69 w 79"/>
                  <a:gd name="T3" fmla="*/ 0 h 167"/>
                  <a:gd name="T4" fmla="*/ 79 w 79"/>
                  <a:gd name="T5" fmla="*/ 93 h 167"/>
                  <a:gd name="T6" fmla="*/ 7 w 79"/>
                  <a:gd name="T7" fmla="*/ 167 h 167"/>
                  <a:gd name="T8" fmla="*/ 0 w 79"/>
                  <a:gd name="T9" fmla="*/ 5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67">
                    <a:moveTo>
                      <a:pt x="0" y="59"/>
                    </a:moveTo>
                    <a:lnTo>
                      <a:pt x="69" y="0"/>
                    </a:lnTo>
                    <a:lnTo>
                      <a:pt x="79" y="93"/>
                    </a:lnTo>
                    <a:lnTo>
                      <a:pt x="7" y="167"/>
                    </a:lnTo>
                    <a:lnTo>
                      <a:pt x="0" y="5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14" name="Freeform 432"/>
              <p:cNvSpPr>
                <a:spLocks/>
              </p:cNvSpPr>
              <p:nvPr/>
            </p:nvSpPr>
            <p:spPr bwMode="auto">
              <a:xfrm rot="20180143" flipH="1">
                <a:off x="4007" y="2198"/>
                <a:ext cx="22" cy="25"/>
              </a:xfrm>
              <a:custGeom>
                <a:avLst/>
                <a:gdLst>
                  <a:gd name="T0" fmla="*/ 0 w 30"/>
                  <a:gd name="T1" fmla="*/ 0 h 36"/>
                  <a:gd name="T2" fmla="*/ 30 w 30"/>
                  <a:gd name="T3" fmla="*/ 10 h 36"/>
                  <a:gd name="T4" fmla="*/ 30 w 30"/>
                  <a:gd name="T5" fmla="*/ 36 h 36"/>
                  <a:gd name="T6" fmla="*/ 1 w 30"/>
                  <a:gd name="T7" fmla="*/ 29 h 36"/>
                  <a:gd name="T8" fmla="*/ 0 w 3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6">
                    <a:moveTo>
                      <a:pt x="0" y="0"/>
                    </a:moveTo>
                    <a:lnTo>
                      <a:pt x="30" y="10"/>
                    </a:lnTo>
                    <a:lnTo>
                      <a:pt x="30" y="36"/>
                    </a:lnTo>
                    <a:lnTo>
                      <a:pt x="1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15" name="Freeform 433"/>
              <p:cNvSpPr>
                <a:spLocks/>
              </p:cNvSpPr>
              <p:nvPr/>
            </p:nvSpPr>
            <p:spPr bwMode="auto">
              <a:xfrm rot="20180143" flipH="1">
                <a:off x="4007" y="2198"/>
                <a:ext cx="22" cy="25"/>
              </a:xfrm>
              <a:custGeom>
                <a:avLst/>
                <a:gdLst>
                  <a:gd name="T0" fmla="*/ 0 w 30"/>
                  <a:gd name="T1" fmla="*/ 0 h 36"/>
                  <a:gd name="T2" fmla="*/ 30 w 30"/>
                  <a:gd name="T3" fmla="*/ 10 h 36"/>
                  <a:gd name="T4" fmla="*/ 30 w 30"/>
                  <a:gd name="T5" fmla="*/ 36 h 36"/>
                  <a:gd name="T6" fmla="*/ 1 w 30"/>
                  <a:gd name="T7" fmla="*/ 29 h 36"/>
                  <a:gd name="T8" fmla="*/ 0 w 3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6">
                    <a:moveTo>
                      <a:pt x="0" y="0"/>
                    </a:moveTo>
                    <a:lnTo>
                      <a:pt x="30" y="10"/>
                    </a:lnTo>
                    <a:lnTo>
                      <a:pt x="30" y="36"/>
                    </a:lnTo>
                    <a:lnTo>
                      <a:pt x="1" y="29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16" name="Freeform 434"/>
              <p:cNvSpPr>
                <a:spLocks/>
              </p:cNvSpPr>
              <p:nvPr/>
            </p:nvSpPr>
            <p:spPr bwMode="auto">
              <a:xfrm rot="20180143" flipH="1">
                <a:off x="4005" y="2192"/>
                <a:ext cx="36" cy="18"/>
              </a:xfrm>
              <a:custGeom>
                <a:avLst/>
                <a:gdLst>
                  <a:gd name="T0" fmla="*/ 28 w 48"/>
                  <a:gd name="T1" fmla="*/ 0 h 27"/>
                  <a:gd name="T2" fmla="*/ 48 w 48"/>
                  <a:gd name="T3" fmla="*/ 15 h 27"/>
                  <a:gd name="T4" fmla="*/ 30 w 48"/>
                  <a:gd name="T5" fmla="*/ 27 h 27"/>
                  <a:gd name="T6" fmla="*/ 0 w 48"/>
                  <a:gd name="T7" fmla="*/ 17 h 27"/>
                  <a:gd name="T8" fmla="*/ 28 w 48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7">
                    <a:moveTo>
                      <a:pt x="28" y="0"/>
                    </a:moveTo>
                    <a:lnTo>
                      <a:pt x="48" y="15"/>
                    </a:lnTo>
                    <a:lnTo>
                      <a:pt x="30" y="27"/>
                    </a:lnTo>
                    <a:lnTo>
                      <a:pt x="0" y="1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17" name="Freeform 435"/>
              <p:cNvSpPr>
                <a:spLocks/>
              </p:cNvSpPr>
              <p:nvPr/>
            </p:nvSpPr>
            <p:spPr bwMode="auto">
              <a:xfrm rot="20180143" flipH="1">
                <a:off x="4005" y="2192"/>
                <a:ext cx="36" cy="18"/>
              </a:xfrm>
              <a:custGeom>
                <a:avLst/>
                <a:gdLst>
                  <a:gd name="T0" fmla="*/ 28 w 48"/>
                  <a:gd name="T1" fmla="*/ 0 h 27"/>
                  <a:gd name="T2" fmla="*/ 48 w 48"/>
                  <a:gd name="T3" fmla="*/ 15 h 27"/>
                  <a:gd name="T4" fmla="*/ 30 w 48"/>
                  <a:gd name="T5" fmla="*/ 27 h 27"/>
                  <a:gd name="T6" fmla="*/ 0 w 48"/>
                  <a:gd name="T7" fmla="*/ 17 h 27"/>
                  <a:gd name="T8" fmla="*/ 28 w 48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7">
                    <a:moveTo>
                      <a:pt x="28" y="0"/>
                    </a:moveTo>
                    <a:lnTo>
                      <a:pt x="48" y="15"/>
                    </a:lnTo>
                    <a:lnTo>
                      <a:pt x="30" y="27"/>
                    </a:lnTo>
                    <a:lnTo>
                      <a:pt x="0" y="17"/>
                    </a:lnTo>
                    <a:lnTo>
                      <a:pt x="28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18" name="Freeform 436"/>
              <p:cNvSpPr>
                <a:spLocks/>
              </p:cNvSpPr>
              <p:nvPr/>
            </p:nvSpPr>
            <p:spPr bwMode="auto">
              <a:xfrm rot="20180143" flipH="1">
                <a:off x="4028" y="2220"/>
                <a:ext cx="13" cy="25"/>
              </a:xfrm>
              <a:custGeom>
                <a:avLst/>
                <a:gdLst>
                  <a:gd name="T0" fmla="*/ 0 w 18"/>
                  <a:gd name="T1" fmla="*/ 12 h 38"/>
                  <a:gd name="T2" fmla="*/ 18 w 18"/>
                  <a:gd name="T3" fmla="*/ 0 h 38"/>
                  <a:gd name="T4" fmla="*/ 18 w 18"/>
                  <a:gd name="T5" fmla="*/ 27 h 38"/>
                  <a:gd name="T6" fmla="*/ 0 w 18"/>
                  <a:gd name="T7" fmla="*/ 38 h 38"/>
                  <a:gd name="T8" fmla="*/ 0 w 18"/>
                  <a:gd name="T9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8">
                    <a:moveTo>
                      <a:pt x="0" y="12"/>
                    </a:moveTo>
                    <a:lnTo>
                      <a:pt x="18" y="0"/>
                    </a:lnTo>
                    <a:lnTo>
                      <a:pt x="18" y="27"/>
                    </a:lnTo>
                    <a:lnTo>
                      <a:pt x="0" y="3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19" name="Freeform 437"/>
              <p:cNvSpPr>
                <a:spLocks/>
              </p:cNvSpPr>
              <p:nvPr/>
            </p:nvSpPr>
            <p:spPr bwMode="auto">
              <a:xfrm rot="20180143" flipH="1">
                <a:off x="4028" y="2220"/>
                <a:ext cx="13" cy="25"/>
              </a:xfrm>
              <a:custGeom>
                <a:avLst/>
                <a:gdLst>
                  <a:gd name="T0" fmla="*/ 0 w 18"/>
                  <a:gd name="T1" fmla="*/ 12 h 38"/>
                  <a:gd name="T2" fmla="*/ 18 w 18"/>
                  <a:gd name="T3" fmla="*/ 0 h 38"/>
                  <a:gd name="T4" fmla="*/ 18 w 18"/>
                  <a:gd name="T5" fmla="*/ 27 h 38"/>
                  <a:gd name="T6" fmla="*/ 0 w 18"/>
                  <a:gd name="T7" fmla="*/ 38 h 38"/>
                  <a:gd name="T8" fmla="*/ 0 w 18"/>
                  <a:gd name="T9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8">
                    <a:moveTo>
                      <a:pt x="0" y="12"/>
                    </a:moveTo>
                    <a:lnTo>
                      <a:pt x="18" y="0"/>
                    </a:lnTo>
                    <a:lnTo>
                      <a:pt x="18" y="27"/>
                    </a:lnTo>
                    <a:lnTo>
                      <a:pt x="0" y="3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20" name="Freeform 438"/>
              <p:cNvSpPr>
                <a:spLocks/>
              </p:cNvSpPr>
              <p:nvPr/>
            </p:nvSpPr>
            <p:spPr bwMode="auto">
              <a:xfrm rot="20180143" flipH="1">
                <a:off x="4028" y="2220"/>
                <a:ext cx="13" cy="25"/>
              </a:xfrm>
              <a:custGeom>
                <a:avLst/>
                <a:gdLst>
                  <a:gd name="T0" fmla="*/ 0 w 18"/>
                  <a:gd name="T1" fmla="*/ 12 h 38"/>
                  <a:gd name="T2" fmla="*/ 18 w 18"/>
                  <a:gd name="T3" fmla="*/ 0 h 38"/>
                  <a:gd name="T4" fmla="*/ 18 w 18"/>
                  <a:gd name="T5" fmla="*/ 27 h 38"/>
                  <a:gd name="T6" fmla="*/ 0 w 18"/>
                  <a:gd name="T7" fmla="*/ 38 h 38"/>
                  <a:gd name="T8" fmla="*/ 0 w 18"/>
                  <a:gd name="T9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8">
                    <a:moveTo>
                      <a:pt x="0" y="12"/>
                    </a:moveTo>
                    <a:lnTo>
                      <a:pt x="18" y="0"/>
                    </a:lnTo>
                    <a:lnTo>
                      <a:pt x="18" y="27"/>
                    </a:lnTo>
                    <a:lnTo>
                      <a:pt x="0" y="38"/>
                    </a:lnTo>
                    <a:lnTo>
                      <a:pt x="0" y="1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21" name="Freeform 439"/>
              <p:cNvSpPr>
                <a:spLocks/>
              </p:cNvSpPr>
              <p:nvPr/>
            </p:nvSpPr>
            <p:spPr bwMode="auto">
              <a:xfrm rot="20180143" flipH="1">
                <a:off x="3977" y="2170"/>
                <a:ext cx="32" cy="28"/>
              </a:xfrm>
              <a:custGeom>
                <a:avLst/>
                <a:gdLst>
                  <a:gd name="T0" fmla="*/ 0 w 45"/>
                  <a:gd name="T1" fmla="*/ 0 h 39"/>
                  <a:gd name="T2" fmla="*/ 45 w 45"/>
                  <a:gd name="T3" fmla="*/ 13 h 39"/>
                  <a:gd name="T4" fmla="*/ 45 w 45"/>
                  <a:gd name="T5" fmla="*/ 39 h 39"/>
                  <a:gd name="T6" fmla="*/ 8 w 45"/>
                  <a:gd name="T7" fmla="*/ 37 h 39"/>
                  <a:gd name="T8" fmla="*/ 0 w 45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9">
                    <a:moveTo>
                      <a:pt x="0" y="0"/>
                    </a:moveTo>
                    <a:lnTo>
                      <a:pt x="45" y="13"/>
                    </a:lnTo>
                    <a:lnTo>
                      <a:pt x="45" y="39"/>
                    </a:lnTo>
                    <a:lnTo>
                      <a:pt x="8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22" name="Freeform 440"/>
              <p:cNvSpPr>
                <a:spLocks/>
              </p:cNvSpPr>
              <p:nvPr/>
            </p:nvSpPr>
            <p:spPr bwMode="auto">
              <a:xfrm rot="20180143" flipH="1">
                <a:off x="3977" y="2170"/>
                <a:ext cx="32" cy="28"/>
              </a:xfrm>
              <a:custGeom>
                <a:avLst/>
                <a:gdLst>
                  <a:gd name="T0" fmla="*/ 0 w 45"/>
                  <a:gd name="T1" fmla="*/ 0 h 39"/>
                  <a:gd name="T2" fmla="*/ 45 w 45"/>
                  <a:gd name="T3" fmla="*/ 13 h 39"/>
                  <a:gd name="T4" fmla="*/ 45 w 45"/>
                  <a:gd name="T5" fmla="*/ 39 h 39"/>
                  <a:gd name="T6" fmla="*/ 8 w 45"/>
                  <a:gd name="T7" fmla="*/ 37 h 39"/>
                  <a:gd name="T8" fmla="*/ 0 w 45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9">
                    <a:moveTo>
                      <a:pt x="0" y="0"/>
                    </a:moveTo>
                    <a:lnTo>
                      <a:pt x="45" y="13"/>
                    </a:lnTo>
                    <a:lnTo>
                      <a:pt x="45" y="39"/>
                    </a:lnTo>
                    <a:lnTo>
                      <a:pt x="8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23" name="Freeform 441"/>
              <p:cNvSpPr>
                <a:spLocks/>
              </p:cNvSpPr>
              <p:nvPr/>
            </p:nvSpPr>
            <p:spPr bwMode="auto">
              <a:xfrm rot="20180143" flipH="1">
                <a:off x="3977" y="2170"/>
                <a:ext cx="32" cy="28"/>
              </a:xfrm>
              <a:custGeom>
                <a:avLst/>
                <a:gdLst>
                  <a:gd name="T0" fmla="*/ 0 w 45"/>
                  <a:gd name="T1" fmla="*/ 0 h 39"/>
                  <a:gd name="T2" fmla="*/ 45 w 45"/>
                  <a:gd name="T3" fmla="*/ 13 h 39"/>
                  <a:gd name="T4" fmla="*/ 45 w 45"/>
                  <a:gd name="T5" fmla="*/ 39 h 39"/>
                  <a:gd name="T6" fmla="*/ 8 w 45"/>
                  <a:gd name="T7" fmla="*/ 37 h 39"/>
                  <a:gd name="T8" fmla="*/ 0 w 45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9">
                    <a:moveTo>
                      <a:pt x="0" y="0"/>
                    </a:moveTo>
                    <a:lnTo>
                      <a:pt x="45" y="13"/>
                    </a:lnTo>
                    <a:lnTo>
                      <a:pt x="45" y="39"/>
                    </a:lnTo>
                    <a:lnTo>
                      <a:pt x="8" y="37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24" name="Freeform 442"/>
              <p:cNvSpPr>
                <a:spLocks/>
              </p:cNvSpPr>
              <p:nvPr/>
            </p:nvSpPr>
            <p:spPr bwMode="auto">
              <a:xfrm rot="20180143" flipH="1">
                <a:off x="3996" y="2192"/>
                <a:ext cx="30" cy="22"/>
              </a:xfrm>
              <a:custGeom>
                <a:avLst/>
                <a:gdLst>
                  <a:gd name="T0" fmla="*/ 28 w 42"/>
                  <a:gd name="T1" fmla="*/ 31 h 31"/>
                  <a:gd name="T2" fmla="*/ 8 w 42"/>
                  <a:gd name="T3" fmla="*/ 17 h 31"/>
                  <a:gd name="T4" fmla="*/ 0 w 42"/>
                  <a:gd name="T5" fmla="*/ 23 h 31"/>
                  <a:gd name="T6" fmla="*/ 8 w 42"/>
                  <a:gd name="T7" fmla="*/ 17 h 31"/>
                  <a:gd name="T8" fmla="*/ 13 w 42"/>
                  <a:gd name="T9" fmla="*/ 0 h 31"/>
                  <a:gd name="T10" fmla="*/ 42 w 42"/>
                  <a:gd name="T11" fmla="*/ 10 h 31"/>
                  <a:gd name="T12" fmla="*/ 28 w 42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31">
                    <a:moveTo>
                      <a:pt x="28" y="31"/>
                    </a:moveTo>
                    <a:lnTo>
                      <a:pt x="8" y="17"/>
                    </a:lnTo>
                    <a:lnTo>
                      <a:pt x="0" y="23"/>
                    </a:lnTo>
                    <a:lnTo>
                      <a:pt x="8" y="17"/>
                    </a:lnTo>
                    <a:lnTo>
                      <a:pt x="13" y="0"/>
                    </a:lnTo>
                    <a:lnTo>
                      <a:pt x="42" y="10"/>
                    </a:lnTo>
                    <a:lnTo>
                      <a:pt x="28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25" name="Freeform 443"/>
              <p:cNvSpPr>
                <a:spLocks/>
              </p:cNvSpPr>
              <p:nvPr/>
            </p:nvSpPr>
            <p:spPr bwMode="auto">
              <a:xfrm rot="20180143" flipH="1">
                <a:off x="3996" y="2192"/>
                <a:ext cx="30" cy="22"/>
              </a:xfrm>
              <a:custGeom>
                <a:avLst/>
                <a:gdLst>
                  <a:gd name="T0" fmla="*/ 28 w 42"/>
                  <a:gd name="T1" fmla="*/ 31 h 31"/>
                  <a:gd name="T2" fmla="*/ 8 w 42"/>
                  <a:gd name="T3" fmla="*/ 17 h 31"/>
                  <a:gd name="T4" fmla="*/ 0 w 42"/>
                  <a:gd name="T5" fmla="*/ 23 h 31"/>
                  <a:gd name="T6" fmla="*/ 8 w 42"/>
                  <a:gd name="T7" fmla="*/ 17 h 31"/>
                  <a:gd name="T8" fmla="*/ 3 w 42"/>
                  <a:gd name="T9" fmla="*/ 6 h 31"/>
                  <a:gd name="T10" fmla="*/ 13 w 42"/>
                  <a:gd name="T11" fmla="*/ 0 h 31"/>
                  <a:gd name="T12" fmla="*/ 42 w 42"/>
                  <a:gd name="T13" fmla="*/ 1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31">
                    <a:moveTo>
                      <a:pt x="28" y="31"/>
                    </a:moveTo>
                    <a:lnTo>
                      <a:pt x="8" y="17"/>
                    </a:lnTo>
                    <a:lnTo>
                      <a:pt x="0" y="23"/>
                    </a:lnTo>
                    <a:lnTo>
                      <a:pt x="8" y="17"/>
                    </a:lnTo>
                    <a:lnTo>
                      <a:pt x="3" y="6"/>
                    </a:lnTo>
                    <a:lnTo>
                      <a:pt x="13" y="0"/>
                    </a:lnTo>
                    <a:lnTo>
                      <a:pt x="42" y="1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26" name="Freeform 444"/>
              <p:cNvSpPr>
                <a:spLocks/>
              </p:cNvSpPr>
              <p:nvPr/>
            </p:nvSpPr>
            <p:spPr bwMode="auto">
              <a:xfrm rot="20180143" flipH="1">
                <a:off x="3992" y="2204"/>
                <a:ext cx="13" cy="25"/>
              </a:xfrm>
              <a:custGeom>
                <a:avLst/>
                <a:gdLst>
                  <a:gd name="T0" fmla="*/ 10 w 19"/>
                  <a:gd name="T1" fmla="*/ 15 h 32"/>
                  <a:gd name="T2" fmla="*/ 4 w 19"/>
                  <a:gd name="T3" fmla="*/ 6 h 32"/>
                  <a:gd name="T4" fmla="*/ 14 w 19"/>
                  <a:gd name="T5" fmla="*/ 0 h 32"/>
                  <a:gd name="T6" fmla="*/ 19 w 19"/>
                  <a:gd name="T7" fmla="*/ 9 h 32"/>
                  <a:gd name="T8" fmla="*/ 10 w 19"/>
                  <a:gd name="T9" fmla="*/ 15 h 32"/>
                  <a:gd name="T10" fmla="*/ 15 w 19"/>
                  <a:gd name="T11" fmla="*/ 26 h 32"/>
                  <a:gd name="T12" fmla="*/ 5 w 19"/>
                  <a:gd name="T13" fmla="*/ 32 h 32"/>
                  <a:gd name="T14" fmla="*/ 0 w 19"/>
                  <a:gd name="T15" fmla="*/ 21 h 32"/>
                  <a:gd name="T16" fmla="*/ 10 w 19"/>
                  <a:gd name="T17" fmla="*/ 1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32">
                    <a:moveTo>
                      <a:pt x="10" y="15"/>
                    </a:moveTo>
                    <a:lnTo>
                      <a:pt x="4" y="6"/>
                    </a:lnTo>
                    <a:lnTo>
                      <a:pt x="14" y="0"/>
                    </a:lnTo>
                    <a:lnTo>
                      <a:pt x="19" y="9"/>
                    </a:lnTo>
                    <a:lnTo>
                      <a:pt x="10" y="15"/>
                    </a:lnTo>
                    <a:lnTo>
                      <a:pt x="15" y="26"/>
                    </a:lnTo>
                    <a:lnTo>
                      <a:pt x="5" y="32"/>
                    </a:lnTo>
                    <a:lnTo>
                      <a:pt x="0" y="21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27" name="Freeform 445"/>
              <p:cNvSpPr>
                <a:spLocks/>
              </p:cNvSpPr>
              <p:nvPr/>
            </p:nvSpPr>
            <p:spPr bwMode="auto">
              <a:xfrm rot="20180143" flipH="1">
                <a:off x="3972" y="2189"/>
                <a:ext cx="7" cy="22"/>
              </a:xfrm>
              <a:custGeom>
                <a:avLst/>
                <a:gdLst>
                  <a:gd name="T0" fmla="*/ 10 w 19"/>
                  <a:gd name="T1" fmla="*/ 15 h 26"/>
                  <a:gd name="T2" fmla="*/ 4 w 19"/>
                  <a:gd name="T3" fmla="*/ 6 h 26"/>
                  <a:gd name="T4" fmla="*/ 14 w 19"/>
                  <a:gd name="T5" fmla="*/ 0 h 26"/>
                  <a:gd name="T6" fmla="*/ 19 w 19"/>
                  <a:gd name="T7" fmla="*/ 9 h 26"/>
                  <a:gd name="T8" fmla="*/ 10 w 19"/>
                  <a:gd name="T9" fmla="*/ 15 h 26"/>
                  <a:gd name="T10" fmla="*/ 15 w 19"/>
                  <a:gd name="T11" fmla="*/ 26 h 26"/>
                  <a:gd name="T12" fmla="*/ 0 w 19"/>
                  <a:gd name="T13" fmla="*/ 21 h 26"/>
                  <a:gd name="T14" fmla="*/ 10 w 19"/>
                  <a:gd name="T15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26">
                    <a:moveTo>
                      <a:pt x="10" y="15"/>
                    </a:moveTo>
                    <a:lnTo>
                      <a:pt x="4" y="6"/>
                    </a:lnTo>
                    <a:lnTo>
                      <a:pt x="14" y="0"/>
                    </a:lnTo>
                    <a:lnTo>
                      <a:pt x="19" y="9"/>
                    </a:lnTo>
                    <a:lnTo>
                      <a:pt x="10" y="15"/>
                    </a:lnTo>
                    <a:lnTo>
                      <a:pt x="15" y="26"/>
                    </a:lnTo>
                    <a:lnTo>
                      <a:pt x="0" y="21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28" name="Freeform 446"/>
              <p:cNvSpPr>
                <a:spLocks/>
              </p:cNvSpPr>
              <p:nvPr/>
            </p:nvSpPr>
            <p:spPr bwMode="auto">
              <a:xfrm rot="20180143" flipH="1">
                <a:off x="3972" y="2189"/>
                <a:ext cx="7" cy="22"/>
              </a:xfrm>
              <a:custGeom>
                <a:avLst/>
                <a:gdLst>
                  <a:gd name="T0" fmla="*/ 10 w 19"/>
                  <a:gd name="T1" fmla="*/ 15 h 26"/>
                  <a:gd name="T2" fmla="*/ 4 w 19"/>
                  <a:gd name="T3" fmla="*/ 6 h 26"/>
                  <a:gd name="T4" fmla="*/ 14 w 19"/>
                  <a:gd name="T5" fmla="*/ 0 h 26"/>
                  <a:gd name="T6" fmla="*/ 19 w 19"/>
                  <a:gd name="T7" fmla="*/ 9 h 26"/>
                  <a:gd name="T8" fmla="*/ 10 w 19"/>
                  <a:gd name="T9" fmla="*/ 15 h 26"/>
                  <a:gd name="T10" fmla="*/ 15 w 19"/>
                  <a:gd name="T11" fmla="*/ 26 h 26"/>
                  <a:gd name="T12" fmla="*/ 0 w 19"/>
                  <a:gd name="T13" fmla="*/ 21 h 26"/>
                  <a:gd name="T14" fmla="*/ 10 w 19"/>
                  <a:gd name="T15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26">
                    <a:moveTo>
                      <a:pt x="10" y="15"/>
                    </a:moveTo>
                    <a:lnTo>
                      <a:pt x="4" y="6"/>
                    </a:lnTo>
                    <a:lnTo>
                      <a:pt x="14" y="0"/>
                    </a:lnTo>
                    <a:lnTo>
                      <a:pt x="19" y="9"/>
                    </a:lnTo>
                    <a:lnTo>
                      <a:pt x="10" y="15"/>
                    </a:lnTo>
                    <a:lnTo>
                      <a:pt x="15" y="26"/>
                    </a:lnTo>
                    <a:lnTo>
                      <a:pt x="0" y="21"/>
                    </a:lnTo>
                    <a:lnTo>
                      <a:pt x="10" y="1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29" name="Freeform 447"/>
              <p:cNvSpPr>
                <a:spLocks/>
              </p:cNvSpPr>
              <p:nvPr/>
            </p:nvSpPr>
            <p:spPr bwMode="auto">
              <a:xfrm rot="20180143" flipH="1">
                <a:off x="4007" y="2190"/>
                <a:ext cx="21" cy="25"/>
              </a:xfrm>
              <a:custGeom>
                <a:avLst/>
                <a:gdLst>
                  <a:gd name="T0" fmla="*/ 0 w 32"/>
                  <a:gd name="T1" fmla="*/ 0 h 36"/>
                  <a:gd name="T2" fmla="*/ 30 w 32"/>
                  <a:gd name="T3" fmla="*/ 9 h 36"/>
                  <a:gd name="T4" fmla="*/ 32 w 32"/>
                  <a:gd name="T5" fmla="*/ 36 h 36"/>
                  <a:gd name="T6" fmla="*/ 12 w 32"/>
                  <a:gd name="T7" fmla="*/ 21 h 36"/>
                  <a:gd name="T8" fmla="*/ 0 w 3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6">
                    <a:moveTo>
                      <a:pt x="0" y="0"/>
                    </a:moveTo>
                    <a:lnTo>
                      <a:pt x="30" y="9"/>
                    </a:lnTo>
                    <a:lnTo>
                      <a:pt x="32" y="36"/>
                    </a:lnTo>
                    <a:lnTo>
                      <a:pt x="12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30" name="Freeform 448"/>
              <p:cNvSpPr>
                <a:spLocks/>
              </p:cNvSpPr>
              <p:nvPr/>
            </p:nvSpPr>
            <p:spPr bwMode="auto">
              <a:xfrm rot="20180143" flipH="1">
                <a:off x="4007" y="2190"/>
                <a:ext cx="21" cy="25"/>
              </a:xfrm>
              <a:custGeom>
                <a:avLst/>
                <a:gdLst>
                  <a:gd name="T0" fmla="*/ 0 w 32"/>
                  <a:gd name="T1" fmla="*/ 0 h 36"/>
                  <a:gd name="T2" fmla="*/ 30 w 32"/>
                  <a:gd name="T3" fmla="*/ 9 h 36"/>
                  <a:gd name="T4" fmla="*/ 32 w 32"/>
                  <a:gd name="T5" fmla="*/ 36 h 36"/>
                  <a:gd name="T6" fmla="*/ 12 w 32"/>
                  <a:gd name="T7" fmla="*/ 21 h 36"/>
                  <a:gd name="T8" fmla="*/ 0 w 3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6">
                    <a:moveTo>
                      <a:pt x="0" y="0"/>
                    </a:moveTo>
                    <a:lnTo>
                      <a:pt x="30" y="9"/>
                    </a:lnTo>
                    <a:lnTo>
                      <a:pt x="32" y="36"/>
                    </a:lnTo>
                    <a:lnTo>
                      <a:pt x="12" y="21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31" name="Freeform 449"/>
              <p:cNvSpPr>
                <a:spLocks/>
              </p:cNvSpPr>
              <p:nvPr/>
            </p:nvSpPr>
            <p:spPr bwMode="auto">
              <a:xfrm rot="20180143" flipH="1">
                <a:off x="4004" y="2189"/>
                <a:ext cx="37" cy="15"/>
              </a:xfrm>
              <a:custGeom>
                <a:avLst/>
                <a:gdLst>
                  <a:gd name="T0" fmla="*/ 18 w 43"/>
                  <a:gd name="T1" fmla="*/ 2 h 23"/>
                  <a:gd name="T2" fmla="*/ 43 w 43"/>
                  <a:gd name="T3" fmla="*/ 0 h 23"/>
                  <a:gd name="T4" fmla="*/ 30 w 43"/>
                  <a:gd name="T5" fmla="*/ 23 h 23"/>
                  <a:gd name="T6" fmla="*/ 0 w 43"/>
                  <a:gd name="T7" fmla="*/ 14 h 23"/>
                  <a:gd name="T8" fmla="*/ 18 w 43"/>
                  <a:gd name="T9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23">
                    <a:moveTo>
                      <a:pt x="18" y="2"/>
                    </a:moveTo>
                    <a:lnTo>
                      <a:pt x="43" y="0"/>
                    </a:lnTo>
                    <a:lnTo>
                      <a:pt x="30" y="23"/>
                    </a:lnTo>
                    <a:lnTo>
                      <a:pt x="0" y="14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32" name="Freeform 450"/>
              <p:cNvSpPr>
                <a:spLocks/>
              </p:cNvSpPr>
              <p:nvPr/>
            </p:nvSpPr>
            <p:spPr bwMode="auto">
              <a:xfrm rot="20180143" flipH="1">
                <a:off x="4004" y="2189"/>
                <a:ext cx="37" cy="15"/>
              </a:xfrm>
              <a:custGeom>
                <a:avLst/>
                <a:gdLst>
                  <a:gd name="T0" fmla="*/ 18 w 43"/>
                  <a:gd name="T1" fmla="*/ 2 h 23"/>
                  <a:gd name="T2" fmla="*/ 43 w 43"/>
                  <a:gd name="T3" fmla="*/ 0 h 23"/>
                  <a:gd name="T4" fmla="*/ 30 w 43"/>
                  <a:gd name="T5" fmla="*/ 23 h 23"/>
                  <a:gd name="T6" fmla="*/ 0 w 43"/>
                  <a:gd name="T7" fmla="*/ 14 h 23"/>
                  <a:gd name="T8" fmla="*/ 18 w 43"/>
                  <a:gd name="T9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23">
                    <a:moveTo>
                      <a:pt x="18" y="2"/>
                    </a:moveTo>
                    <a:lnTo>
                      <a:pt x="43" y="0"/>
                    </a:lnTo>
                    <a:lnTo>
                      <a:pt x="30" y="23"/>
                    </a:lnTo>
                    <a:lnTo>
                      <a:pt x="0" y="14"/>
                    </a:lnTo>
                    <a:lnTo>
                      <a:pt x="18" y="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33" name="Freeform 451"/>
              <p:cNvSpPr>
                <a:spLocks/>
              </p:cNvSpPr>
              <p:nvPr/>
            </p:nvSpPr>
            <p:spPr bwMode="auto">
              <a:xfrm rot="20180143" flipH="1">
                <a:off x="4024" y="2196"/>
                <a:ext cx="9" cy="32"/>
              </a:xfrm>
              <a:custGeom>
                <a:avLst/>
                <a:gdLst>
                  <a:gd name="T0" fmla="*/ 0 w 13"/>
                  <a:gd name="T1" fmla="*/ 23 h 50"/>
                  <a:gd name="T2" fmla="*/ 13 w 13"/>
                  <a:gd name="T3" fmla="*/ 0 h 50"/>
                  <a:gd name="T4" fmla="*/ 13 w 13"/>
                  <a:gd name="T5" fmla="*/ 27 h 50"/>
                  <a:gd name="T6" fmla="*/ 2 w 13"/>
                  <a:gd name="T7" fmla="*/ 50 h 50"/>
                  <a:gd name="T8" fmla="*/ 0 w 13"/>
                  <a:gd name="T9" fmla="*/ 2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0">
                    <a:moveTo>
                      <a:pt x="0" y="23"/>
                    </a:moveTo>
                    <a:lnTo>
                      <a:pt x="13" y="0"/>
                    </a:lnTo>
                    <a:lnTo>
                      <a:pt x="13" y="27"/>
                    </a:lnTo>
                    <a:lnTo>
                      <a:pt x="2" y="5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34" name="Freeform 452"/>
              <p:cNvSpPr>
                <a:spLocks/>
              </p:cNvSpPr>
              <p:nvPr/>
            </p:nvSpPr>
            <p:spPr bwMode="auto">
              <a:xfrm rot="20180143" flipH="1">
                <a:off x="4024" y="2196"/>
                <a:ext cx="9" cy="32"/>
              </a:xfrm>
              <a:custGeom>
                <a:avLst/>
                <a:gdLst>
                  <a:gd name="T0" fmla="*/ 0 w 13"/>
                  <a:gd name="T1" fmla="*/ 23 h 50"/>
                  <a:gd name="T2" fmla="*/ 13 w 13"/>
                  <a:gd name="T3" fmla="*/ 0 h 50"/>
                  <a:gd name="T4" fmla="*/ 13 w 13"/>
                  <a:gd name="T5" fmla="*/ 27 h 50"/>
                  <a:gd name="T6" fmla="*/ 2 w 13"/>
                  <a:gd name="T7" fmla="*/ 50 h 50"/>
                  <a:gd name="T8" fmla="*/ 0 w 13"/>
                  <a:gd name="T9" fmla="*/ 2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0">
                    <a:moveTo>
                      <a:pt x="0" y="23"/>
                    </a:moveTo>
                    <a:lnTo>
                      <a:pt x="13" y="0"/>
                    </a:lnTo>
                    <a:lnTo>
                      <a:pt x="13" y="27"/>
                    </a:lnTo>
                    <a:lnTo>
                      <a:pt x="2" y="5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35" name="Freeform 453"/>
              <p:cNvSpPr>
                <a:spLocks/>
              </p:cNvSpPr>
              <p:nvPr/>
            </p:nvSpPr>
            <p:spPr bwMode="auto">
              <a:xfrm rot="20180143" flipH="1">
                <a:off x="4024" y="2196"/>
                <a:ext cx="9" cy="32"/>
              </a:xfrm>
              <a:custGeom>
                <a:avLst/>
                <a:gdLst>
                  <a:gd name="T0" fmla="*/ 0 w 13"/>
                  <a:gd name="T1" fmla="*/ 23 h 50"/>
                  <a:gd name="T2" fmla="*/ 13 w 13"/>
                  <a:gd name="T3" fmla="*/ 0 h 50"/>
                  <a:gd name="T4" fmla="*/ 13 w 13"/>
                  <a:gd name="T5" fmla="*/ 27 h 50"/>
                  <a:gd name="T6" fmla="*/ 2 w 13"/>
                  <a:gd name="T7" fmla="*/ 50 h 50"/>
                  <a:gd name="T8" fmla="*/ 0 w 13"/>
                  <a:gd name="T9" fmla="*/ 2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0">
                    <a:moveTo>
                      <a:pt x="0" y="23"/>
                    </a:moveTo>
                    <a:lnTo>
                      <a:pt x="13" y="0"/>
                    </a:lnTo>
                    <a:lnTo>
                      <a:pt x="13" y="27"/>
                    </a:lnTo>
                    <a:lnTo>
                      <a:pt x="2" y="50"/>
                    </a:lnTo>
                    <a:lnTo>
                      <a:pt x="0" y="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36" name="Freeform 454"/>
              <p:cNvSpPr>
                <a:spLocks/>
              </p:cNvSpPr>
              <p:nvPr/>
            </p:nvSpPr>
            <p:spPr bwMode="auto">
              <a:xfrm rot="20180143" flipH="1">
                <a:off x="4026" y="2170"/>
                <a:ext cx="15" cy="28"/>
              </a:xfrm>
              <a:custGeom>
                <a:avLst/>
                <a:gdLst>
                  <a:gd name="T0" fmla="*/ 0 w 20"/>
                  <a:gd name="T1" fmla="*/ 0 h 42"/>
                  <a:gd name="T2" fmla="*/ 20 w 20"/>
                  <a:gd name="T3" fmla="*/ 15 h 42"/>
                  <a:gd name="T4" fmla="*/ 20 w 20"/>
                  <a:gd name="T5" fmla="*/ 42 h 42"/>
                  <a:gd name="T6" fmla="*/ 2 w 20"/>
                  <a:gd name="T7" fmla="*/ 27 h 42"/>
                  <a:gd name="T8" fmla="*/ 0 w 20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2">
                    <a:moveTo>
                      <a:pt x="0" y="0"/>
                    </a:moveTo>
                    <a:lnTo>
                      <a:pt x="20" y="15"/>
                    </a:lnTo>
                    <a:lnTo>
                      <a:pt x="20" y="42"/>
                    </a:lnTo>
                    <a:lnTo>
                      <a:pt x="2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37" name="Freeform 455"/>
              <p:cNvSpPr>
                <a:spLocks/>
              </p:cNvSpPr>
              <p:nvPr/>
            </p:nvSpPr>
            <p:spPr bwMode="auto">
              <a:xfrm rot="20180143" flipH="1">
                <a:off x="4026" y="2170"/>
                <a:ext cx="15" cy="28"/>
              </a:xfrm>
              <a:custGeom>
                <a:avLst/>
                <a:gdLst>
                  <a:gd name="T0" fmla="*/ 0 w 20"/>
                  <a:gd name="T1" fmla="*/ 0 h 42"/>
                  <a:gd name="T2" fmla="*/ 20 w 20"/>
                  <a:gd name="T3" fmla="*/ 15 h 42"/>
                  <a:gd name="T4" fmla="*/ 20 w 20"/>
                  <a:gd name="T5" fmla="*/ 42 h 42"/>
                  <a:gd name="T6" fmla="*/ 2 w 20"/>
                  <a:gd name="T7" fmla="*/ 27 h 42"/>
                  <a:gd name="T8" fmla="*/ 0 w 20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2">
                    <a:moveTo>
                      <a:pt x="0" y="0"/>
                    </a:moveTo>
                    <a:lnTo>
                      <a:pt x="20" y="15"/>
                    </a:lnTo>
                    <a:lnTo>
                      <a:pt x="20" y="42"/>
                    </a:lnTo>
                    <a:lnTo>
                      <a:pt x="2" y="27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38" name="Freeform 456"/>
              <p:cNvSpPr>
                <a:spLocks/>
              </p:cNvSpPr>
              <p:nvPr/>
            </p:nvSpPr>
            <p:spPr bwMode="auto">
              <a:xfrm rot="20180143" flipH="1">
                <a:off x="3998" y="2161"/>
                <a:ext cx="22" cy="18"/>
              </a:xfrm>
              <a:custGeom>
                <a:avLst/>
                <a:gdLst>
                  <a:gd name="T0" fmla="*/ 14 w 34"/>
                  <a:gd name="T1" fmla="*/ 0 h 26"/>
                  <a:gd name="T2" fmla="*/ 34 w 34"/>
                  <a:gd name="T3" fmla="*/ 15 h 26"/>
                  <a:gd name="T4" fmla="*/ 15 w 34"/>
                  <a:gd name="T5" fmla="*/ 26 h 26"/>
                  <a:gd name="T6" fmla="*/ 0 w 34"/>
                  <a:gd name="T7" fmla="*/ 23 h 26"/>
                  <a:gd name="T8" fmla="*/ 14 w 3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6">
                    <a:moveTo>
                      <a:pt x="14" y="0"/>
                    </a:moveTo>
                    <a:lnTo>
                      <a:pt x="34" y="15"/>
                    </a:lnTo>
                    <a:lnTo>
                      <a:pt x="15" y="26"/>
                    </a:lnTo>
                    <a:lnTo>
                      <a:pt x="0" y="2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39" name="Freeform 457"/>
              <p:cNvSpPr>
                <a:spLocks/>
              </p:cNvSpPr>
              <p:nvPr/>
            </p:nvSpPr>
            <p:spPr bwMode="auto">
              <a:xfrm rot="20180143" flipH="1">
                <a:off x="3998" y="2161"/>
                <a:ext cx="22" cy="18"/>
              </a:xfrm>
              <a:custGeom>
                <a:avLst/>
                <a:gdLst>
                  <a:gd name="T0" fmla="*/ 14 w 34"/>
                  <a:gd name="T1" fmla="*/ 0 h 26"/>
                  <a:gd name="T2" fmla="*/ 34 w 34"/>
                  <a:gd name="T3" fmla="*/ 15 h 26"/>
                  <a:gd name="T4" fmla="*/ 15 w 34"/>
                  <a:gd name="T5" fmla="*/ 26 h 26"/>
                  <a:gd name="T6" fmla="*/ 0 w 34"/>
                  <a:gd name="T7" fmla="*/ 23 h 26"/>
                  <a:gd name="T8" fmla="*/ 14 w 3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6">
                    <a:moveTo>
                      <a:pt x="14" y="0"/>
                    </a:moveTo>
                    <a:lnTo>
                      <a:pt x="34" y="15"/>
                    </a:lnTo>
                    <a:lnTo>
                      <a:pt x="15" y="26"/>
                    </a:lnTo>
                    <a:lnTo>
                      <a:pt x="0" y="23"/>
                    </a:lnTo>
                    <a:lnTo>
                      <a:pt x="14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40" name="Freeform 458"/>
              <p:cNvSpPr>
                <a:spLocks/>
              </p:cNvSpPr>
              <p:nvPr/>
            </p:nvSpPr>
            <p:spPr bwMode="auto">
              <a:xfrm rot="20180143" flipH="1">
                <a:off x="4008" y="2176"/>
                <a:ext cx="15" cy="27"/>
              </a:xfrm>
              <a:custGeom>
                <a:avLst/>
                <a:gdLst>
                  <a:gd name="T0" fmla="*/ 0 w 20"/>
                  <a:gd name="T1" fmla="*/ 11 h 38"/>
                  <a:gd name="T2" fmla="*/ 19 w 20"/>
                  <a:gd name="T3" fmla="*/ 0 h 38"/>
                  <a:gd name="T4" fmla="*/ 20 w 20"/>
                  <a:gd name="T5" fmla="*/ 26 h 38"/>
                  <a:gd name="T6" fmla="*/ 0 w 20"/>
                  <a:gd name="T7" fmla="*/ 38 h 38"/>
                  <a:gd name="T8" fmla="*/ 0 w 20"/>
                  <a:gd name="T9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8">
                    <a:moveTo>
                      <a:pt x="0" y="11"/>
                    </a:moveTo>
                    <a:lnTo>
                      <a:pt x="19" y="0"/>
                    </a:lnTo>
                    <a:lnTo>
                      <a:pt x="20" y="26"/>
                    </a:lnTo>
                    <a:lnTo>
                      <a:pt x="0" y="3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41" name="Freeform 459"/>
              <p:cNvSpPr>
                <a:spLocks/>
              </p:cNvSpPr>
              <p:nvPr/>
            </p:nvSpPr>
            <p:spPr bwMode="auto">
              <a:xfrm rot="20180143" flipH="1">
                <a:off x="4008" y="2176"/>
                <a:ext cx="15" cy="27"/>
              </a:xfrm>
              <a:custGeom>
                <a:avLst/>
                <a:gdLst>
                  <a:gd name="T0" fmla="*/ 0 w 20"/>
                  <a:gd name="T1" fmla="*/ 11 h 38"/>
                  <a:gd name="T2" fmla="*/ 19 w 20"/>
                  <a:gd name="T3" fmla="*/ 0 h 38"/>
                  <a:gd name="T4" fmla="*/ 20 w 20"/>
                  <a:gd name="T5" fmla="*/ 26 h 38"/>
                  <a:gd name="T6" fmla="*/ 0 w 20"/>
                  <a:gd name="T7" fmla="*/ 38 h 38"/>
                  <a:gd name="T8" fmla="*/ 0 w 20"/>
                  <a:gd name="T9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8">
                    <a:moveTo>
                      <a:pt x="0" y="11"/>
                    </a:moveTo>
                    <a:lnTo>
                      <a:pt x="19" y="0"/>
                    </a:lnTo>
                    <a:lnTo>
                      <a:pt x="20" y="26"/>
                    </a:lnTo>
                    <a:lnTo>
                      <a:pt x="0" y="3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42" name="Freeform 460"/>
              <p:cNvSpPr>
                <a:spLocks/>
              </p:cNvSpPr>
              <p:nvPr/>
            </p:nvSpPr>
            <p:spPr bwMode="auto">
              <a:xfrm rot="20180143" flipH="1">
                <a:off x="4008" y="2176"/>
                <a:ext cx="15" cy="27"/>
              </a:xfrm>
              <a:custGeom>
                <a:avLst/>
                <a:gdLst>
                  <a:gd name="T0" fmla="*/ 0 w 20"/>
                  <a:gd name="T1" fmla="*/ 11 h 38"/>
                  <a:gd name="T2" fmla="*/ 19 w 20"/>
                  <a:gd name="T3" fmla="*/ 0 h 38"/>
                  <a:gd name="T4" fmla="*/ 20 w 20"/>
                  <a:gd name="T5" fmla="*/ 26 h 38"/>
                  <a:gd name="T6" fmla="*/ 0 w 20"/>
                  <a:gd name="T7" fmla="*/ 38 h 38"/>
                  <a:gd name="T8" fmla="*/ 0 w 20"/>
                  <a:gd name="T9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8">
                    <a:moveTo>
                      <a:pt x="0" y="11"/>
                    </a:moveTo>
                    <a:lnTo>
                      <a:pt x="19" y="0"/>
                    </a:lnTo>
                    <a:lnTo>
                      <a:pt x="20" y="26"/>
                    </a:lnTo>
                    <a:lnTo>
                      <a:pt x="0" y="38"/>
                    </a:lnTo>
                    <a:lnTo>
                      <a:pt x="0" y="1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43" name="Freeform 461"/>
              <p:cNvSpPr>
                <a:spLocks/>
              </p:cNvSpPr>
              <p:nvPr/>
            </p:nvSpPr>
            <p:spPr bwMode="auto">
              <a:xfrm rot="20180143" flipH="1">
                <a:off x="4136" y="2095"/>
                <a:ext cx="292" cy="295"/>
              </a:xfrm>
              <a:custGeom>
                <a:avLst/>
                <a:gdLst>
                  <a:gd name="T0" fmla="*/ 57 w 425"/>
                  <a:gd name="T1" fmla="*/ 428 h 428"/>
                  <a:gd name="T2" fmla="*/ 0 w 425"/>
                  <a:gd name="T3" fmla="*/ 341 h 428"/>
                  <a:gd name="T4" fmla="*/ 369 w 425"/>
                  <a:gd name="T5" fmla="*/ 0 h 428"/>
                  <a:gd name="T6" fmla="*/ 425 w 425"/>
                  <a:gd name="T7" fmla="*/ 89 h 428"/>
                  <a:gd name="T8" fmla="*/ 57 w 425"/>
                  <a:gd name="T9" fmla="*/ 428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428">
                    <a:moveTo>
                      <a:pt x="57" y="428"/>
                    </a:moveTo>
                    <a:lnTo>
                      <a:pt x="0" y="341"/>
                    </a:lnTo>
                    <a:lnTo>
                      <a:pt x="369" y="0"/>
                    </a:lnTo>
                    <a:lnTo>
                      <a:pt x="425" y="89"/>
                    </a:lnTo>
                    <a:lnTo>
                      <a:pt x="57" y="428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44" name="Freeform 462"/>
              <p:cNvSpPr>
                <a:spLocks/>
              </p:cNvSpPr>
              <p:nvPr/>
            </p:nvSpPr>
            <p:spPr bwMode="auto">
              <a:xfrm rot="20180143" flipH="1">
                <a:off x="4136" y="2095"/>
                <a:ext cx="292" cy="295"/>
              </a:xfrm>
              <a:custGeom>
                <a:avLst/>
                <a:gdLst>
                  <a:gd name="T0" fmla="*/ 57 w 425"/>
                  <a:gd name="T1" fmla="*/ 428 h 428"/>
                  <a:gd name="T2" fmla="*/ 0 w 425"/>
                  <a:gd name="T3" fmla="*/ 341 h 428"/>
                  <a:gd name="T4" fmla="*/ 369 w 425"/>
                  <a:gd name="T5" fmla="*/ 0 h 428"/>
                  <a:gd name="T6" fmla="*/ 425 w 425"/>
                  <a:gd name="T7" fmla="*/ 89 h 428"/>
                  <a:gd name="T8" fmla="*/ 57 w 425"/>
                  <a:gd name="T9" fmla="*/ 428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428">
                    <a:moveTo>
                      <a:pt x="57" y="428"/>
                    </a:moveTo>
                    <a:lnTo>
                      <a:pt x="0" y="341"/>
                    </a:lnTo>
                    <a:lnTo>
                      <a:pt x="369" y="0"/>
                    </a:lnTo>
                    <a:lnTo>
                      <a:pt x="425" y="89"/>
                    </a:lnTo>
                    <a:lnTo>
                      <a:pt x="57" y="42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45" name="Line 463"/>
              <p:cNvSpPr>
                <a:spLocks noChangeShapeType="1"/>
              </p:cNvSpPr>
              <p:nvPr/>
            </p:nvSpPr>
            <p:spPr bwMode="auto">
              <a:xfrm rot="20180143" flipV="1">
                <a:off x="4310" y="2229"/>
                <a:ext cx="41" cy="6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46" name="Line 464"/>
              <p:cNvSpPr>
                <a:spLocks noChangeShapeType="1"/>
              </p:cNvSpPr>
              <p:nvPr/>
            </p:nvSpPr>
            <p:spPr bwMode="auto">
              <a:xfrm rot="20180143" flipV="1">
                <a:off x="4206" y="2193"/>
                <a:ext cx="45" cy="5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47" name="Freeform 465"/>
              <p:cNvSpPr>
                <a:spLocks/>
              </p:cNvSpPr>
              <p:nvPr/>
            </p:nvSpPr>
            <p:spPr bwMode="auto">
              <a:xfrm rot="20180143" flipH="1">
                <a:off x="4053" y="2138"/>
                <a:ext cx="52" cy="65"/>
              </a:xfrm>
              <a:custGeom>
                <a:avLst/>
                <a:gdLst>
                  <a:gd name="T0" fmla="*/ 56 w 76"/>
                  <a:gd name="T1" fmla="*/ 94 h 94"/>
                  <a:gd name="T2" fmla="*/ 70 w 76"/>
                  <a:gd name="T3" fmla="*/ 72 h 94"/>
                  <a:gd name="T4" fmla="*/ 76 w 76"/>
                  <a:gd name="T5" fmla="*/ 11 h 94"/>
                  <a:gd name="T6" fmla="*/ 8 w 76"/>
                  <a:gd name="T7" fmla="*/ 0 h 94"/>
                  <a:gd name="T8" fmla="*/ 0 w 76"/>
                  <a:gd name="T9" fmla="*/ 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94">
                    <a:moveTo>
                      <a:pt x="56" y="94"/>
                    </a:moveTo>
                    <a:lnTo>
                      <a:pt x="70" y="72"/>
                    </a:lnTo>
                    <a:lnTo>
                      <a:pt x="76" y="11"/>
                    </a:lnTo>
                    <a:lnTo>
                      <a:pt x="8" y="0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48" name="Line 466"/>
              <p:cNvSpPr>
                <a:spLocks noChangeShapeType="1"/>
              </p:cNvSpPr>
              <p:nvPr/>
            </p:nvSpPr>
            <p:spPr bwMode="auto">
              <a:xfrm rot="20180143" flipV="1">
                <a:off x="4065" y="2145"/>
                <a:ext cx="43" cy="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49" name="Line 467"/>
              <p:cNvSpPr>
                <a:spLocks noChangeShapeType="1"/>
              </p:cNvSpPr>
              <p:nvPr/>
            </p:nvSpPr>
            <p:spPr bwMode="auto">
              <a:xfrm rot="20180143" flipV="1">
                <a:off x="4086" y="2157"/>
                <a:ext cx="24" cy="3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50" name="Freeform 468"/>
              <p:cNvSpPr>
                <a:spLocks/>
              </p:cNvSpPr>
              <p:nvPr/>
            </p:nvSpPr>
            <p:spPr bwMode="auto">
              <a:xfrm rot="20180143" flipH="1">
                <a:off x="3652" y="1924"/>
                <a:ext cx="297" cy="293"/>
              </a:xfrm>
              <a:custGeom>
                <a:avLst/>
                <a:gdLst>
                  <a:gd name="T0" fmla="*/ 363 w 430"/>
                  <a:gd name="T1" fmla="*/ 0 h 422"/>
                  <a:gd name="T2" fmla="*/ 430 w 430"/>
                  <a:gd name="T3" fmla="*/ 83 h 422"/>
                  <a:gd name="T4" fmla="*/ 62 w 430"/>
                  <a:gd name="T5" fmla="*/ 422 h 422"/>
                  <a:gd name="T6" fmla="*/ 0 w 430"/>
                  <a:gd name="T7" fmla="*/ 350 h 422"/>
                  <a:gd name="T8" fmla="*/ 363 w 430"/>
                  <a:gd name="T9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422">
                    <a:moveTo>
                      <a:pt x="363" y="0"/>
                    </a:moveTo>
                    <a:lnTo>
                      <a:pt x="430" y="83"/>
                    </a:lnTo>
                    <a:lnTo>
                      <a:pt x="62" y="422"/>
                    </a:lnTo>
                    <a:lnTo>
                      <a:pt x="0" y="350"/>
                    </a:lnTo>
                    <a:lnTo>
                      <a:pt x="363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51" name="Freeform 469"/>
              <p:cNvSpPr>
                <a:spLocks/>
              </p:cNvSpPr>
              <p:nvPr/>
            </p:nvSpPr>
            <p:spPr bwMode="auto">
              <a:xfrm rot="20180143" flipH="1">
                <a:off x="3652" y="1924"/>
                <a:ext cx="297" cy="293"/>
              </a:xfrm>
              <a:custGeom>
                <a:avLst/>
                <a:gdLst>
                  <a:gd name="T0" fmla="*/ 363 w 430"/>
                  <a:gd name="T1" fmla="*/ 0 h 422"/>
                  <a:gd name="T2" fmla="*/ 430 w 430"/>
                  <a:gd name="T3" fmla="*/ 83 h 422"/>
                  <a:gd name="T4" fmla="*/ 62 w 430"/>
                  <a:gd name="T5" fmla="*/ 422 h 422"/>
                  <a:gd name="T6" fmla="*/ 0 w 430"/>
                  <a:gd name="T7" fmla="*/ 350 h 422"/>
                  <a:gd name="T8" fmla="*/ 363 w 430"/>
                  <a:gd name="T9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422">
                    <a:moveTo>
                      <a:pt x="363" y="0"/>
                    </a:moveTo>
                    <a:lnTo>
                      <a:pt x="430" y="83"/>
                    </a:lnTo>
                    <a:lnTo>
                      <a:pt x="62" y="422"/>
                    </a:lnTo>
                    <a:lnTo>
                      <a:pt x="0" y="350"/>
                    </a:lnTo>
                    <a:lnTo>
                      <a:pt x="36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52" name="Line 470"/>
              <p:cNvSpPr>
                <a:spLocks noChangeShapeType="1"/>
              </p:cNvSpPr>
              <p:nvPr/>
            </p:nvSpPr>
            <p:spPr bwMode="auto">
              <a:xfrm rot="20180143" flipH="1">
                <a:off x="3727" y="2030"/>
                <a:ext cx="49" cy="5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53" name="Line 471"/>
              <p:cNvSpPr>
                <a:spLocks noChangeShapeType="1"/>
              </p:cNvSpPr>
              <p:nvPr/>
            </p:nvSpPr>
            <p:spPr bwMode="auto">
              <a:xfrm rot="20180143" flipH="1">
                <a:off x="3850" y="2064"/>
                <a:ext cx="45" cy="5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54" name="Freeform 472"/>
              <p:cNvSpPr>
                <a:spLocks/>
              </p:cNvSpPr>
              <p:nvPr/>
            </p:nvSpPr>
            <p:spPr bwMode="auto">
              <a:xfrm rot="20180143" flipH="1">
                <a:off x="3930" y="2089"/>
                <a:ext cx="43" cy="65"/>
              </a:xfrm>
              <a:custGeom>
                <a:avLst/>
                <a:gdLst>
                  <a:gd name="T0" fmla="*/ 10 w 62"/>
                  <a:gd name="T1" fmla="*/ 0 h 94"/>
                  <a:gd name="T2" fmla="*/ 2 w 62"/>
                  <a:gd name="T3" fmla="*/ 5 h 94"/>
                  <a:gd name="T4" fmla="*/ 0 w 62"/>
                  <a:gd name="T5" fmla="*/ 77 h 94"/>
                  <a:gd name="T6" fmla="*/ 58 w 62"/>
                  <a:gd name="T7" fmla="*/ 94 h 94"/>
                  <a:gd name="T8" fmla="*/ 62 w 62"/>
                  <a:gd name="T9" fmla="*/ 7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94">
                    <a:moveTo>
                      <a:pt x="10" y="0"/>
                    </a:moveTo>
                    <a:lnTo>
                      <a:pt x="2" y="5"/>
                    </a:lnTo>
                    <a:lnTo>
                      <a:pt x="0" y="77"/>
                    </a:lnTo>
                    <a:lnTo>
                      <a:pt x="58" y="94"/>
                    </a:lnTo>
                    <a:lnTo>
                      <a:pt x="62" y="7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55" name="Line 473"/>
              <p:cNvSpPr>
                <a:spLocks noChangeShapeType="1"/>
              </p:cNvSpPr>
              <p:nvPr/>
            </p:nvSpPr>
            <p:spPr bwMode="auto">
              <a:xfrm rot="20180143" flipH="1">
                <a:off x="3964" y="2111"/>
                <a:ext cx="47" cy="5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56" name="Line 474"/>
              <p:cNvSpPr>
                <a:spLocks noChangeShapeType="1"/>
              </p:cNvSpPr>
              <p:nvPr/>
            </p:nvSpPr>
            <p:spPr bwMode="auto">
              <a:xfrm rot="20180143" flipH="1">
                <a:off x="3987" y="2126"/>
                <a:ext cx="24" cy="3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57" name="Freeform 475"/>
              <p:cNvSpPr>
                <a:spLocks/>
              </p:cNvSpPr>
              <p:nvPr/>
            </p:nvSpPr>
            <p:spPr bwMode="auto">
              <a:xfrm rot="20180143" flipH="1">
                <a:off x="3652" y="1924"/>
                <a:ext cx="297" cy="293"/>
              </a:xfrm>
              <a:custGeom>
                <a:avLst/>
                <a:gdLst>
                  <a:gd name="T0" fmla="*/ 363 w 430"/>
                  <a:gd name="T1" fmla="*/ 0 h 422"/>
                  <a:gd name="T2" fmla="*/ 430 w 430"/>
                  <a:gd name="T3" fmla="*/ 83 h 422"/>
                  <a:gd name="T4" fmla="*/ 62 w 430"/>
                  <a:gd name="T5" fmla="*/ 422 h 422"/>
                  <a:gd name="T6" fmla="*/ 0 w 430"/>
                  <a:gd name="T7" fmla="*/ 350 h 422"/>
                  <a:gd name="T8" fmla="*/ 363 w 430"/>
                  <a:gd name="T9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422">
                    <a:moveTo>
                      <a:pt x="363" y="0"/>
                    </a:moveTo>
                    <a:lnTo>
                      <a:pt x="430" y="83"/>
                    </a:lnTo>
                    <a:lnTo>
                      <a:pt x="62" y="422"/>
                    </a:lnTo>
                    <a:lnTo>
                      <a:pt x="0" y="350"/>
                    </a:lnTo>
                    <a:lnTo>
                      <a:pt x="363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58" name="Freeform 476"/>
              <p:cNvSpPr>
                <a:spLocks/>
              </p:cNvSpPr>
              <p:nvPr/>
            </p:nvSpPr>
            <p:spPr bwMode="auto">
              <a:xfrm rot="20180143" flipH="1">
                <a:off x="3652" y="1924"/>
                <a:ext cx="297" cy="293"/>
              </a:xfrm>
              <a:custGeom>
                <a:avLst/>
                <a:gdLst>
                  <a:gd name="T0" fmla="*/ 363 w 430"/>
                  <a:gd name="T1" fmla="*/ 0 h 422"/>
                  <a:gd name="T2" fmla="*/ 430 w 430"/>
                  <a:gd name="T3" fmla="*/ 83 h 422"/>
                  <a:gd name="T4" fmla="*/ 62 w 430"/>
                  <a:gd name="T5" fmla="*/ 422 h 422"/>
                  <a:gd name="T6" fmla="*/ 0 w 430"/>
                  <a:gd name="T7" fmla="*/ 350 h 422"/>
                  <a:gd name="T8" fmla="*/ 363 w 430"/>
                  <a:gd name="T9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422">
                    <a:moveTo>
                      <a:pt x="363" y="0"/>
                    </a:moveTo>
                    <a:lnTo>
                      <a:pt x="430" y="83"/>
                    </a:lnTo>
                    <a:lnTo>
                      <a:pt x="62" y="422"/>
                    </a:lnTo>
                    <a:lnTo>
                      <a:pt x="0" y="350"/>
                    </a:lnTo>
                    <a:lnTo>
                      <a:pt x="36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59" name="Line 477"/>
              <p:cNvSpPr>
                <a:spLocks noChangeShapeType="1"/>
              </p:cNvSpPr>
              <p:nvPr/>
            </p:nvSpPr>
            <p:spPr bwMode="auto">
              <a:xfrm rot="20180143" flipH="1">
                <a:off x="3727" y="2030"/>
                <a:ext cx="49" cy="5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60" name="Line 478"/>
              <p:cNvSpPr>
                <a:spLocks noChangeShapeType="1"/>
              </p:cNvSpPr>
              <p:nvPr/>
            </p:nvSpPr>
            <p:spPr bwMode="auto">
              <a:xfrm rot="20180143" flipH="1">
                <a:off x="3850" y="2064"/>
                <a:ext cx="45" cy="5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61" name="Freeform 479"/>
              <p:cNvSpPr>
                <a:spLocks/>
              </p:cNvSpPr>
              <p:nvPr/>
            </p:nvSpPr>
            <p:spPr bwMode="auto">
              <a:xfrm rot="20180143" flipH="1">
                <a:off x="3930" y="2089"/>
                <a:ext cx="43" cy="65"/>
              </a:xfrm>
              <a:custGeom>
                <a:avLst/>
                <a:gdLst>
                  <a:gd name="T0" fmla="*/ 10 w 62"/>
                  <a:gd name="T1" fmla="*/ 0 h 94"/>
                  <a:gd name="T2" fmla="*/ 2 w 62"/>
                  <a:gd name="T3" fmla="*/ 5 h 94"/>
                  <a:gd name="T4" fmla="*/ 0 w 62"/>
                  <a:gd name="T5" fmla="*/ 77 h 94"/>
                  <a:gd name="T6" fmla="*/ 58 w 62"/>
                  <a:gd name="T7" fmla="*/ 94 h 94"/>
                  <a:gd name="T8" fmla="*/ 62 w 62"/>
                  <a:gd name="T9" fmla="*/ 7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94">
                    <a:moveTo>
                      <a:pt x="10" y="0"/>
                    </a:moveTo>
                    <a:lnTo>
                      <a:pt x="2" y="5"/>
                    </a:lnTo>
                    <a:lnTo>
                      <a:pt x="0" y="77"/>
                    </a:lnTo>
                    <a:lnTo>
                      <a:pt x="58" y="94"/>
                    </a:lnTo>
                    <a:lnTo>
                      <a:pt x="62" y="7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62" name="Line 480"/>
              <p:cNvSpPr>
                <a:spLocks noChangeShapeType="1"/>
              </p:cNvSpPr>
              <p:nvPr/>
            </p:nvSpPr>
            <p:spPr bwMode="auto">
              <a:xfrm rot="20180143" flipH="1">
                <a:off x="3964" y="2111"/>
                <a:ext cx="47" cy="5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63" name="Line 481"/>
              <p:cNvSpPr>
                <a:spLocks noChangeShapeType="1"/>
              </p:cNvSpPr>
              <p:nvPr/>
            </p:nvSpPr>
            <p:spPr bwMode="auto">
              <a:xfrm rot="20180143" flipH="1">
                <a:off x="3987" y="2126"/>
                <a:ext cx="24" cy="3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64" name="Freeform 482"/>
              <p:cNvSpPr>
                <a:spLocks/>
              </p:cNvSpPr>
              <p:nvPr/>
            </p:nvSpPr>
            <p:spPr bwMode="auto">
              <a:xfrm rot="20180143" flipH="1">
                <a:off x="4022" y="2111"/>
                <a:ext cx="77" cy="103"/>
              </a:xfrm>
              <a:custGeom>
                <a:avLst/>
                <a:gdLst>
                  <a:gd name="T0" fmla="*/ 0 w 113"/>
                  <a:gd name="T1" fmla="*/ 0 h 150"/>
                  <a:gd name="T2" fmla="*/ 98 w 113"/>
                  <a:gd name="T3" fmla="*/ 49 h 150"/>
                  <a:gd name="T4" fmla="*/ 113 w 113"/>
                  <a:gd name="T5" fmla="*/ 150 h 150"/>
                  <a:gd name="T6" fmla="*/ 0 w 113"/>
                  <a:gd name="T7" fmla="*/ 99 h 150"/>
                  <a:gd name="T8" fmla="*/ 0 w 113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150">
                    <a:moveTo>
                      <a:pt x="0" y="0"/>
                    </a:moveTo>
                    <a:lnTo>
                      <a:pt x="98" y="49"/>
                    </a:lnTo>
                    <a:lnTo>
                      <a:pt x="113" y="150"/>
                    </a:lnTo>
                    <a:lnTo>
                      <a:pt x="0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65" name="Freeform 483"/>
              <p:cNvSpPr>
                <a:spLocks/>
              </p:cNvSpPr>
              <p:nvPr/>
            </p:nvSpPr>
            <p:spPr bwMode="auto">
              <a:xfrm rot="20180143" flipH="1">
                <a:off x="4022" y="2111"/>
                <a:ext cx="77" cy="103"/>
              </a:xfrm>
              <a:custGeom>
                <a:avLst/>
                <a:gdLst>
                  <a:gd name="T0" fmla="*/ 0 w 113"/>
                  <a:gd name="T1" fmla="*/ 0 h 150"/>
                  <a:gd name="T2" fmla="*/ 98 w 113"/>
                  <a:gd name="T3" fmla="*/ 49 h 150"/>
                  <a:gd name="T4" fmla="*/ 113 w 113"/>
                  <a:gd name="T5" fmla="*/ 150 h 150"/>
                  <a:gd name="T6" fmla="*/ 0 w 113"/>
                  <a:gd name="T7" fmla="*/ 99 h 150"/>
                  <a:gd name="T8" fmla="*/ 0 w 113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150">
                    <a:moveTo>
                      <a:pt x="0" y="0"/>
                    </a:moveTo>
                    <a:lnTo>
                      <a:pt x="98" y="49"/>
                    </a:lnTo>
                    <a:lnTo>
                      <a:pt x="113" y="150"/>
                    </a:lnTo>
                    <a:lnTo>
                      <a:pt x="0" y="99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66" name="Freeform 484"/>
              <p:cNvSpPr>
                <a:spLocks/>
              </p:cNvSpPr>
              <p:nvPr/>
            </p:nvSpPr>
            <p:spPr bwMode="auto">
              <a:xfrm rot="20180143" flipH="1">
                <a:off x="3979" y="2092"/>
                <a:ext cx="118" cy="74"/>
              </a:xfrm>
              <a:custGeom>
                <a:avLst/>
                <a:gdLst>
                  <a:gd name="T0" fmla="*/ 63 w 175"/>
                  <a:gd name="T1" fmla="*/ 0 h 110"/>
                  <a:gd name="T2" fmla="*/ 175 w 175"/>
                  <a:gd name="T3" fmla="*/ 51 h 110"/>
                  <a:gd name="T4" fmla="*/ 106 w 175"/>
                  <a:gd name="T5" fmla="*/ 110 h 110"/>
                  <a:gd name="T6" fmla="*/ 0 w 175"/>
                  <a:gd name="T7" fmla="*/ 68 h 110"/>
                  <a:gd name="T8" fmla="*/ 63 w 175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110">
                    <a:moveTo>
                      <a:pt x="63" y="0"/>
                    </a:moveTo>
                    <a:lnTo>
                      <a:pt x="175" y="51"/>
                    </a:lnTo>
                    <a:lnTo>
                      <a:pt x="106" y="110"/>
                    </a:lnTo>
                    <a:lnTo>
                      <a:pt x="0" y="68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67" name="Freeform 485"/>
              <p:cNvSpPr>
                <a:spLocks/>
              </p:cNvSpPr>
              <p:nvPr/>
            </p:nvSpPr>
            <p:spPr bwMode="auto">
              <a:xfrm rot="20180143" flipH="1">
                <a:off x="3979" y="2092"/>
                <a:ext cx="118" cy="74"/>
              </a:xfrm>
              <a:custGeom>
                <a:avLst/>
                <a:gdLst>
                  <a:gd name="T0" fmla="*/ 63 w 175"/>
                  <a:gd name="T1" fmla="*/ 0 h 110"/>
                  <a:gd name="T2" fmla="*/ 175 w 175"/>
                  <a:gd name="T3" fmla="*/ 51 h 110"/>
                  <a:gd name="T4" fmla="*/ 106 w 175"/>
                  <a:gd name="T5" fmla="*/ 110 h 110"/>
                  <a:gd name="T6" fmla="*/ 0 w 175"/>
                  <a:gd name="T7" fmla="*/ 68 h 110"/>
                  <a:gd name="T8" fmla="*/ 63 w 175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110">
                    <a:moveTo>
                      <a:pt x="63" y="0"/>
                    </a:moveTo>
                    <a:lnTo>
                      <a:pt x="175" y="51"/>
                    </a:lnTo>
                    <a:lnTo>
                      <a:pt x="106" y="110"/>
                    </a:lnTo>
                    <a:lnTo>
                      <a:pt x="0" y="68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68" name="Freeform 486"/>
              <p:cNvSpPr>
                <a:spLocks/>
              </p:cNvSpPr>
              <p:nvPr/>
            </p:nvSpPr>
            <p:spPr bwMode="auto">
              <a:xfrm rot="20180143" flipH="1">
                <a:off x="3979" y="2092"/>
                <a:ext cx="118" cy="74"/>
              </a:xfrm>
              <a:custGeom>
                <a:avLst/>
                <a:gdLst>
                  <a:gd name="T0" fmla="*/ 63 w 175"/>
                  <a:gd name="T1" fmla="*/ 0 h 110"/>
                  <a:gd name="T2" fmla="*/ 175 w 175"/>
                  <a:gd name="T3" fmla="*/ 51 h 110"/>
                  <a:gd name="T4" fmla="*/ 106 w 175"/>
                  <a:gd name="T5" fmla="*/ 110 h 110"/>
                  <a:gd name="T6" fmla="*/ 0 w 175"/>
                  <a:gd name="T7" fmla="*/ 68 h 110"/>
                  <a:gd name="T8" fmla="*/ 63 w 175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110">
                    <a:moveTo>
                      <a:pt x="63" y="0"/>
                    </a:moveTo>
                    <a:lnTo>
                      <a:pt x="175" y="51"/>
                    </a:lnTo>
                    <a:lnTo>
                      <a:pt x="106" y="110"/>
                    </a:lnTo>
                    <a:lnTo>
                      <a:pt x="0" y="68"/>
                    </a:lnTo>
                    <a:lnTo>
                      <a:pt x="6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69" name="Freeform 487"/>
              <p:cNvSpPr>
                <a:spLocks/>
              </p:cNvSpPr>
              <p:nvPr/>
            </p:nvSpPr>
            <p:spPr bwMode="auto">
              <a:xfrm rot="20180143" flipH="1">
                <a:off x="3996" y="2136"/>
                <a:ext cx="54" cy="115"/>
              </a:xfrm>
              <a:custGeom>
                <a:avLst/>
                <a:gdLst>
                  <a:gd name="T0" fmla="*/ 0 w 79"/>
                  <a:gd name="T1" fmla="*/ 59 h 167"/>
                  <a:gd name="T2" fmla="*/ 69 w 79"/>
                  <a:gd name="T3" fmla="*/ 0 h 167"/>
                  <a:gd name="T4" fmla="*/ 79 w 79"/>
                  <a:gd name="T5" fmla="*/ 93 h 167"/>
                  <a:gd name="T6" fmla="*/ 7 w 79"/>
                  <a:gd name="T7" fmla="*/ 167 h 167"/>
                  <a:gd name="T8" fmla="*/ 0 w 79"/>
                  <a:gd name="T9" fmla="*/ 5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67">
                    <a:moveTo>
                      <a:pt x="0" y="59"/>
                    </a:moveTo>
                    <a:lnTo>
                      <a:pt x="69" y="0"/>
                    </a:lnTo>
                    <a:lnTo>
                      <a:pt x="79" y="93"/>
                    </a:lnTo>
                    <a:lnTo>
                      <a:pt x="7" y="167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70" name="Freeform 488"/>
              <p:cNvSpPr>
                <a:spLocks/>
              </p:cNvSpPr>
              <p:nvPr/>
            </p:nvSpPr>
            <p:spPr bwMode="auto">
              <a:xfrm rot="20180143" flipH="1">
                <a:off x="3996" y="2136"/>
                <a:ext cx="54" cy="115"/>
              </a:xfrm>
              <a:custGeom>
                <a:avLst/>
                <a:gdLst>
                  <a:gd name="T0" fmla="*/ 0 w 79"/>
                  <a:gd name="T1" fmla="*/ 59 h 167"/>
                  <a:gd name="T2" fmla="*/ 69 w 79"/>
                  <a:gd name="T3" fmla="*/ 0 h 167"/>
                  <a:gd name="T4" fmla="*/ 79 w 79"/>
                  <a:gd name="T5" fmla="*/ 93 h 167"/>
                  <a:gd name="T6" fmla="*/ 7 w 79"/>
                  <a:gd name="T7" fmla="*/ 167 h 167"/>
                  <a:gd name="T8" fmla="*/ 0 w 79"/>
                  <a:gd name="T9" fmla="*/ 5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67">
                    <a:moveTo>
                      <a:pt x="0" y="59"/>
                    </a:moveTo>
                    <a:lnTo>
                      <a:pt x="69" y="0"/>
                    </a:lnTo>
                    <a:lnTo>
                      <a:pt x="79" y="93"/>
                    </a:lnTo>
                    <a:lnTo>
                      <a:pt x="7" y="167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71" name="Freeform 489"/>
              <p:cNvSpPr>
                <a:spLocks/>
              </p:cNvSpPr>
              <p:nvPr/>
            </p:nvSpPr>
            <p:spPr bwMode="auto">
              <a:xfrm rot="20180143" flipH="1">
                <a:off x="3996" y="2136"/>
                <a:ext cx="54" cy="115"/>
              </a:xfrm>
              <a:custGeom>
                <a:avLst/>
                <a:gdLst>
                  <a:gd name="T0" fmla="*/ 0 w 79"/>
                  <a:gd name="T1" fmla="*/ 59 h 167"/>
                  <a:gd name="T2" fmla="*/ 69 w 79"/>
                  <a:gd name="T3" fmla="*/ 0 h 167"/>
                  <a:gd name="T4" fmla="*/ 79 w 79"/>
                  <a:gd name="T5" fmla="*/ 93 h 167"/>
                  <a:gd name="T6" fmla="*/ 7 w 79"/>
                  <a:gd name="T7" fmla="*/ 167 h 167"/>
                  <a:gd name="T8" fmla="*/ 0 w 79"/>
                  <a:gd name="T9" fmla="*/ 5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67">
                    <a:moveTo>
                      <a:pt x="0" y="59"/>
                    </a:moveTo>
                    <a:lnTo>
                      <a:pt x="69" y="0"/>
                    </a:lnTo>
                    <a:lnTo>
                      <a:pt x="79" y="93"/>
                    </a:lnTo>
                    <a:lnTo>
                      <a:pt x="7" y="167"/>
                    </a:lnTo>
                    <a:lnTo>
                      <a:pt x="0" y="5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72" name="Freeform 490"/>
              <p:cNvSpPr>
                <a:spLocks/>
              </p:cNvSpPr>
              <p:nvPr/>
            </p:nvSpPr>
            <p:spPr bwMode="auto">
              <a:xfrm rot="20180143" flipH="1">
                <a:off x="4007" y="2198"/>
                <a:ext cx="22" cy="25"/>
              </a:xfrm>
              <a:custGeom>
                <a:avLst/>
                <a:gdLst>
                  <a:gd name="T0" fmla="*/ 0 w 30"/>
                  <a:gd name="T1" fmla="*/ 0 h 36"/>
                  <a:gd name="T2" fmla="*/ 30 w 30"/>
                  <a:gd name="T3" fmla="*/ 10 h 36"/>
                  <a:gd name="T4" fmla="*/ 30 w 30"/>
                  <a:gd name="T5" fmla="*/ 36 h 36"/>
                  <a:gd name="T6" fmla="*/ 1 w 30"/>
                  <a:gd name="T7" fmla="*/ 29 h 36"/>
                  <a:gd name="T8" fmla="*/ 0 w 3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6">
                    <a:moveTo>
                      <a:pt x="0" y="0"/>
                    </a:moveTo>
                    <a:lnTo>
                      <a:pt x="30" y="10"/>
                    </a:lnTo>
                    <a:lnTo>
                      <a:pt x="30" y="36"/>
                    </a:lnTo>
                    <a:lnTo>
                      <a:pt x="1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73" name="Freeform 491"/>
              <p:cNvSpPr>
                <a:spLocks/>
              </p:cNvSpPr>
              <p:nvPr/>
            </p:nvSpPr>
            <p:spPr bwMode="auto">
              <a:xfrm rot="20180143" flipH="1">
                <a:off x="4007" y="2198"/>
                <a:ext cx="22" cy="25"/>
              </a:xfrm>
              <a:custGeom>
                <a:avLst/>
                <a:gdLst>
                  <a:gd name="T0" fmla="*/ 0 w 30"/>
                  <a:gd name="T1" fmla="*/ 0 h 36"/>
                  <a:gd name="T2" fmla="*/ 30 w 30"/>
                  <a:gd name="T3" fmla="*/ 10 h 36"/>
                  <a:gd name="T4" fmla="*/ 30 w 30"/>
                  <a:gd name="T5" fmla="*/ 36 h 36"/>
                  <a:gd name="T6" fmla="*/ 1 w 30"/>
                  <a:gd name="T7" fmla="*/ 29 h 36"/>
                  <a:gd name="T8" fmla="*/ 0 w 3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6">
                    <a:moveTo>
                      <a:pt x="0" y="0"/>
                    </a:moveTo>
                    <a:lnTo>
                      <a:pt x="30" y="10"/>
                    </a:lnTo>
                    <a:lnTo>
                      <a:pt x="30" y="36"/>
                    </a:lnTo>
                    <a:lnTo>
                      <a:pt x="1" y="29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74" name="Freeform 492"/>
              <p:cNvSpPr>
                <a:spLocks/>
              </p:cNvSpPr>
              <p:nvPr/>
            </p:nvSpPr>
            <p:spPr bwMode="auto">
              <a:xfrm rot="20180143" flipH="1">
                <a:off x="4005" y="2192"/>
                <a:ext cx="36" cy="18"/>
              </a:xfrm>
              <a:custGeom>
                <a:avLst/>
                <a:gdLst>
                  <a:gd name="T0" fmla="*/ 28 w 48"/>
                  <a:gd name="T1" fmla="*/ 0 h 27"/>
                  <a:gd name="T2" fmla="*/ 48 w 48"/>
                  <a:gd name="T3" fmla="*/ 15 h 27"/>
                  <a:gd name="T4" fmla="*/ 30 w 48"/>
                  <a:gd name="T5" fmla="*/ 27 h 27"/>
                  <a:gd name="T6" fmla="*/ 0 w 48"/>
                  <a:gd name="T7" fmla="*/ 17 h 27"/>
                  <a:gd name="T8" fmla="*/ 28 w 48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7">
                    <a:moveTo>
                      <a:pt x="28" y="0"/>
                    </a:moveTo>
                    <a:lnTo>
                      <a:pt x="48" y="15"/>
                    </a:lnTo>
                    <a:lnTo>
                      <a:pt x="30" y="27"/>
                    </a:lnTo>
                    <a:lnTo>
                      <a:pt x="0" y="1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75" name="Freeform 493"/>
              <p:cNvSpPr>
                <a:spLocks/>
              </p:cNvSpPr>
              <p:nvPr/>
            </p:nvSpPr>
            <p:spPr bwMode="auto">
              <a:xfrm rot="20180143" flipH="1">
                <a:off x="4005" y="2192"/>
                <a:ext cx="36" cy="18"/>
              </a:xfrm>
              <a:custGeom>
                <a:avLst/>
                <a:gdLst>
                  <a:gd name="T0" fmla="*/ 28 w 48"/>
                  <a:gd name="T1" fmla="*/ 0 h 27"/>
                  <a:gd name="T2" fmla="*/ 48 w 48"/>
                  <a:gd name="T3" fmla="*/ 15 h 27"/>
                  <a:gd name="T4" fmla="*/ 30 w 48"/>
                  <a:gd name="T5" fmla="*/ 27 h 27"/>
                  <a:gd name="T6" fmla="*/ 0 w 48"/>
                  <a:gd name="T7" fmla="*/ 17 h 27"/>
                  <a:gd name="T8" fmla="*/ 28 w 48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7">
                    <a:moveTo>
                      <a:pt x="28" y="0"/>
                    </a:moveTo>
                    <a:lnTo>
                      <a:pt x="48" y="15"/>
                    </a:lnTo>
                    <a:lnTo>
                      <a:pt x="30" y="27"/>
                    </a:lnTo>
                    <a:lnTo>
                      <a:pt x="0" y="17"/>
                    </a:lnTo>
                    <a:lnTo>
                      <a:pt x="28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76" name="Freeform 494"/>
              <p:cNvSpPr>
                <a:spLocks/>
              </p:cNvSpPr>
              <p:nvPr/>
            </p:nvSpPr>
            <p:spPr bwMode="auto">
              <a:xfrm rot="20180143" flipH="1">
                <a:off x="4028" y="2220"/>
                <a:ext cx="13" cy="25"/>
              </a:xfrm>
              <a:custGeom>
                <a:avLst/>
                <a:gdLst>
                  <a:gd name="T0" fmla="*/ 0 w 18"/>
                  <a:gd name="T1" fmla="*/ 12 h 38"/>
                  <a:gd name="T2" fmla="*/ 18 w 18"/>
                  <a:gd name="T3" fmla="*/ 0 h 38"/>
                  <a:gd name="T4" fmla="*/ 18 w 18"/>
                  <a:gd name="T5" fmla="*/ 27 h 38"/>
                  <a:gd name="T6" fmla="*/ 0 w 18"/>
                  <a:gd name="T7" fmla="*/ 38 h 38"/>
                  <a:gd name="T8" fmla="*/ 0 w 18"/>
                  <a:gd name="T9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8">
                    <a:moveTo>
                      <a:pt x="0" y="12"/>
                    </a:moveTo>
                    <a:lnTo>
                      <a:pt x="18" y="0"/>
                    </a:lnTo>
                    <a:lnTo>
                      <a:pt x="18" y="27"/>
                    </a:lnTo>
                    <a:lnTo>
                      <a:pt x="0" y="3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77" name="Freeform 495"/>
              <p:cNvSpPr>
                <a:spLocks/>
              </p:cNvSpPr>
              <p:nvPr/>
            </p:nvSpPr>
            <p:spPr bwMode="auto">
              <a:xfrm rot="20180143" flipH="1">
                <a:off x="4028" y="2220"/>
                <a:ext cx="13" cy="25"/>
              </a:xfrm>
              <a:custGeom>
                <a:avLst/>
                <a:gdLst>
                  <a:gd name="T0" fmla="*/ 0 w 18"/>
                  <a:gd name="T1" fmla="*/ 12 h 38"/>
                  <a:gd name="T2" fmla="*/ 18 w 18"/>
                  <a:gd name="T3" fmla="*/ 0 h 38"/>
                  <a:gd name="T4" fmla="*/ 18 w 18"/>
                  <a:gd name="T5" fmla="*/ 27 h 38"/>
                  <a:gd name="T6" fmla="*/ 0 w 18"/>
                  <a:gd name="T7" fmla="*/ 38 h 38"/>
                  <a:gd name="T8" fmla="*/ 0 w 18"/>
                  <a:gd name="T9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8">
                    <a:moveTo>
                      <a:pt x="0" y="12"/>
                    </a:moveTo>
                    <a:lnTo>
                      <a:pt x="18" y="0"/>
                    </a:lnTo>
                    <a:lnTo>
                      <a:pt x="18" y="27"/>
                    </a:lnTo>
                    <a:lnTo>
                      <a:pt x="0" y="3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78" name="Freeform 496"/>
              <p:cNvSpPr>
                <a:spLocks/>
              </p:cNvSpPr>
              <p:nvPr/>
            </p:nvSpPr>
            <p:spPr bwMode="auto">
              <a:xfrm rot="20180143" flipH="1">
                <a:off x="4028" y="2220"/>
                <a:ext cx="13" cy="25"/>
              </a:xfrm>
              <a:custGeom>
                <a:avLst/>
                <a:gdLst>
                  <a:gd name="T0" fmla="*/ 0 w 18"/>
                  <a:gd name="T1" fmla="*/ 12 h 38"/>
                  <a:gd name="T2" fmla="*/ 18 w 18"/>
                  <a:gd name="T3" fmla="*/ 0 h 38"/>
                  <a:gd name="T4" fmla="*/ 18 w 18"/>
                  <a:gd name="T5" fmla="*/ 27 h 38"/>
                  <a:gd name="T6" fmla="*/ 0 w 18"/>
                  <a:gd name="T7" fmla="*/ 38 h 38"/>
                  <a:gd name="T8" fmla="*/ 0 w 18"/>
                  <a:gd name="T9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8">
                    <a:moveTo>
                      <a:pt x="0" y="12"/>
                    </a:moveTo>
                    <a:lnTo>
                      <a:pt x="18" y="0"/>
                    </a:lnTo>
                    <a:lnTo>
                      <a:pt x="18" y="27"/>
                    </a:lnTo>
                    <a:lnTo>
                      <a:pt x="0" y="38"/>
                    </a:lnTo>
                    <a:lnTo>
                      <a:pt x="0" y="1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79" name="Freeform 497"/>
              <p:cNvSpPr>
                <a:spLocks/>
              </p:cNvSpPr>
              <p:nvPr/>
            </p:nvSpPr>
            <p:spPr bwMode="auto">
              <a:xfrm rot="20180143" flipH="1">
                <a:off x="3977" y="2170"/>
                <a:ext cx="32" cy="28"/>
              </a:xfrm>
              <a:custGeom>
                <a:avLst/>
                <a:gdLst>
                  <a:gd name="T0" fmla="*/ 0 w 45"/>
                  <a:gd name="T1" fmla="*/ 0 h 39"/>
                  <a:gd name="T2" fmla="*/ 45 w 45"/>
                  <a:gd name="T3" fmla="*/ 13 h 39"/>
                  <a:gd name="T4" fmla="*/ 45 w 45"/>
                  <a:gd name="T5" fmla="*/ 39 h 39"/>
                  <a:gd name="T6" fmla="*/ 8 w 45"/>
                  <a:gd name="T7" fmla="*/ 37 h 39"/>
                  <a:gd name="T8" fmla="*/ 0 w 45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9">
                    <a:moveTo>
                      <a:pt x="0" y="0"/>
                    </a:moveTo>
                    <a:lnTo>
                      <a:pt x="45" y="13"/>
                    </a:lnTo>
                    <a:lnTo>
                      <a:pt x="45" y="39"/>
                    </a:lnTo>
                    <a:lnTo>
                      <a:pt x="8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80" name="Freeform 498"/>
              <p:cNvSpPr>
                <a:spLocks/>
              </p:cNvSpPr>
              <p:nvPr/>
            </p:nvSpPr>
            <p:spPr bwMode="auto">
              <a:xfrm rot="20180143" flipH="1">
                <a:off x="3977" y="2170"/>
                <a:ext cx="32" cy="28"/>
              </a:xfrm>
              <a:custGeom>
                <a:avLst/>
                <a:gdLst>
                  <a:gd name="T0" fmla="*/ 0 w 45"/>
                  <a:gd name="T1" fmla="*/ 0 h 39"/>
                  <a:gd name="T2" fmla="*/ 45 w 45"/>
                  <a:gd name="T3" fmla="*/ 13 h 39"/>
                  <a:gd name="T4" fmla="*/ 45 w 45"/>
                  <a:gd name="T5" fmla="*/ 39 h 39"/>
                  <a:gd name="T6" fmla="*/ 8 w 45"/>
                  <a:gd name="T7" fmla="*/ 37 h 39"/>
                  <a:gd name="T8" fmla="*/ 0 w 45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9">
                    <a:moveTo>
                      <a:pt x="0" y="0"/>
                    </a:moveTo>
                    <a:lnTo>
                      <a:pt x="45" y="13"/>
                    </a:lnTo>
                    <a:lnTo>
                      <a:pt x="45" y="39"/>
                    </a:lnTo>
                    <a:lnTo>
                      <a:pt x="8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81" name="Freeform 499"/>
              <p:cNvSpPr>
                <a:spLocks/>
              </p:cNvSpPr>
              <p:nvPr/>
            </p:nvSpPr>
            <p:spPr bwMode="auto">
              <a:xfrm rot="20180143" flipH="1">
                <a:off x="3977" y="2170"/>
                <a:ext cx="32" cy="28"/>
              </a:xfrm>
              <a:custGeom>
                <a:avLst/>
                <a:gdLst>
                  <a:gd name="T0" fmla="*/ 0 w 45"/>
                  <a:gd name="T1" fmla="*/ 0 h 39"/>
                  <a:gd name="T2" fmla="*/ 45 w 45"/>
                  <a:gd name="T3" fmla="*/ 13 h 39"/>
                  <a:gd name="T4" fmla="*/ 45 w 45"/>
                  <a:gd name="T5" fmla="*/ 39 h 39"/>
                  <a:gd name="T6" fmla="*/ 8 w 45"/>
                  <a:gd name="T7" fmla="*/ 37 h 39"/>
                  <a:gd name="T8" fmla="*/ 0 w 45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9">
                    <a:moveTo>
                      <a:pt x="0" y="0"/>
                    </a:moveTo>
                    <a:lnTo>
                      <a:pt x="45" y="13"/>
                    </a:lnTo>
                    <a:lnTo>
                      <a:pt x="45" y="39"/>
                    </a:lnTo>
                    <a:lnTo>
                      <a:pt x="8" y="37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82" name="Freeform 500"/>
              <p:cNvSpPr>
                <a:spLocks/>
              </p:cNvSpPr>
              <p:nvPr/>
            </p:nvSpPr>
            <p:spPr bwMode="auto">
              <a:xfrm rot="20180143" flipH="1">
                <a:off x="3996" y="2192"/>
                <a:ext cx="30" cy="22"/>
              </a:xfrm>
              <a:custGeom>
                <a:avLst/>
                <a:gdLst>
                  <a:gd name="T0" fmla="*/ 28 w 42"/>
                  <a:gd name="T1" fmla="*/ 31 h 31"/>
                  <a:gd name="T2" fmla="*/ 8 w 42"/>
                  <a:gd name="T3" fmla="*/ 17 h 31"/>
                  <a:gd name="T4" fmla="*/ 0 w 42"/>
                  <a:gd name="T5" fmla="*/ 23 h 31"/>
                  <a:gd name="T6" fmla="*/ 8 w 42"/>
                  <a:gd name="T7" fmla="*/ 17 h 31"/>
                  <a:gd name="T8" fmla="*/ 13 w 42"/>
                  <a:gd name="T9" fmla="*/ 0 h 31"/>
                  <a:gd name="T10" fmla="*/ 42 w 42"/>
                  <a:gd name="T11" fmla="*/ 10 h 31"/>
                  <a:gd name="T12" fmla="*/ 28 w 42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31">
                    <a:moveTo>
                      <a:pt x="28" y="31"/>
                    </a:moveTo>
                    <a:lnTo>
                      <a:pt x="8" y="17"/>
                    </a:lnTo>
                    <a:lnTo>
                      <a:pt x="0" y="23"/>
                    </a:lnTo>
                    <a:lnTo>
                      <a:pt x="8" y="17"/>
                    </a:lnTo>
                    <a:lnTo>
                      <a:pt x="13" y="0"/>
                    </a:lnTo>
                    <a:lnTo>
                      <a:pt x="42" y="10"/>
                    </a:lnTo>
                    <a:lnTo>
                      <a:pt x="28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83" name="Freeform 501"/>
              <p:cNvSpPr>
                <a:spLocks/>
              </p:cNvSpPr>
              <p:nvPr/>
            </p:nvSpPr>
            <p:spPr bwMode="auto">
              <a:xfrm rot="20180143" flipH="1">
                <a:off x="3996" y="2192"/>
                <a:ext cx="30" cy="22"/>
              </a:xfrm>
              <a:custGeom>
                <a:avLst/>
                <a:gdLst>
                  <a:gd name="T0" fmla="*/ 28 w 42"/>
                  <a:gd name="T1" fmla="*/ 31 h 31"/>
                  <a:gd name="T2" fmla="*/ 8 w 42"/>
                  <a:gd name="T3" fmla="*/ 17 h 31"/>
                  <a:gd name="T4" fmla="*/ 0 w 42"/>
                  <a:gd name="T5" fmla="*/ 23 h 31"/>
                  <a:gd name="T6" fmla="*/ 8 w 42"/>
                  <a:gd name="T7" fmla="*/ 17 h 31"/>
                  <a:gd name="T8" fmla="*/ 3 w 42"/>
                  <a:gd name="T9" fmla="*/ 6 h 31"/>
                  <a:gd name="T10" fmla="*/ 13 w 42"/>
                  <a:gd name="T11" fmla="*/ 0 h 31"/>
                  <a:gd name="T12" fmla="*/ 42 w 42"/>
                  <a:gd name="T13" fmla="*/ 1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31">
                    <a:moveTo>
                      <a:pt x="28" y="31"/>
                    </a:moveTo>
                    <a:lnTo>
                      <a:pt x="8" y="17"/>
                    </a:lnTo>
                    <a:lnTo>
                      <a:pt x="0" y="23"/>
                    </a:lnTo>
                    <a:lnTo>
                      <a:pt x="8" y="17"/>
                    </a:lnTo>
                    <a:lnTo>
                      <a:pt x="3" y="6"/>
                    </a:lnTo>
                    <a:lnTo>
                      <a:pt x="13" y="0"/>
                    </a:lnTo>
                    <a:lnTo>
                      <a:pt x="42" y="1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84" name="Freeform 502"/>
              <p:cNvSpPr>
                <a:spLocks/>
              </p:cNvSpPr>
              <p:nvPr/>
            </p:nvSpPr>
            <p:spPr bwMode="auto">
              <a:xfrm rot="20180143" flipH="1">
                <a:off x="3992" y="2204"/>
                <a:ext cx="13" cy="25"/>
              </a:xfrm>
              <a:custGeom>
                <a:avLst/>
                <a:gdLst>
                  <a:gd name="T0" fmla="*/ 10 w 19"/>
                  <a:gd name="T1" fmla="*/ 15 h 32"/>
                  <a:gd name="T2" fmla="*/ 4 w 19"/>
                  <a:gd name="T3" fmla="*/ 6 h 32"/>
                  <a:gd name="T4" fmla="*/ 14 w 19"/>
                  <a:gd name="T5" fmla="*/ 0 h 32"/>
                  <a:gd name="T6" fmla="*/ 19 w 19"/>
                  <a:gd name="T7" fmla="*/ 9 h 32"/>
                  <a:gd name="T8" fmla="*/ 10 w 19"/>
                  <a:gd name="T9" fmla="*/ 15 h 32"/>
                  <a:gd name="T10" fmla="*/ 15 w 19"/>
                  <a:gd name="T11" fmla="*/ 26 h 32"/>
                  <a:gd name="T12" fmla="*/ 5 w 19"/>
                  <a:gd name="T13" fmla="*/ 32 h 32"/>
                  <a:gd name="T14" fmla="*/ 0 w 19"/>
                  <a:gd name="T15" fmla="*/ 21 h 32"/>
                  <a:gd name="T16" fmla="*/ 10 w 19"/>
                  <a:gd name="T17" fmla="*/ 1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32">
                    <a:moveTo>
                      <a:pt x="10" y="15"/>
                    </a:moveTo>
                    <a:lnTo>
                      <a:pt x="4" y="6"/>
                    </a:lnTo>
                    <a:lnTo>
                      <a:pt x="14" y="0"/>
                    </a:lnTo>
                    <a:lnTo>
                      <a:pt x="19" y="9"/>
                    </a:lnTo>
                    <a:lnTo>
                      <a:pt x="10" y="15"/>
                    </a:lnTo>
                    <a:lnTo>
                      <a:pt x="15" y="26"/>
                    </a:lnTo>
                    <a:lnTo>
                      <a:pt x="5" y="32"/>
                    </a:lnTo>
                    <a:lnTo>
                      <a:pt x="0" y="21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85" name="Freeform 503"/>
              <p:cNvSpPr>
                <a:spLocks/>
              </p:cNvSpPr>
              <p:nvPr/>
            </p:nvSpPr>
            <p:spPr bwMode="auto">
              <a:xfrm rot="20180143" flipH="1">
                <a:off x="3972" y="2189"/>
                <a:ext cx="7" cy="22"/>
              </a:xfrm>
              <a:custGeom>
                <a:avLst/>
                <a:gdLst>
                  <a:gd name="T0" fmla="*/ 10 w 19"/>
                  <a:gd name="T1" fmla="*/ 15 h 26"/>
                  <a:gd name="T2" fmla="*/ 4 w 19"/>
                  <a:gd name="T3" fmla="*/ 6 h 26"/>
                  <a:gd name="T4" fmla="*/ 14 w 19"/>
                  <a:gd name="T5" fmla="*/ 0 h 26"/>
                  <a:gd name="T6" fmla="*/ 19 w 19"/>
                  <a:gd name="T7" fmla="*/ 9 h 26"/>
                  <a:gd name="T8" fmla="*/ 10 w 19"/>
                  <a:gd name="T9" fmla="*/ 15 h 26"/>
                  <a:gd name="T10" fmla="*/ 15 w 19"/>
                  <a:gd name="T11" fmla="*/ 26 h 26"/>
                  <a:gd name="T12" fmla="*/ 0 w 19"/>
                  <a:gd name="T13" fmla="*/ 21 h 26"/>
                  <a:gd name="T14" fmla="*/ 10 w 19"/>
                  <a:gd name="T15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26">
                    <a:moveTo>
                      <a:pt x="10" y="15"/>
                    </a:moveTo>
                    <a:lnTo>
                      <a:pt x="4" y="6"/>
                    </a:lnTo>
                    <a:lnTo>
                      <a:pt x="14" y="0"/>
                    </a:lnTo>
                    <a:lnTo>
                      <a:pt x="19" y="9"/>
                    </a:lnTo>
                    <a:lnTo>
                      <a:pt x="10" y="15"/>
                    </a:lnTo>
                    <a:lnTo>
                      <a:pt x="15" y="26"/>
                    </a:lnTo>
                    <a:lnTo>
                      <a:pt x="0" y="21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86" name="Freeform 504"/>
              <p:cNvSpPr>
                <a:spLocks/>
              </p:cNvSpPr>
              <p:nvPr/>
            </p:nvSpPr>
            <p:spPr bwMode="auto">
              <a:xfrm rot="20180143" flipH="1">
                <a:off x="3972" y="2189"/>
                <a:ext cx="7" cy="22"/>
              </a:xfrm>
              <a:custGeom>
                <a:avLst/>
                <a:gdLst>
                  <a:gd name="T0" fmla="*/ 10 w 19"/>
                  <a:gd name="T1" fmla="*/ 15 h 26"/>
                  <a:gd name="T2" fmla="*/ 4 w 19"/>
                  <a:gd name="T3" fmla="*/ 6 h 26"/>
                  <a:gd name="T4" fmla="*/ 14 w 19"/>
                  <a:gd name="T5" fmla="*/ 0 h 26"/>
                  <a:gd name="T6" fmla="*/ 19 w 19"/>
                  <a:gd name="T7" fmla="*/ 9 h 26"/>
                  <a:gd name="T8" fmla="*/ 10 w 19"/>
                  <a:gd name="T9" fmla="*/ 15 h 26"/>
                  <a:gd name="T10" fmla="*/ 15 w 19"/>
                  <a:gd name="T11" fmla="*/ 26 h 26"/>
                  <a:gd name="T12" fmla="*/ 0 w 19"/>
                  <a:gd name="T13" fmla="*/ 21 h 26"/>
                  <a:gd name="T14" fmla="*/ 10 w 19"/>
                  <a:gd name="T15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26">
                    <a:moveTo>
                      <a:pt x="10" y="15"/>
                    </a:moveTo>
                    <a:lnTo>
                      <a:pt x="4" y="6"/>
                    </a:lnTo>
                    <a:lnTo>
                      <a:pt x="14" y="0"/>
                    </a:lnTo>
                    <a:lnTo>
                      <a:pt x="19" y="9"/>
                    </a:lnTo>
                    <a:lnTo>
                      <a:pt x="10" y="15"/>
                    </a:lnTo>
                    <a:lnTo>
                      <a:pt x="15" y="26"/>
                    </a:lnTo>
                    <a:lnTo>
                      <a:pt x="0" y="21"/>
                    </a:lnTo>
                    <a:lnTo>
                      <a:pt x="10" y="1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87" name="Freeform 505"/>
              <p:cNvSpPr>
                <a:spLocks/>
              </p:cNvSpPr>
              <p:nvPr/>
            </p:nvSpPr>
            <p:spPr bwMode="auto">
              <a:xfrm rot="20180143" flipH="1">
                <a:off x="4007" y="2190"/>
                <a:ext cx="21" cy="25"/>
              </a:xfrm>
              <a:custGeom>
                <a:avLst/>
                <a:gdLst>
                  <a:gd name="T0" fmla="*/ 0 w 32"/>
                  <a:gd name="T1" fmla="*/ 0 h 36"/>
                  <a:gd name="T2" fmla="*/ 30 w 32"/>
                  <a:gd name="T3" fmla="*/ 9 h 36"/>
                  <a:gd name="T4" fmla="*/ 32 w 32"/>
                  <a:gd name="T5" fmla="*/ 36 h 36"/>
                  <a:gd name="T6" fmla="*/ 12 w 32"/>
                  <a:gd name="T7" fmla="*/ 21 h 36"/>
                  <a:gd name="T8" fmla="*/ 0 w 3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6">
                    <a:moveTo>
                      <a:pt x="0" y="0"/>
                    </a:moveTo>
                    <a:lnTo>
                      <a:pt x="30" y="9"/>
                    </a:lnTo>
                    <a:lnTo>
                      <a:pt x="32" y="36"/>
                    </a:lnTo>
                    <a:lnTo>
                      <a:pt x="12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88" name="Freeform 506"/>
              <p:cNvSpPr>
                <a:spLocks/>
              </p:cNvSpPr>
              <p:nvPr/>
            </p:nvSpPr>
            <p:spPr bwMode="auto">
              <a:xfrm rot="20180143" flipH="1">
                <a:off x="4007" y="2190"/>
                <a:ext cx="21" cy="25"/>
              </a:xfrm>
              <a:custGeom>
                <a:avLst/>
                <a:gdLst>
                  <a:gd name="T0" fmla="*/ 0 w 32"/>
                  <a:gd name="T1" fmla="*/ 0 h 36"/>
                  <a:gd name="T2" fmla="*/ 30 w 32"/>
                  <a:gd name="T3" fmla="*/ 9 h 36"/>
                  <a:gd name="T4" fmla="*/ 32 w 32"/>
                  <a:gd name="T5" fmla="*/ 36 h 36"/>
                  <a:gd name="T6" fmla="*/ 12 w 32"/>
                  <a:gd name="T7" fmla="*/ 21 h 36"/>
                  <a:gd name="T8" fmla="*/ 0 w 3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6">
                    <a:moveTo>
                      <a:pt x="0" y="0"/>
                    </a:moveTo>
                    <a:lnTo>
                      <a:pt x="30" y="9"/>
                    </a:lnTo>
                    <a:lnTo>
                      <a:pt x="32" y="36"/>
                    </a:lnTo>
                    <a:lnTo>
                      <a:pt x="12" y="21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89" name="Freeform 507"/>
              <p:cNvSpPr>
                <a:spLocks/>
              </p:cNvSpPr>
              <p:nvPr/>
            </p:nvSpPr>
            <p:spPr bwMode="auto">
              <a:xfrm rot="20180143" flipH="1">
                <a:off x="4004" y="2189"/>
                <a:ext cx="37" cy="15"/>
              </a:xfrm>
              <a:custGeom>
                <a:avLst/>
                <a:gdLst>
                  <a:gd name="T0" fmla="*/ 18 w 43"/>
                  <a:gd name="T1" fmla="*/ 2 h 23"/>
                  <a:gd name="T2" fmla="*/ 43 w 43"/>
                  <a:gd name="T3" fmla="*/ 0 h 23"/>
                  <a:gd name="T4" fmla="*/ 30 w 43"/>
                  <a:gd name="T5" fmla="*/ 23 h 23"/>
                  <a:gd name="T6" fmla="*/ 0 w 43"/>
                  <a:gd name="T7" fmla="*/ 14 h 23"/>
                  <a:gd name="T8" fmla="*/ 18 w 43"/>
                  <a:gd name="T9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23">
                    <a:moveTo>
                      <a:pt x="18" y="2"/>
                    </a:moveTo>
                    <a:lnTo>
                      <a:pt x="43" y="0"/>
                    </a:lnTo>
                    <a:lnTo>
                      <a:pt x="30" y="23"/>
                    </a:lnTo>
                    <a:lnTo>
                      <a:pt x="0" y="14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90" name="Freeform 508"/>
              <p:cNvSpPr>
                <a:spLocks/>
              </p:cNvSpPr>
              <p:nvPr/>
            </p:nvSpPr>
            <p:spPr bwMode="auto">
              <a:xfrm rot="20180143" flipH="1">
                <a:off x="4004" y="2189"/>
                <a:ext cx="37" cy="15"/>
              </a:xfrm>
              <a:custGeom>
                <a:avLst/>
                <a:gdLst>
                  <a:gd name="T0" fmla="*/ 18 w 43"/>
                  <a:gd name="T1" fmla="*/ 2 h 23"/>
                  <a:gd name="T2" fmla="*/ 43 w 43"/>
                  <a:gd name="T3" fmla="*/ 0 h 23"/>
                  <a:gd name="T4" fmla="*/ 30 w 43"/>
                  <a:gd name="T5" fmla="*/ 23 h 23"/>
                  <a:gd name="T6" fmla="*/ 0 w 43"/>
                  <a:gd name="T7" fmla="*/ 14 h 23"/>
                  <a:gd name="T8" fmla="*/ 18 w 43"/>
                  <a:gd name="T9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23">
                    <a:moveTo>
                      <a:pt x="18" y="2"/>
                    </a:moveTo>
                    <a:lnTo>
                      <a:pt x="43" y="0"/>
                    </a:lnTo>
                    <a:lnTo>
                      <a:pt x="30" y="23"/>
                    </a:lnTo>
                    <a:lnTo>
                      <a:pt x="0" y="14"/>
                    </a:lnTo>
                    <a:lnTo>
                      <a:pt x="18" y="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91" name="Freeform 509"/>
              <p:cNvSpPr>
                <a:spLocks/>
              </p:cNvSpPr>
              <p:nvPr/>
            </p:nvSpPr>
            <p:spPr bwMode="auto">
              <a:xfrm rot="20180143" flipH="1">
                <a:off x="4024" y="2196"/>
                <a:ext cx="9" cy="32"/>
              </a:xfrm>
              <a:custGeom>
                <a:avLst/>
                <a:gdLst>
                  <a:gd name="T0" fmla="*/ 0 w 13"/>
                  <a:gd name="T1" fmla="*/ 23 h 50"/>
                  <a:gd name="T2" fmla="*/ 13 w 13"/>
                  <a:gd name="T3" fmla="*/ 0 h 50"/>
                  <a:gd name="T4" fmla="*/ 13 w 13"/>
                  <a:gd name="T5" fmla="*/ 27 h 50"/>
                  <a:gd name="T6" fmla="*/ 2 w 13"/>
                  <a:gd name="T7" fmla="*/ 50 h 50"/>
                  <a:gd name="T8" fmla="*/ 0 w 13"/>
                  <a:gd name="T9" fmla="*/ 2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0">
                    <a:moveTo>
                      <a:pt x="0" y="23"/>
                    </a:moveTo>
                    <a:lnTo>
                      <a:pt x="13" y="0"/>
                    </a:lnTo>
                    <a:lnTo>
                      <a:pt x="13" y="27"/>
                    </a:lnTo>
                    <a:lnTo>
                      <a:pt x="2" y="5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92" name="Freeform 510"/>
              <p:cNvSpPr>
                <a:spLocks/>
              </p:cNvSpPr>
              <p:nvPr/>
            </p:nvSpPr>
            <p:spPr bwMode="auto">
              <a:xfrm rot="20180143" flipH="1">
                <a:off x="4024" y="2196"/>
                <a:ext cx="9" cy="32"/>
              </a:xfrm>
              <a:custGeom>
                <a:avLst/>
                <a:gdLst>
                  <a:gd name="T0" fmla="*/ 0 w 13"/>
                  <a:gd name="T1" fmla="*/ 23 h 50"/>
                  <a:gd name="T2" fmla="*/ 13 w 13"/>
                  <a:gd name="T3" fmla="*/ 0 h 50"/>
                  <a:gd name="T4" fmla="*/ 13 w 13"/>
                  <a:gd name="T5" fmla="*/ 27 h 50"/>
                  <a:gd name="T6" fmla="*/ 2 w 13"/>
                  <a:gd name="T7" fmla="*/ 50 h 50"/>
                  <a:gd name="T8" fmla="*/ 0 w 13"/>
                  <a:gd name="T9" fmla="*/ 2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0">
                    <a:moveTo>
                      <a:pt x="0" y="23"/>
                    </a:moveTo>
                    <a:lnTo>
                      <a:pt x="13" y="0"/>
                    </a:lnTo>
                    <a:lnTo>
                      <a:pt x="13" y="27"/>
                    </a:lnTo>
                    <a:lnTo>
                      <a:pt x="2" y="5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93" name="Freeform 511"/>
              <p:cNvSpPr>
                <a:spLocks/>
              </p:cNvSpPr>
              <p:nvPr/>
            </p:nvSpPr>
            <p:spPr bwMode="auto">
              <a:xfrm rot="20180143" flipH="1">
                <a:off x="4024" y="2196"/>
                <a:ext cx="9" cy="32"/>
              </a:xfrm>
              <a:custGeom>
                <a:avLst/>
                <a:gdLst>
                  <a:gd name="T0" fmla="*/ 0 w 13"/>
                  <a:gd name="T1" fmla="*/ 23 h 50"/>
                  <a:gd name="T2" fmla="*/ 13 w 13"/>
                  <a:gd name="T3" fmla="*/ 0 h 50"/>
                  <a:gd name="T4" fmla="*/ 13 w 13"/>
                  <a:gd name="T5" fmla="*/ 27 h 50"/>
                  <a:gd name="T6" fmla="*/ 2 w 13"/>
                  <a:gd name="T7" fmla="*/ 50 h 50"/>
                  <a:gd name="T8" fmla="*/ 0 w 13"/>
                  <a:gd name="T9" fmla="*/ 2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0">
                    <a:moveTo>
                      <a:pt x="0" y="23"/>
                    </a:moveTo>
                    <a:lnTo>
                      <a:pt x="13" y="0"/>
                    </a:lnTo>
                    <a:lnTo>
                      <a:pt x="13" y="27"/>
                    </a:lnTo>
                    <a:lnTo>
                      <a:pt x="2" y="50"/>
                    </a:lnTo>
                    <a:lnTo>
                      <a:pt x="0" y="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94" name="Freeform 512"/>
              <p:cNvSpPr>
                <a:spLocks/>
              </p:cNvSpPr>
              <p:nvPr/>
            </p:nvSpPr>
            <p:spPr bwMode="auto">
              <a:xfrm rot="20180143" flipH="1">
                <a:off x="4026" y="2170"/>
                <a:ext cx="15" cy="28"/>
              </a:xfrm>
              <a:custGeom>
                <a:avLst/>
                <a:gdLst>
                  <a:gd name="T0" fmla="*/ 0 w 20"/>
                  <a:gd name="T1" fmla="*/ 0 h 42"/>
                  <a:gd name="T2" fmla="*/ 20 w 20"/>
                  <a:gd name="T3" fmla="*/ 15 h 42"/>
                  <a:gd name="T4" fmla="*/ 20 w 20"/>
                  <a:gd name="T5" fmla="*/ 42 h 42"/>
                  <a:gd name="T6" fmla="*/ 2 w 20"/>
                  <a:gd name="T7" fmla="*/ 27 h 42"/>
                  <a:gd name="T8" fmla="*/ 0 w 20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2">
                    <a:moveTo>
                      <a:pt x="0" y="0"/>
                    </a:moveTo>
                    <a:lnTo>
                      <a:pt x="20" y="15"/>
                    </a:lnTo>
                    <a:lnTo>
                      <a:pt x="20" y="42"/>
                    </a:lnTo>
                    <a:lnTo>
                      <a:pt x="2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95" name="Freeform 513"/>
              <p:cNvSpPr>
                <a:spLocks/>
              </p:cNvSpPr>
              <p:nvPr/>
            </p:nvSpPr>
            <p:spPr bwMode="auto">
              <a:xfrm rot="20180143" flipH="1">
                <a:off x="4026" y="2170"/>
                <a:ext cx="15" cy="28"/>
              </a:xfrm>
              <a:custGeom>
                <a:avLst/>
                <a:gdLst>
                  <a:gd name="T0" fmla="*/ 0 w 20"/>
                  <a:gd name="T1" fmla="*/ 0 h 42"/>
                  <a:gd name="T2" fmla="*/ 20 w 20"/>
                  <a:gd name="T3" fmla="*/ 15 h 42"/>
                  <a:gd name="T4" fmla="*/ 20 w 20"/>
                  <a:gd name="T5" fmla="*/ 42 h 42"/>
                  <a:gd name="T6" fmla="*/ 2 w 20"/>
                  <a:gd name="T7" fmla="*/ 27 h 42"/>
                  <a:gd name="T8" fmla="*/ 0 w 20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2">
                    <a:moveTo>
                      <a:pt x="0" y="0"/>
                    </a:moveTo>
                    <a:lnTo>
                      <a:pt x="20" y="15"/>
                    </a:lnTo>
                    <a:lnTo>
                      <a:pt x="20" y="42"/>
                    </a:lnTo>
                    <a:lnTo>
                      <a:pt x="2" y="27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96" name="Freeform 514"/>
              <p:cNvSpPr>
                <a:spLocks/>
              </p:cNvSpPr>
              <p:nvPr/>
            </p:nvSpPr>
            <p:spPr bwMode="auto">
              <a:xfrm rot="20180143" flipH="1">
                <a:off x="3998" y="2161"/>
                <a:ext cx="22" cy="18"/>
              </a:xfrm>
              <a:custGeom>
                <a:avLst/>
                <a:gdLst>
                  <a:gd name="T0" fmla="*/ 14 w 34"/>
                  <a:gd name="T1" fmla="*/ 0 h 26"/>
                  <a:gd name="T2" fmla="*/ 34 w 34"/>
                  <a:gd name="T3" fmla="*/ 15 h 26"/>
                  <a:gd name="T4" fmla="*/ 15 w 34"/>
                  <a:gd name="T5" fmla="*/ 26 h 26"/>
                  <a:gd name="T6" fmla="*/ 0 w 34"/>
                  <a:gd name="T7" fmla="*/ 23 h 26"/>
                  <a:gd name="T8" fmla="*/ 14 w 3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6">
                    <a:moveTo>
                      <a:pt x="14" y="0"/>
                    </a:moveTo>
                    <a:lnTo>
                      <a:pt x="34" y="15"/>
                    </a:lnTo>
                    <a:lnTo>
                      <a:pt x="15" y="26"/>
                    </a:lnTo>
                    <a:lnTo>
                      <a:pt x="0" y="2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97" name="Freeform 515"/>
              <p:cNvSpPr>
                <a:spLocks/>
              </p:cNvSpPr>
              <p:nvPr/>
            </p:nvSpPr>
            <p:spPr bwMode="auto">
              <a:xfrm rot="20180143" flipH="1">
                <a:off x="3998" y="2161"/>
                <a:ext cx="22" cy="18"/>
              </a:xfrm>
              <a:custGeom>
                <a:avLst/>
                <a:gdLst>
                  <a:gd name="T0" fmla="*/ 14 w 34"/>
                  <a:gd name="T1" fmla="*/ 0 h 26"/>
                  <a:gd name="T2" fmla="*/ 34 w 34"/>
                  <a:gd name="T3" fmla="*/ 15 h 26"/>
                  <a:gd name="T4" fmla="*/ 15 w 34"/>
                  <a:gd name="T5" fmla="*/ 26 h 26"/>
                  <a:gd name="T6" fmla="*/ 0 w 34"/>
                  <a:gd name="T7" fmla="*/ 23 h 26"/>
                  <a:gd name="T8" fmla="*/ 14 w 3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6">
                    <a:moveTo>
                      <a:pt x="14" y="0"/>
                    </a:moveTo>
                    <a:lnTo>
                      <a:pt x="34" y="15"/>
                    </a:lnTo>
                    <a:lnTo>
                      <a:pt x="15" y="26"/>
                    </a:lnTo>
                    <a:lnTo>
                      <a:pt x="0" y="23"/>
                    </a:lnTo>
                    <a:lnTo>
                      <a:pt x="14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98" name="Freeform 516"/>
              <p:cNvSpPr>
                <a:spLocks/>
              </p:cNvSpPr>
              <p:nvPr/>
            </p:nvSpPr>
            <p:spPr bwMode="auto">
              <a:xfrm rot="20180143" flipH="1">
                <a:off x="4008" y="2176"/>
                <a:ext cx="15" cy="27"/>
              </a:xfrm>
              <a:custGeom>
                <a:avLst/>
                <a:gdLst>
                  <a:gd name="T0" fmla="*/ 0 w 20"/>
                  <a:gd name="T1" fmla="*/ 11 h 38"/>
                  <a:gd name="T2" fmla="*/ 19 w 20"/>
                  <a:gd name="T3" fmla="*/ 0 h 38"/>
                  <a:gd name="T4" fmla="*/ 20 w 20"/>
                  <a:gd name="T5" fmla="*/ 26 h 38"/>
                  <a:gd name="T6" fmla="*/ 0 w 20"/>
                  <a:gd name="T7" fmla="*/ 38 h 38"/>
                  <a:gd name="T8" fmla="*/ 0 w 20"/>
                  <a:gd name="T9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8">
                    <a:moveTo>
                      <a:pt x="0" y="11"/>
                    </a:moveTo>
                    <a:lnTo>
                      <a:pt x="19" y="0"/>
                    </a:lnTo>
                    <a:lnTo>
                      <a:pt x="20" y="26"/>
                    </a:lnTo>
                    <a:lnTo>
                      <a:pt x="0" y="3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99" name="Freeform 517"/>
              <p:cNvSpPr>
                <a:spLocks/>
              </p:cNvSpPr>
              <p:nvPr/>
            </p:nvSpPr>
            <p:spPr bwMode="auto">
              <a:xfrm rot="20180143" flipH="1">
                <a:off x="4008" y="2176"/>
                <a:ext cx="15" cy="27"/>
              </a:xfrm>
              <a:custGeom>
                <a:avLst/>
                <a:gdLst>
                  <a:gd name="T0" fmla="*/ 0 w 20"/>
                  <a:gd name="T1" fmla="*/ 11 h 38"/>
                  <a:gd name="T2" fmla="*/ 19 w 20"/>
                  <a:gd name="T3" fmla="*/ 0 h 38"/>
                  <a:gd name="T4" fmla="*/ 20 w 20"/>
                  <a:gd name="T5" fmla="*/ 26 h 38"/>
                  <a:gd name="T6" fmla="*/ 0 w 20"/>
                  <a:gd name="T7" fmla="*/ 38 h 38"/>
                  <a:gd name="T8" fmla="*/ 0 w 20"/>
                  <a:gd name="T9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8">
                    <a:moveTo>
                      <a:pt x="0" y="11"/>
                    </a:moveTo>
                    <a:lnTo>
                      <a:pt x="19" y="0"/>
                    </a:lnTo>
                    <a:lnTo>
                      <a:pt x="20" y="26"/>
                    </a:lnTo>
                    <a:lnTo>
                      <a:pt x="0" y="3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00" name="Freeform 518"/>
              <p:cNvSpPr>
                <a:spLocks/>
              </p:cNvSpPr>
              <p:nvPr/>
            </p:nvSpPr>
            <p:spPr bwMode="auto">
              <a:xfrm rot="20180143" flipH="1">
                <a:off x="4008" y="2176"/>
                <a:ext cx="15" cy="27"/>
              </a:xfrm>
              <a:custGeom>
                <a:avLst/>
                <a:gdLst>
                  <a:gd name="T0" fmla="*/ 0 w 20"/>
                  <a:gd name="T1" fmla="*/ 11 h 38"/>
                  <a:gd name="T2" fmla="*/ 19 w 20"/>
                  <a:gd name="T3" fmla="*/ 0 h 38"/>
                  <a:gd name="T4" fmla="*/ 20 w 20"/>
                  <a:gd name="T5" fmla="*/ 26 h 38"/>
                  <a:gd name="T6" fmla="*/ 0 w 20"/>
                  <a:gd name="T7" fmla="*/ 38 h 38"/>
                  <a:gd name="T8" fmla="*/ 0 w 20"/>
                  <a:gd name="T9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8">
                    <a:moveTo>
                      <a:pt x="0" y="11"/>
                    </a:moveTo>
                    <a:lnTo>
                      <a:pt x="19" y="0"/>
                    </a:lnTo>
                    <a:lnTo>
                      <a:pt x="20" y="26"/>
                    </a:lnTo>
                    <a:lnTo>
                      <a:pt x="0" y="38"/>
                    </a:lnTo>
                    <a:lnTo>
                      <a:pt x="0" y="1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01" name="Freeform 519"/>
              <p:cNvSpPr>
                <a:spLocks/>
              </p:cNvSpPr>
              <p:nvPr/>
            </p:nvSpPr>
            <p:spPr bwMode="auto">
              <a:xfrm rot="20180143" flipH="1">
                <a:off x="4136" y="2095"/>
                <a:ext cx="292" cy="295"/>
              </a:xfrm>
              <a:custGeom>
                <a:avLst/>
                <a:gdLst>
                  <a:gd name="T0" fmla="*/ 57 w 425"/>
                  <a:gd name="T1" fmla="*/ 428 h 428"/>
                  <a:gd name="T2" fmla="*/ 0 w 425"/>
                  <a:gd name="T3" fmla="*/ 341 h 428"/>
                  <a:gd name="T4" fmla="*/ 369 w 425"/>
                  <a:gd name="T5" fmla="*/ 0 h 428"/>
                  <a:gd name="T6" fmla="*/ 425 w 425"/>
                  <a:gd name="T7" fmla="*/ 89 h 428"/>
                  <a:gd name="T8" fmla="*/ 57 w 425"/>
                  <a:gd name="T9" fmla="*/ 428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428">
                    <a:moveTo>
                      <a:pt x="57" y="428"/>
                    </a:moveTo>
                    <a:lnTo>
                      <a:pt x="0" y="341"/>
                    </a:lnTo>
                    <a:lnTo>
                      <a:pt x="369" y="0"/>
                    </a:lnTo>
                    <a:lnTo>
                      <a:pt x="425" y="89"/>
                    </a:lnTo>
                    <a:lnTo>
                      <a:pt x="57" y="428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02" name="Freeform 520"/>
              <p:cNvSpPr>
                <a:spLocks/>
              </p:cNvSpPr>
              <p:nvPr/>
            </p:nvSpPr>
            <p:spPr bwMode="auto">
              <a:xfrm rot="20180143" flipH="1">
                <a:off x="4136" y="2095"/>
                <a:ext cx="292" cy="295"/>
              </a:xfrm>
              <a:custGeom>
                <a:avLst/>
                <a:gdLst>
                  <a:gd name="T0" fmla="*/ 57 w 425"/>
                  <a:gd name="T1" fmla="*/ 428 h 428"/>
                  <a:gd name="T2" fmla="*/ 0 w 425"/>
                  <a:gd name="T3" fmla="*/ 341 h 428"/>
                  <a:gd name="T4" fmla="*/ 369 w 425"/>
                  <a:gd name="T5" fmla="*/ 0 h 428"/>
                  <a:gd name="T6" fmla="*/ 425 w 425"/>
                  <a:gd name="T7" fmla="*/ 89 h 428"/>
                  <a:gd name="T8" fmla="*/ 57 w 425"/>
                  <a:gd name="T9" fmla="*/ 428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428">
                    <a:moveTo>
                      <a:pt x="57" y="428"/>
                    </a:moveTo>
                    <a:lnTo>
                      <a:pt x="0" y="341"/>
                    </a:lnTo>
                    <a:lnTo>
                      <a:pt x="369" y="0"/>
                    </a:lnTo>
                    <a:lnTo>
                      <a:pt x="425" y="89"/>
                    </a:lnTo>
                    <a:lnTo>
                      <a:pt x="57" y="42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03" name="Line 521"/>
              <p:cNvSpPr>
                <a:spLocks noChangeShapeType="1"/>
              </p:cNvSpPr>
              <p:nvPr/>
            </p:nvSpPr>
            <p:spPr bwMode="auto">
              <a:xfrm rot="20180143" flipV="1">
                <a:off x="4310" y="2229"/>
                <a:ext cx="41" cy="6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04" name="Line 522"/>
              <p:cNvSpPr>
                <a:spLocks noChangeShapeType="1"/>
              </p:cNvSpPr>
              <p:nvPr/>
            </p:nvSpPr>
            <p:spPr bwMode="auto">
              <a:xfrm rot="20180143" flipV="1">
                <a:off x="4206" y="2193"/>
                <a:ext cx="45" cy="5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05" name="Freeform 523"/>
              <p:cNvSpPr>
                <a:spLocks/>
              </p:cNvSpPr>
              <p:nvPr/>
            </p:nvSpPr>
            <p:spPr bwMode="auto">
              <a:xfrm rot="20180143" flipH="1">
                <a:off x="4053" y="2138"/>
                <a:ext cx="52" cy="65"/>
              </a:xfrm>
              <a:custGeom>
                <a:avLst/>
                <a:gdLst>
                  <a:gd name="T0" fmla="*/ 56 w 76"/>
                  <a:gd name="T1" fmla="*/ 94 h 94"/>
                  <a:gd name="T2" fmla="*/ 70 w 76"/>
                  <a:gd name="T3" fmla="*/ 72 h 94"/>
                  <a:gd name="T4" fmla="*/ 76 w 76"/>
                  <a:gd name="T5" fmla="*/ 11 h 94"/>
                  <a:gd name="T6" fmla="*/ 8 w 76"/>
                  <a:gd name="T7" fmla="*/ 0 h 94"/>
                  <a:gd name="T8" fmla="*/ 0 w 76"/>
                  <a:gd name="T9" fmla="*/ 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94">
                    <a:moveTo>
                      <a:pt x="56" y="94"/>
                    </a:moveTo>
                    <a:lnTo>
                      <a:pt x="70" y="72"/>
                    </a:lnTo>
                    <a:lnTo>
                      <a:pt x="76" y="11"/>
                    </a:lnTo>
                    <a:lnTo>
                      <a:pt x="8" y="0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06" name="Line 524"/>
              <p:cNvSpPr>
                <a:spLocks noChangeShapeType="1"/>
              </p:cNvSpPr>
              <p:nvPr/>
            </p:nvSpPr>
            <p:spPr bwMode="auto">
              <a:xfrm rot="20180143" flipV="1">
                <a:off x="4065" y="2145"/>
                <a:ext cx="43" cy="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07" name="Line 525"/>
              <p:cNvSpPr>
                <a:spLocks noChangeShapeType="1"/>
              </p:cNvSpPr>
              <p:nvPr/>
            </p:nvSpPr>
            <p:spPr bwMode="auto">
              <a:xfrm rot="20180143" flipV="1">
                <a:off x="4086" y="2157"/>
                <a:ext cx="24" cy="3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grpSp>
          <p:nvGrpSpPr>
            <p:cNvPr id="187" name="Group 196"/>
            <p:cNvGrpSpPr>
              <a:grpSpLocks/>
            </p:cNvGrpSpPr>
            <p:nvPr/>
          </p:nvGrpSpPr>
          <p:grpSpPr bwMode="auto">
            <a:xfrm rot="21046081" flipH="1">
              <a:off x="1528600" y="3046072"/>
              <a:ext cx="652463" cy="496888"/>
              <a:chOff x="3662" y="1929"/>
              <a:chExt cx="768" cy="461"/>
            </a:xfrm>
          </p:grpSpPr>
          <p:sp>
            <p:nvSpPr>
              <p:cNvPr id="190" name="Freeform 197"/>
              <p:cNvSpPr>
                <a:spLocks/>
              </p:cNvSpPr>
              <p:nvPr/>
            </p:nvSpPr>
            <p:spPr bwMode="auto">
              <a:xfrm rot="20180143" flipH="1">
                <a:off x="3655" y="1921"/>
                <a:ext cx="297" cy="293"/>
              </a:xfrm>
              <a:custGeom>
                <a:avLst/>
                <a:gdLst>
                  <a:gd name="T0" fmla="*/ 363 w 430"/>
                  <a:gd name="T1" fmla="*/ 0 h 422"/>
                  <a:gd name="T2" fmla="*/ 430 w 430"/>
                  <a:gd name="T3" fmla="*/ 83 h 422"/>
                  <a:gd name="T4" fmla="*/ 62 w 430"/>
                  <a:gd name="T5" fmla="*/ 422 h 422"/>
                  <a:gd name="T6" fmla="*/ 0 w 430"/>
                  <a:gd name="T7" fmla="*/ 350 h 422"/>
                  <a:gd name="T8" fmla="*/ 363 w 430"/>
                  <a:gd name="T9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422">
                    <a:moveTo>
                      <a:pt x="363" y="0"/>
                    </a:moveTo>
                    <a:lnTo>
                      <a:pt x="430" y="83"/>
                    </a:lnTo>
                    <a:lnTo>
                      <a:pt x="62" y="422"/>
                    </a:lnTo>
                    <a:lnTo>
                      <a:pt x="0" y="350"/>
                    </a:lnTo>
                    <a:lnTo>
                      <a:pt x="363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91" name="Freeform 198"/>
              <p:cNvSpPr>
                <a:spLocks/>
              </p:cNvSpPr>
              <p:nvPr/>
            </p:nvSpPr>
            <p:spPr bwMode="auto">
              <a:xfrm rot="20180143" flipH="1">
                <a:off x="3655" y="1921"/>
                <a:ext cx="297" cy="293"/>
              </a:xfrm>
              <a:custGeom>
                <a:avLst/>
                <a:gdLst>
                  <a:gd name="T0" fmla="*/ 363 w 430"/>
                  <a:gd name="T1" fmla="*/ 0 h 422"/>
                  <a:gd name="T2" fmla="*/ 430 w 430"/>
                  <a:gd name="T3" fmla="*/ 83 h 422"/>
                  <a:gd name="T4" fmla="*/ 62 w 430"/>
                  <a:gd name="T5" fmla="*/ 422 h 422"/>
                  <a:gd name="T6" fmla="*/ 0 w 430"/>
                  <a:gd name="T7" fmla="*/ 350 h 422"/>
                  <a:gd name="T8" fmla="*/ 363 w 430"/>
                  <a:gd name="T9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422">
                    <a:moveTo>
                      <a:pt x="363" y="0"/>
                    </a:moveTo>
                    <a:lnTo>
                      <a:pt x="430" y="83"/>
                    </a:lnTo>
                    <a:lnTo>
                      <a:pt x="62" y="422"/>
                    </a:lnTo>
                    <a:lnTo>
                      <a:pt x="0" y="350"/>
                    </a:lnTo>
                    <a:lnTo>
                      <a:pt x="36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92" name="Line 199"/>
              <p:cNvSpPr>
                <a:spLocks noChangeShapeType="1"/>
              </p:cNvSpPr>
              <p:nvPr/>
            </p:nvSpPr>
            <p:spPr bwMode="auto">
              <a:xfrm rot="20180143" flipH="1">
                <a:off x="3742" y="2030"/>
                <a:ext cx="49" cy="5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93" name="Line 200"/>
              <p:cNvSpPr>
                <a:spLocks noChangeShapeType="1"/>
              </p:cNvSpPr>
              <p:nvPr/>
            </p:nvSpPr>
            <p:spPr bwMode="auto">
              <a:xfrm rot="20180143" flipH="1">
                <a:off x="3851" y="2064"/>
                <a:ext cx="45" cy="5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94" name="Freeform 201"/>
              <p:cNvSpPr>
                <a:spLocks/>
              </p:cNvSpPr>
              <p:nvPr/>
            </p:nvSpPr>
            <p:spPr bwMode="auto">
              <a:xfrm rot="20180143" flipH="1">
                <a:off x="3940" y="2096"/>
                <a:ext cx="43" cy="66"/>
              </a:xfrm>
              <a:custGeom>
                <a:avLst/>
                <a:gdLst>
                  <a:gd name="T0" fmla="*/ 10 w 62"/>
                  <a:gd name="T1" fmla="*/ 0 h 94"/>
                  <a:gd name="T2" fmla="*/ 2 w 62"/>
                  <a:gd name="T3" fmla="*/ 5 h 94"/>
                  <a:gd name="T4" fmla="*/ 0 w 62"/>
                  <a:gd name="T5" fmla="*/ 77 h 94"/>
                  <a:gd name="T6" fmla="*/ 58 w 62"/>
                  <a:gd name="T7" fmla="*/ 94 h 94"/>
                  <a:gd name="T8" fmla="*/ 62 w 62"/>
                  <a:gd name="T9" fmla="*/ 7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94">
                    <a:moveTo>
                      <a:pt x="10" y="0"/>
                    </a:moveTo>
                    <a:lnTo>
                      <a:pt x="2" y="5"/>
                    </a:lnTo>
                    <a:lnTo>
                      <a:pt x="0" y="77"/>
                    </a:lnTo>
                    <a:lnTo>
                      <a:pt x="58" y="94"/>
                    </a:lnTo>
                    <a:lnTo>
                      <a:pt x="62" y="7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95" name="Line 202"/>
              <p:cNvSpPr>
                <a:spLocks noChangeShapeType="1"/>
              </p:cNvSpPr>
              <p:nvPr/>
            </p:nvSpPr>
            <p:spPr bwMode="auto">
              <a:xfrm rot="20180143" flipH="1">
                <a:off x="3965" y="2112"/>
                <a:ext cx="47" cy="5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96" name="Line 203"/>
              <p:cNvSpPr>
                <a:spLocks noChangeShapeType="1"/>
              </p:cNvSpPr>
              <p:nvPr/>
            </p:nvSpPr>
            <p:spPr bwMode="auto">
              <a:xfrm rot="20180143" flipH="1">
                <a:off x="3988" y="2126"/>
                <a:ext cx="24" cy="3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97" name="Freeform 204"/>
              <p:cNvSpPr>
                <a:spLocks/>
              </p:cNvSpPr>
              <p:nvPr/>
            </p:nvSpPr>
            <p:spPr bwMode="auto">
              <a:xfrm rot="20180143" flipH="1">
                <a:off x="4023" y="2111"/>
                <a:ext cx="78" cy="103"/>
              </a:xfrm>
              <a:custGeom>
                <a:avLst/>
                <a:gdLst>
                  <a:gd name="T0" fmla="*/ 0 w 113"/>
                  <a:gd name="T1" fmla="*/ 0 h 150"/>
                  <a:gd name="T2" fmla="*/ 98 w 113"/>
                  <a:gd name="T3" fmla="*/ 49 h 150"/>
                  <a:gd name="T4" fmla="*/ 113 w 113"/>
                  <a:gd name="T5" fmla="*/ 150 h 150"/>
                  <a:gd name="T6" fmla="*/ 0 w 113"/>
                  <a:gd name="T7" fmla="*/ 99 h 150"/>
                  <a:gd name="T8" fmla="*/ 0 w 113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150">
                    <a:moveTo>
                      <a:pt x="0" y="0"/>
                    </a:moveTo>
                    <a:lnTo>
                      <a:pt x="98" y="49"/>
                    </a:lnTo>
                    <a:lnTo>
                      <a:pt x="113" y="150"/>
                    </a:lnTo>
                    <a:lnTo>
                      <a:pt x="0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98" name="Freeform 205"/>
              <p:cNvSpPr>
                <a:spLocks/>
              </p:cNvSpPr>
              <p:nvPr/>
            </p:nvSpPr>
            <p:spPr bwMode="auto">
              <a:xfrm rot="20180143" flipH="1">
                <a:off x="4023" y="2111"/>
                <a:ext cx="78" cy="103"/>
              </a:xfrm>
              <a:custGeom>
                <a:avLst/>
                <a:gdLst>
                  <a:gd name="T0" fmla="*/ 0 w 113"/>
                  <a:gd name="T1" fmla="*/ 0 h 150"/>
                  <a:gd name="T2" fmla="*/ 98 w 113"/>
                  <a:gd name="T3" fmla="*/ 49 h 150"/>
                  <a:gd name="T4" fmla="*/ 113 w 113"/>
                  <a:gd name="T5" fmla="*/ 150 h 150"/>
                  <a:gd name="T6" fmla="*/ 0 w 113"/>
                  <a:gd name="T7" fmla="*/ 99 h 150"/>
                  <a:gd name="T8" fmla="*/ 0 w 113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150">
                    <a:moveTo>
                      <a:pt x="0" y="0"/>
                    </a:moveTo>
                    <a:lnTo>
                      <a:pt x="98" y="49"/>
                    </a:lnTo>
                    <a:lnTo>
                      <a:pt x="113" y="150"/>
                    </a:lnTo>
                    <a:lnTo>
                      <a:pt x="0" y="99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99" name="Freeform 206"/>
              <p:cNvSpPr>
                <a:spLocks/>
              </p:cNvSpPr>
              <p:nvPr/>
            </p:nvSpPr>
            <p:spPr bwMode="auto">
              <a:xfrm rot="20180143" flipH="1">
                <a:off x="3982" y="2092"/>
                <a:ext cx="118" cy="74"/>
              </a:xfrm>
              <a:custGeom>
                <a:avLst/>
                <a:gdLst>
                  <a:gd name="T0" fmla="*/ 63 w 175"/>
                  <a:gd name="T1" fmla="*/ 0 h 110"/>
                  <a:gd name="T2" fmla="*/ 175 w 175"/>
                  <a:gd name="T3" fmla="*/ 51 h 110"/>
                  <a:gd name="T4" fmla="*/ 106 w 175"/>
                  <a:gd name="T5" fmla="*/ 110 h 110"/>
                  <a:gd name="T6" fmla="*/ 0 w 175"/>
                  <a:gd name="T7" fmla="*/ 68 h 110"/>
                  <a:gd name="T8" fmla="*/ 63 w 175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110">
                    <a:moveTo>
                      <a:pt x="63" y="0"/>
                    </a:moveTo>
                    <a:lnTo>
                      <a:pt x="175" y="51"/>
                    </a:lnTo>
                    <a:lnTo>
                      <a:pt x="106" y="110"/>
                    </a:lnTo>
                    <a:lnTo>
                      <a:pt x="0" y="68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00" name="Freeform 207"/>
              <p:cNvSpPr>
                <a:spLocks/>
              </p:cNvSpPr>
              <p:nvPr/>
            </p:nvSpPr>
            <p:spPr bwMode="auto">
              <a:xfrm rot="20180143" flipH="1">
                <a:off x="3982" y="2092"/>
                <a:ext cx="118" cy="74"/>
              </a:xfrm>
              <a:custGeom>
                <a:avLst/>
                <a:gdLst>
                  <a:gd name="T0" fmla="*/ 63 w 175"/>
                  <a:gd name="T1" fmla="*/ 0 h 110"/>
                  <a:gd name="T2" fmla="*/ 175 w 175"/>
                  <a:gd name="T3" fmla="*/ 51 h 110"/>
                  <a:gd name="T4" fmla="*/ 106 w 175"/>
                  <a:gd name="T5" fmla="*/ 110 h 110"/>
                  <a:gd name="T6" fmla="*/ 0 w 175"/>
                  <a:gd name="T7" fmla="*/ 68 h 110"/>
                  <a:gd name="T8" fmla="*/ 63 w 175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110">
                    <a:moveTo>
                      <a:pt x="63" y="0"/>
                    </a:moveTo>
                    <a:lnTo>
                      <a:pt x="175" y="51"/>
                    </a:lnTo>
                    <a:lnTo>
                      <a:pt x="106" y="110"/>
                    </a:lnTo>
                    <a:lnTo>
                      <a:pt x="0" y="68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01" name="Freeform 208"/>
              <p:cNvSpPr>
                <a:spLocks/>
              </p:cNvSpPr>
              <p:nvPr/>
            </p:nvSpPr>
            <p:spPr bwMode="auto">
              <a:xfrm rot="20180143" flipH="1">
                <a:off x="3982" y="2092"/>
                <a:ext cx="118" cy="74"/>
              </a:xfrm>
              <a:custGeom>
                <a:avLst/>
                <a:gdLst>
                  <a:gd name="T0" fmla="*/ 63 w 175"/>
                  <a:gd name="T1" fmla="*/ 0 h 110"/>
                  <a:gd name="T2" fmla="*/ 175 w 175"/>
                  <a:gd name="T3" fmla="*/ 51 h 110"/>
                  <a:gd name="T4" fmla="*/ 106 w 175"/>
                  <a:gd name="T5" fmla="*/ 110 h 110"/>
                  <a:gd name="T6" fmla="*/ 0 w 175"/>
                  <a:gd name="T7" fmla="*/ 68 h 110"/>
                  <a:gd name="T8" fmla="*/ 63 w 175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110">
                    <a:moveTo>
                      <a:pt x="63" y="0"/>
                    </a:moveTo>
                    <a:lnTo>
                      <a:pt x="175" y="51"/>
                    </a:lnTo>
                    <a:lnTo>
                      <a:pt x="106" y="110"/>
                    </a:lnTo>
                    <a:lnTo>
                      <a:pt x="0" y="68"/>
                    </a:lnTo>
                    <a:lnTo>
                      <a:pt x="6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02" name="Freeform 209"/>
              <p:cNvSpPr>
                <a:spLocks/>
              </p:cNvSpPr>
              <p:nvPr/>
            </p:nvSpPr>
            <p:spPr bwMode="auto">
              <a:xfrm rot="20180143" flipH="1">
                <a:off x="3997" y="2136"/>
                <a:ext cx="54" cy="115"/>
              </a:xfrm>
              <a:custGeom>
                <a:avLst/>
                <a:gdLst>
                  <a:gd name="T0" fmla="*/ 0 w 79"/>
                  <a:gd name="T1" fmla="*/ 59 h 167"/>
                  <a:gd name="T2" fmla="*/ 69 w 79"/>
                  <a:gd name="T3" fmla="*/ 0 h 167"/>
                  <a:gd name="T4" fmla="*/ 79 w 79"/>
                  <a:gd name="T5" fmla="*/ 93 h 167"/>
                  <a:gd name="T6" fmla="*/ 7 w 79"/>
                  <a:gd name="T7" fmla="*/ 167 h 167"/>
                  <a:gd name="T8" fmla="*/ 0 w 79"/>
                  <a:gd name="T9" fmla="*/ 5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67">
                    <a:moveTo>
                      <a:pt x="0" y="59"/>
                    </a:moveTo>
                    <a:lnTo>
                      <a:pt x="69" y="0"/>
                    </a:lnTo>
                    <a:lnTo>
                      <a:pt x="79" y="93"/>
                    </a:lnTo>
                    <a:lnTo>
                      <a:pt x="7" y="167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03" name="Freeform 210"/>
              <p:cNvSpPr>
                <a:spLocks/>
              </p:cNvSpPr>
              <p:nvPr/>
            </p:nvSpPr>
            <p:spPr bwMode="auto">
              <a:xfrm rot="20180143" flipH="1">
                <a:off x="3997" y="2136"/>
                <a:ext cx="54" cy="115"/>
              </a:xfrm>
              <a:custGeom>
                <a:avLst/>
                <a:gdLst>
                  <a:gd name="T0" fmla="*/ 0 w 79"/>
                  <a:gd name="T1" fmla="*/ 59 h 167"/>
                  <a:gd name="T2" fmla="*/ 69 w 79"/>
                  <a:gd name="T3" fmla="*/ 0 h 167"/>
                  <a:gd name="T4" fmla="*/ 79 w 79"/>
                  <a:gd name="T5" fmla="*/ 93 h 167"/>
                  <a:gd name="T6" fmla="*/ 7 w 79"/>
                  <a:gd name="T7" fmla="*/ 167 h 167"/>
                  <a:gd name="T8" fmla="*/ 0 w 79"/>
                  <a:gd name="T9" fmla="*/ 5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67">
                    <a:moveTo>
                      <a:pt x="0" y="59"/>
                    </a:moveTo>
                    <a:lnTo>
                      <a:pt x="69" y="0"/>
                    </a:lnTo>
                    <a:lnTo>
                      <a:pt x="79" y="93"/>
                    </a:lnTo>
                    <a:lnTo>
                      <a:pt x="7" y="167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04" name="Freeform 211"/>
              <p:cNvSpPr>
                <a:spLocks/>
              </p:cNvSpPr>
              <p:nvPr/>
            </p:nvSpPr>
            <p:spPr bwMode="auto">
              <a:xfrm rot="20180143" flipH="1">
                <a:off x="3997" y="2136"/>
                <a:ext cx="54" cy="115"/>
              </a:xfrm>
              <a:custGeom>
                <a:avLst/>
                <a:gdLst>
                  <a:gd name="T0" fmla="*/ 0 w 79"/>
                  <a:gd name="T1" fmla="*/ 59 h 167"/>
                  <a:gd name="T2" fmla="*/ 69 w 79"/>
                  <a:gd name="T3" fmla="*/ 0 h 167"/>
                  <a:gd name="T4" fmla="*/ 79 w 79"/>
                  <a:gd name="T5" fmla="*/ 93 h 167"/>
                  <a:gd name="T6" fmla="*/ 7 w 79"/>
                  <a:gd name="T7" fmla="*/ 167 h 167"/>
                  <a:gd name="T8" fmla="*/ 0 w 79"/>
                  <a:gd name="T9" fmla="*/ 5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67">
                    <a:moveTo>
                      <a:pt x="0" y="59"/>
                    </a:moveTo>
                    <a:lnTo>
                      <a:pt x="69" y="0"/>
                    </a:lnTo>
                    <a:lnTo>
                      <a:pt x="79" y="93"/>
                    </a:lnTo>
                    <a:lnTo>
                      <a:pt x="7" y="167"/>
                    </a:lnTo>
                    <a:lnTo>
                      <a:pt x="0" y="5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05" name="Freeform 212"/>
              <p:cNvSpPr>
                <a:spLocks/>
              </p:cNvSpPr>
              <p:nvPr/>
            </p:nvSpPr>
            <p:spPr bwMode="auto">
              <a:xfrm rot="20180143" flipH="1">
                <a:off x="4019" y="2205"/>
                <a:ext cx="22" cy="25"/>
              </a:xfrm>
              <a:custGeom>
                <a:avLst/>
                <a:gdLst>
                  <a:gd name="T0" fmla="*/ 0 w 30"/>
                  <a:gd name="T1" fmla="*/ 0 h 36"/>
                  <a:gd name="T2" fmla="*/ 30 w 30"/>
                  <a:gd name="T3" fmla="*/ 10 h 36"/>
                  <a:gd name="T4" fmla="*/ 30 w 30"/>
                  <a:gd name="T5" fmla="*/ 36 h 36"/>
                  <a:gd name="T6" fmla="*/ 1 w 30"/>
                  <a:gd name="T7" fmla="*/ 29 h 36"/>
                  <a:gd name="T8" fmla="*/ 0 w 3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6">
                    <a:moveTo>
                      <a:pt x="0" y="0"/>
                    </a:moveTo>
                    <a:lnTo>
                      <a:pt x="30" y="10"/>
                    </a:lnTo>
                    <a:lnTo>
                      <a:pt x="30" y="36"/>
                    </a:lnTo>
                    <a:lnTo>
                      <a:pt x="1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06" name="Freeform 213"/>
              <p:cNvSpPr>
                <a:spLocks/>
              </p:cNvSpPr>
              <p:nvPr/>
            </p:nvSpPr>
            <p:spPr bwMode="auto">
              <a:xfrm rot="20180143" flipH="1">
                <a:off x="4019" y="2205"/>
                <a:ext cx="22" cy="25"/>
              </a:xfrm>
              <a:custGeom>
                <a:avLst/>
                <a:gdLst>
                  <a:gd name="T0" fmla="*/ 0 w 30"/>
                  <a:gd name="T1" fmla="*/ 0 h 36"/>
                  <a:gd name="T2" fmla="*/ 30 w 30"/>
                  <a:gd name="T3" fmla="*/ 10 h 36"/>
                  <a:gd name="T4" fmla="*/ 30 w 30"/>
                  <a:gd name="T5" fmla="*/ 36 h 36"/>
                  <a:gd name="T6" fmla="*/ 1 w 30"/>
                  <a:gd name="T7" fmla="*/ 29 h 36"/>
                  <a:gd name="T8" fmla="*/ 0 w 3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6">
                    <a:moveTo>
                      <a:pt x="0" y="0"/>
                    </a:moveTo>
                    <a:lnTo>
                      <a:pt x="30" y="10"/>
                    </a:lnTo>
                    <a:lnTo>
                      <a:pt x="30" y="36"/>
                    </a:lnTo>
                    <a:lnTo>
                      <a:pt x="1" y="29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07" name="Freeform 214"/>
              <p:cNvSpPr>
                <a:spLocks/>
              </p:cNvSpPr>
              <p:nvPr/>
            </p:nvSpPr>
            <p:spPr bwMode="auto">
              <a:xfrm rot="20180143" flipH="1">
                <a:off x="4010" y="2193"/>
                <a:ext cx="36" cy="19"/>
              </a:xfrm>
              <a:custGeom>
                <a:avLst/>
                <a:gdLst>
                  <a:gd name="T0" fmla="*/ 28 w 48"/>
                  <a:gd name="T1" fmla="*/ 0 h 27"/>
                  <a:gd name="T2" fmla="*/ 48 w 48"/>
                  <a:gd name="T3" fmla="*/ 15 h 27"/>
                  <a:gd name="T4" fmla="*/ 30 w 48"/>
                  <a:gd name="T5" fmla="*/ 27 h 27"/>
                  <a:gd name="T6" fmla="*/ 0 w 48"/>
                  <a:gd name="T7" fmla="*/ 17 h 27"/>
                  <a:gd name="T8" fmla="*/ 28 w 48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7">
                    <a:moveTo>
                      <a:pt x="28" y="0"/>
                    </a:moveTo>
                    <a:lnTo>
                      <a:pt x="48" y="15"/>
                    </a:lnTo>
                    <a:lnTo>
                      <a:pt x="30" y="27"/>
                    </a:lnTo>
                    <a:lnTo>
                      <a:pt x="0" y="1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08" name="Freeform 215"/>
              <p:cNvSpPr>
                <a:spLocks/>
              </p:cNvSpPr>
              <p:nvPr/>
            </p:nvSpPr>
            <p:spPr bwMode="auto">
              <a:xfrm rot="20180143" flipH="1">
                <a:off x="4010" y="2193"/>
                <a:ext cx="36" cy="19"/>
              </a:xfrm>
              <a:custGeom>
                <a:avLst/>
                <a:gdLst>
                  <a:gd name="T0" fmla="*/ 28 w 48"/>
                  <a:gd name="T1" fmla="*/ 0 h 27"/>
                  <a:gd name="T2" fmla="*/ 48 w 48"/>
                  <a:gd name="T3" fmla="*/ 15 h 27"/>
                  <a:gd name="T4" fmla="*/ 30 w 48"/>
                  <a:gd name="T5" fmla="*/ 27 h 27"/>
                  <a:gd name="T6" fmla="*/ 0 w 48"/>
                  <a:gd name="T7" fmla="*/ 17 h 27"/>
                  <a:gd name="T8" fmla="*/ 28 w 48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7">
                    <a:moveTo>
                      <a:pt x="28" y="0"/>
                    </a:moveTo>
                    <a:lnTo>
                      <a:pt x="48" y="15"/>
                    </a:lnTo>
                    <a:lnTo>
                      <a:pt x="30" y="27"/>
                    </a:lnTo>
                    <a:lnTo>
                      <a:pt x="0" y="17"/>
                    </a:lnTo>
                    <a:lnTo>
                      <a:pt x="28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09" name="Freeform 216"/>
              <p:cNvSpPr>
                <a:spLocks/>
              </p:cNvSpPr>
              <p:nvPr/>
            </p:nvSpPr>
            <p:spPr bwMode="auto">
              <a:xfrm rot="20180143" flipH="1">
                <a:off x="4045" y="2219"/>
                <a:ext cx="6" cy="25"/>
              </a:xfrm>
              <a:custGeom>
                <a:avLst/>
                <a:gdLst>
                  <a:gd name="T0" fmla="*/ 0 w 18"/>
                  <a:gd name="T1" fmla="*/ 12 h 38"/>
                  <a:gd name="T2" fmla="*/ 18 w 18"/>
                  <a:gd name="T3" fmla="*/ 0 h 38"/>
                  <a:gd name="T4" fmla="*/ 18 w 18"/>
                  <a:gd name="T5" fmla="*/ 27 h 38"/>
                  <a:gd name="T6" fmla="*/ 0 w 18"/>
                  <a:gd name="T7" fmla="*/ 38 h 38"/>
                  <a:gd name="T8" fmla="*/ 0 w 18"/>
                  <a:gd name="T9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8">
                    <a:moveTo>
                      <a:pt x="0" y="12"/>
                    </a:moveTo>
                    <a:lnTo>
                      <a:pt x="18" y="0"/>
                    </a:lnTo>
                    <a:lnTo>
                      <a:pt x="18" y="27"/>
                    </a:lnTo>
                    <a:lnTo>
                      <a:pt x="0" y="3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10" name="Freeform 217"/>
              <p:cNvSpPr>
                <a:spLocks/>
              </p:cNvSpPr>
              <p:nvPr/>
            </p:nvSpPr>
            <p:spPr bwMode="auto">
              <a:xfrm rot="20180143" flipH="1">
                <a:off x="4045" y="2219"/>
                <a:ext cx="6" cy="25"/>
              </a:xfrm>
              <a:custGeom>
                <a:avLst/>
                <a:gdLst>
                  <a:gd name="T0" fmla="*/ 0 w 18"/>
                  <a:gd name="T1" fmla="*/ 12 h 38"/>
                  <a:gd name="T2" fmla="*/ 18 w 18"/>
                  <a:gd name="T3" fmla="*/ 0 h 38"/>
                  <a:gd name="T4" fmla="*/ 18 w 18"/>
                  <a:gd name="T5" fmla="*/ 27 h 38"/>
                  <a:gd name="T6" fmla="*/ 0 w 18"/>
                  <a:gd name="T7" fmla="*/ 38 h 38"/>
                  <a:gd name="T8" fmla="*/ 0 w 18"/>
                  <a:gd name="T9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8">
                    <a:moveTo>
                      <a:pt x="0" y="12"/>
                    </a:moveTo>
                    <a:lnTo>
                      <a:pt x="18" y="0"/>
                    </a:lnTo>
                    <a:lnTo>
                      <a:pt x="18" y="27"/>
                    </a:lnTo>
                    <a:lnTo>
                      <a:pt x="0" y="3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11" name="Freeform 218"/>
              <p:cNvSpPr>
                <a:spLocks/>
              </p:cNvSpPr>
              <p:nvPr/>
            </p:nvSpPr>
            <p:spPr bwMode="auto">
              <a:xfrm rot="20180143" flipH="1">
                <a:off x="4045" y="2219"/>
                <a:ext cx="6" cy="25"/>
              </a:xfrm>
              <a:custGeom>
                <a:avLst/>
                <a:gdLst>
                  <a:gd name="T0" fmla="*/ 0 w 18"/>
                  <a:gd name="T1" fmla="*/ 12 h 38"/>
                  <a:gd name="T2" fmla="*/ 18 w 18"/>
                  <a:gd name="T3" fmla="*/ 0 h 38"/>
                  <a:gd name="T4" fmla="*/ 18 w 18"/>
                  <a:gd name="T5" fmla="*/ 27 h 38"/>
                  <a:gd name="T6" fmla="*/ 0 w 18"/>
                  <a:gd name="T7" fmla="*/ 38 h 38"/>
                  <a:gd name="T8" fmla="*/ 0 w 18"/>
                  <a:gd name="T9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8">
                    <a:moveTo>
                      <a:pt x="0" y="12"/>
                    </a:moveTo>
                    <a:lnTo>
                      <a:pt x="18" y="0"/>
                    </a:lnTo>
                    <a:lnTo>
                      <a:pt x="18" y="27"/>
                    </a:lnTo>
                    <a:lnTo>
                      <a:pt x="0" y="38"/>
                    </a:lnTo>
                    <a:lnTo>
                      <a:pt x="0" y="1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12" name="Freeform 219"/>
              <p:cNvSpPr>
                <a:spLocks/>
              </p:cNvSpPr>
              <p:nvPr/>
            </p:nvSpPr>
            <p:spPr bwMode="auto">
              <a:xfrm rot="20180143" flipH="1">
                <a:off x="3978" y="2170"/>
                <a:ext cx="32" cy="28"/>
              </a:xfrm>
              <a:custGeom>
                <a:avLst/>
                <a:gdLst>
                  <a:gd name="T0" fmla="*/ 0 w 45"/>
                  <a:gd name="T1" fmla="*/ 0 h 39"/>
                  <a:gd name="T2" fmla="*/ 45 w 45"/>
                  <a:gd name="T3" fmla="*/ 13 h 39"/>
                  <a:gd name="T4" fmla="*/ 45 w 45"/>
                  <a:gd name="T5" fmla="*/ 39 h 39"/>
                  <a:gd name="T6" fmla="*/ 8 w 45"/>
                  <a:gd name="T7" fmla="*/ 37 h 39"/>
                  <a:gd name="T8" fmla="*/ 0 w 45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9">
                    <a:moveTo>
                      <a:pt x="0" y="0"/>
                    </a:moveTo>
                    <a:lnTo>
                      <a:pt x="45" y="13"/>
                    </a:lnTo>
                    <a:lnTo>
                      <a:pt x="45" y="39"/>
                    </a:lnTo>
                    <a:lnTo>
                      <a:pt x="8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13" name="Freeform 220"/>
              <p:cNvSpPr>
                <a:spLocks/>
              </p:cNvSpPr>
              <p:nvPr/>
            </p:nvSpPr>
            <p:spPr bwMode="auto">
              <a:xfrm rot="20180143" flipH="1">
                <a:off x="3978" y="2170"/>
                <a:ext cx="32" cy="28"/>
              </a:xfrm>
              <a:custGeom>
                <a:avLst/>
                <a:gdLst>
                  <a:gd name="T0" fmla="*/ 0 w 45"/>
                  <a:gd name="T1" fmla="*/ 0 h 39"/>
                  <a:gd name="T2" fmla="*/ 45 w 45"/>
                  <a:gd name="T3" fmla="*/ 13 h 39"/>
                  <a:gd name="T4" fmla="*/ 45 w 45"/>
                  <a:gd name="T5" fmla="*/ 39 h 39"/>
                  <a:gd name="T6" fmla="*/ 8 w 45"/>
                  <a:gd name="T7" fmla="*/ 37 h 39"/>
                  <a:gd name="T8" fmla="*/ 0 w 45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9">
                    <a:moveTo>
                      <a:pt x="0" y="0"/>
                    </a:moveTo>
                    <a:lnTo>
                      <a:pt x="45" y="13"/>
                    </a:lnTo>
                    <a:lnTo>
                      <a:pt x="45" y="39"/>
                    </a:lnTo>
                    <a:lnTo>
                      <a:pt x="8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14" name="Freeform 221"/>
              <p:cNvSpPr>
                <a:spLocks/>
              </p:cNvSpPr>
              <p:nvPr/>
            </p:nvSpPr>
            <p:spPr bwMode="auto">
              <a:xfrm rot="20180143" flipH="1">
                <a:off x="3978" y="2170"/>
                <a:ext cx="32" cy="28"/>
              </a:xfrm>
              <a:custGeom>
                <a:avLst/>
                <a:gdLst>
                  <a:gd name="T0" fmla="*/ 0 w 45"/>
                  <a:gd name="T1" fmla="*/ 0 h 39"/>
                  <a:gd name="T2" fmla="*/ 45 w 45"/>
                  <a:gd name="T3" fmla="*/ 13 h 39"/>
                  <a:gd name="T4" fmla="*/ 45 w 45"/>
                  <a:gd name="T5" fmla="*/ 39 h 39"/>
                  <a:gd name="T6" fmla="*/ 8 w 45"/>
                  <a:gd name="T7" fmla="*/ 37 h 39"/>
                  <a:gd name="T8" fmla="*/ 0 w 45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9">
                    <a:moveTo>
                      <a:pt x="0" y="0"/>
                    </a:moveTo>
                    <a:lnTo>
                      <a:pt x="45" y="13"/>
                    </a:lnTo>
                    <a:lnTo>
                      <a:pt x="45" y="39"/>
                    </a:lnTo>
                    <a:lnTo>
                      <a:pt x="8" y="37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15" name="Freeform 222"/>
              <p:cNvSpPr>
                <a:spLocks/>
              </p:cNvSpPr>
              <p:nvPr/>
            </p:nvSpPr>
            <p:spPr bwMode="auto">
              <a:xfrm rot="20180143" flipH="1">
                <a:off x="3997" y="2192"/>
                <a:ext cx="30" cy="22"/>
              </a:xfrm>
              <a:custGeom>
                <a:avLst/>
                <a:gdLst>
                  <a:gd name="T0" fmla="*/ 28 w 42"/>
                  <a:gd name="T1" fmla="*/ 31 h 31"/>
                  <a:gd name="T2" fmla="*/ 8 w 42"/>
                  <a:gd name="T3" fmla="*/ 17 h 31"/>
                  <a:gd name="T4" fmla="*/ 0 w 42"/>
                  <a:gd name="T5" fmla="*/ 23 h 31"/>
                  <a:gd name="T6" fmla="*/ 8 w 42"/>
                  <a:gd name="T7" fmla="*/ 17 h 31"/>
                  <a:gd name="T8" fmla="*/ 13 w 42"/>
                  <a:gd name="T9" fmla="*/ 0 h 31"/>
                  <a:gd name="T10" fmla="*/ 42 w 42"/>
                  <a:gd name="T11" fmla="*/ 10 h 31"/>
                  <a:gd name="T12" fmla="*/ 28 w 42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31">
                    <a:moveTo>
                      <a:pt x="28" y="31"/>
                    </a:moveTo>
                    <a:lnTo>
                      <a:pt x="8" y="17"/>
                    </a:lnTo>
                    <a:lnTo>
                      <a:pt x="0" y="23"/>
                    </a:lnTo>
                    <a:lnTo>
                      <a:pt x="8" y="17"/>
                    </a:lnTo>
                    <a:lnTo>
                      <a:pt x="13" y="0"/>
                    </a:lnTo>
                    <a:lnTo>
                      <a:pt x="42" y="10"/>
                    </a:lnTo>
                    <a:lnTo>
                      <a:pt x="28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16" name="Freeform 223"/>
              <p:cNvSpPr>
                <a:spLocks/>
              </p:cNvSpPr>
              <p:nvPr/>
            </p:nvSpPr>
            <p:spPr bwMode="auto">
              <a:xfrm rot="20180143" flipH="1">
                <a:off x="3997" y="2192"/>
                <a:ext cx="30" cy="22"/>
              </a:xfrm>
              <a:custGeom>
                <a:avLst/>
                <a:gdLst>
                  <a:gd name="T0" fmla="*/ 28 w 42"/>
                  <a:gd name="T1" fmla="*/ 31 h 31"/>
                  <a:gd name="T2" fmla="*/ 8 w 42"/>
                  <a:gd name="T3" fmla="*/ 17 h 31"/>
                  <a:gd name="T4" fmla="*/ 0 w 42"/>
                  <a:gd name="T5" fmla="*/ 23 h 31"/>
                  <a:gd name="T6" fmla="*/ 8 w 42"/>
                  <a:gd name="T7" fmla="*/ 17 h 31"/>
                  <a:gd name="T8" fmla="*/ 3 w 42"/>
                  <a:gd name="T9" fmla="*/ 6 h 31"/>
                  <a:gd name="T10" fmla="*/ 13 w 42"/>
                  <a:gd name="T11" fmla="*/ 0 h 31"/>
                  <a:gd name="T12" fmla="*/ 42 w 42"/>
                  <a:gd name="T13" fmla="*/ 1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31">
                    <a:moveTo>
                      <a:pt x="28" y="31"/>
                    </a:moveTo>
                    <a:lnTo>
                      <a:pt x="8" y="17"/>
                    </a:lnTo>
                    <a:lnTo>
                      <a:pt x="0" y="23"/>
                    </a:lnTo>
                    <a:lnTo>
                      <a:pt x="8" y="17"/>
                    </a:lnTo>
                    <a:lnTo>
                      <a:pt x="3" y="6"/>
                    </a:lnTo>
                    <a:lnTo>
                      <a:pt x="13" y="0"/>
                    </a:lnTo>
                    <a:lnTo>
                      <a:pt x="42" y="1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17" name="Freeform 224"/>
              <p:cNvSpPr>
                <a:spLocks/>
              </p:cNvSpPr>
              <p:nvPr/>
            </p:nvSpPr>
            <p:spPr bwMode="auto">
              <a:xfrm rot="20180143" flipH="1">
                <a:off x="3999" y="2200"/>
                <a:ext cx="13" cy="25"/>
              </a:xfrm>
              <a:custGeom>
                <a:avLst/>
                <a:gdLst>
                  <a:gd name="T0" fmla="*/ 10 w 19"/>
                  <a:gd name="T1" fmla="*/ 15 h 32"/>
                  <a:gd name="T2" fmla="*/ 4 w 19"/>
                  <a:gd name="T3" fmla="*/ 6 h 32"/>
                  <a:gd name="T4" fmla="*/ 14 w 19"/>
                  <a:gd name="T5" fmla="*/ 0 h 32"/>
                  <a:gd name="T6" fmla="*/ 19 w 19"/>
                  <a:gd name="T7" fmla="*/ 9 h 32"/>
                  <a:gd name="T8" fmla="*/ 10 w 19"/>
                  <a:gd name="T9" fmla="*/ 15 h 32"/>
                  <a:gd name="T10" fmla="*/ 15 w 19"/>
                  <a:gd name="T11" fmla="*/ 26 h 32"/>
                  <a:gd name="T12" fmla="*/ 5 w 19"/>
                  <a:gd name="T13" fmla="*/ 32 h 32"/>
                  <a:gd name="T14" fmla="*/ 0 w 19"/>
                  <a:gd name="T15" fmla="*/ 21 h 32"/>
                  <a:gd name="T16" fmla="*/ 10 w 19"/>
                  <a:gd name="T17" fmla="*/ 1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32">
                    <a:moveTo>
                      <a:pt x="10" y="15"/>
                    </a:moveTo>
                    <a:lnTo>
                      <a:pt x="4" y="6"/>
                    </a:lnTo>
                    <a:lnTo>
                      <a:pt x="14" y="0"/>
                    </a:lnTo>
                    <a:lnTo>
                      <a:pt x="19" y="9"/>
                    </a:lnTo>
                    <a:lnTo>
                      <a:pt x="10" y="15"/>
                    </a:lnTo>
                    <a:lnTo>
                      <a:pt x="15" y="26"/>
                    </a:lnTo>
                    <a:lnTo>
                      <a:pt x="5" y="32"/>
                    </a:lnTo>
                    <a:lnTo>
                      <a:pt x="0" y="21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18" name="Freeform 225"/>
              <p:cNvSpPr>
                <a:spLocks/>
              </p:cNvSpPr>
              <p:nvPr/>
            </p:nvSpPr>
            <p:spPr bwMode="auto">
              <a:xfrm rot="20180143" flipH="1">
                <a:off x="3986" y="2192"/>
                <a:ext cx="11" cy="22"/>
              </a:xfrm>
              <a:custGeom>
                <a:avLst/>
                <a:gdLst>
                  <a:gd name="T0" fmla="*/ 10 w 19"/>
                  <a:gd name="T1" fmla="*/ 15 h 26"/>
                  <a:gd name="T2" fmla="*/ 4 w 19"/>
                  <a:gd name="T3" fmla="*/ 6 h 26"/>
                  <a:gd name="T4" fmla="*/ 14 w 19"/>
                  <a:gd name="T5" fmla="*/ 0 h 26"/>
                  <a:gd name="T6" fmla="*/ 19 w 19"/>
                  <a:gd name="T7" fmla="*/ 9 h 26"/>
                  <a:gd name="T8" fmla="*/ 10 w 19"/>
                  <a:gd name="T9" fmla="*/ 15 h 26"/>
                  <a:gd name="T10" fmla="*/ 15 w 19"/>
                  <a:gd name="T11" fmla="*/ 26 h 26"/>
                  <a:gd name="T12" fmla="*/ 0 w 19"/>
                  <a:gd name="T13" fmla="*/ 21 h 26"/>
                  <a:gd name="T14" fmla="*/ 10 w 19"/>
                  <a:gd name="T15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26">
                    <a:moveTo>
                      <a:pt x="10" y="15"/>
                    </a:moveTo>
                    <a:lnTo>
                      <a:pt x="4" y="6"/>
                    </a:lnTo>
                    <a:lnTo>
                      <a:pt x="14" y="0"/>
                    </a:lnTo>
                    <a:lnTo>
                      <a:pt x="19" y="9"/>
                    </a:lnTo>
                    <a:lnTo>
                      <a:pt x="10" y="15"/>
                    </a:lnTo>
                    <a:lnTo>
                      <a:pt x="15" y="26"/>
                    </a:lnTo>
                    <a:lnTo>
                      <a:pt x="0" y="21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19" name="Freeform 226"/>
              <p:cNvSpPr>
                <a:spLocks/>
              </p:cNvSpPr>
              <p:nvPr/>
            </p:nvSpPr>
            <p:spPr bwMode="auto">
              <a:xfrm rot="20180143" flipH="1">
                <a:off x="3986" y="2192"/>
                <a:ext cx="11" cy="22"/>
              </a:xfrm>
              <a:custGeom>
                <a:avLst/>
                <a:gdLst>
                  <a:gd name="T0" fmla="*/ 10 w 19"/>
                  <a:gd name="T1" fmla="*/ 15 h 26"/>
                  <a:gd name="T2" fmla="*/ 4 w 19"/>
                  <a:gd name="T3" fmla="*/ 6 h 26"/>
                  <a:gd name="T4" fmla="*/ 14 w 19"/>
                  <a:gd name="T5" fmla="*/ 0 h 26"/>
                  <a:gd name="T6" fmla="*/ 19 w 19"/>
                  <a:gd name="T7" fmla="*/ 9 h 26"/>
                  <a:gd name="T8" fmla="*/ 10 w 19"/>
                  <a:gd name="T9" fmla="*/ 15 h 26"/>
                  <a:gd name="T10" fmla="*/ 15 w 19"/>
                  <a:gd name="T11" fmla="*/ 26 h 26"/>
                  <a:gd name="T12" fmla="*/ 0 w 19"/>
                  <a:gd name="T13" fmla="*/ 21 h 26"/>
                  <a:gd name="T14" fmla="*/ 10 w 19"/>
                  <a:gd name="T15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26">
                    <a:moveTo>
                      <a:pt x="10" y="15"/>
                    </a:moveTo>
                    <a:lnTo>
                      <a:pt x="4" y="6"/>
                    </a:lnTo>
                    <a:lnTo>
                      <a:pt x="14" y="0"/>
                    </a:lnTo>
                    <a:lnTo>
                      <a:pt x="19" y="9"/>
                    </a:lnTo>
                    <a:lnTo>
                      <a:pt x="10" y="15"/>
                    </a:lnTo>
                    <a:lnTo>
                      <a:pt x="15" y="26"/>
                    </a:lnTo>
                    <a:lnTo>
                      <a:pt x="0" y="21"/>
                    </a:lnTo>
                    <a:lnTo>
                      <a:pt x="10" y="1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20" name="Freeform 227"/>
              <p:cNvSpPr>
                <a:spLocks/>
              </p:cNvSpPr>
              <p:nvPr/>
            </p:nvSpPr>
            <p:spPr bwMode="auto">
              <a:xfrm rot="20180143" flipH="1">
                <a:off x="4010" y="2189"/>
                <a:ext cx="22" cy="25"/>
              </a:xfrm>
              <a:custGeom>
                <a:avLst/>
                <a:gdLst>
                  <a:gd name="T0" fmla="*/ 0 w 32"/>
                  <a:gd name="T1" fmla="*/ 0 h 36"/>
                  <a:gd name="T2" fmla="*/ 30 w 32"/>
                  <a:gd name="T3" fmla="*/ 9 h 36"/>
                  <a:gd name="T4" fmla="*/ 32 w 32"/>
                  <a:gd name="T5" fmla="*/ 36 h 36"/>
                  <a:gd name="T6" fmla="*/ 12 w 32"/>
                  <a:gd name="T7" fmla="*/ 21 h 36"/>
                  <a:gd name="T8" fmla="*/ 0 w 3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6">
                    <a:moveTo>
                      <a:pt x="0" y="0"/>
                    </a:moveTo>
                    <a:lnTo>
                      <a:pt x="30" y="9"/>
                    </a:lnTo>
                    <a:lnTo>
                      <a:pt x="32" y="36"/>
                    </a:lnTo>
                    <a:lnTo>
                      <a:pt x="12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21" name="Freeform 228"/>
              <p:cNvSpPr>
                <a:spLocks/>
              </p:cNvSpPr>
              <p:nvPr/>
            </p:nvSpPr>
            <p:spPr bwMode="auto">
              <a:xfrm rot="20180143" flipH="1">
                <a:off x="4010" y="2189"/>
                <a:ext cx="22" cy="25"/>
              </a:xfrm>
              <a:custGeom>
                <a:avLst/>
                <a:gdLst>
                  <a:gd name="T0" fmla="*/ 0 w 32"/>
                  <a:gd name="T1" fmla="*/ 0 h 36"/>
                  <a:gd name="T2" fmla="*/ 30 w 32"/>
                  <a:gd name="T3" fmla="*/ 9 h 36"/>
                  <a:gd name="T4" fmla="*/ 32 w 32"/>
                  <a:gd name="T5" fmla="*/ 36 h 36"/>
                  <a:gd name="T6" fmla="*/ 12 w 32"/>
                  <a:gd name="T7" fmla="*/ 21 h 36"/>
                  <a:gd name="T8" fmla="*/ 0 w 3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6">
                    <a:moveTo>
                      <a:pt x="0" y="0"/>
                    </a:moveTo>
                    <a:lnTo>
                      <a:pt x="30" y="9"/>
                    </a:lnTo>
                    <a:lnTo>
                      <a:pt x="32" y="36"/>
                    </a:lnTo>
                    <a:lnTo>
                      <a:pt x="12" y="21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22" name="Freeform 229"/>
              <p:cNvSpPr>
                <a:spLocks/>
              </p:cNvSpPr>
              <p:nvPr/>
            </p:nvSpPr>
            <p:spPr bwMode="auto">
              <a:xfrm rot="20180143" flipH="1">
                <a:off x="4016" y="2186"/>
                <a:ext cx="37" cy="15"/>
              </a:xfrm>
              <a:custGeom>
                <a:avLst/>
                <a:gdLst>
                  <a:gd name="T0" fmla="*/ 18 w 43"/>
                  <a:gd name="T1" fmla="*/ 2 h 23"/>
                  <a:gd name="T2" fmla="*/ 43 w 43"/>
                  <a:gd name="T3" fmla="*/ 0 h 23"/>
                  <a:gd name="T4" fmla="*/ 30 w 43"/>
                  <a:gd name="T5" fmla="*/ 23 h 23"/>
                  <a:gd name="T6" fmla="*/ 0 w 43"/>
                  <a:gd name="T7" fmla="*/ 14 h 23"/>
                  <a:gd name="T8" fmla="*/ 18 w 43"/>
                  <a:gd name="T9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23">
                    <a:moveTo>
                      <a:pt x="18" y="2"/>
                    </a:moveTo>
                    <a:lnTo>
                      <a:pt x="43" y="0"/>
                    </a:lnTo>
                    <a:lnTo>
                      <a:pt x="30" y="23"/>
                    </a:lnTo>
                    <a:lnTo>
                      <a:pt x="0" y="14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23" name="Freeform 230"/>
              <p:cNvSpPr>
                <a:spLocks/>
              </p:cNvSpPr>
              <p:nvPr/>
            </p:nvSpPr>
            <p:spPr bwMode="auto">
              <a:xfrm rot="20180143" flipH="1">
                <a:off x="4016" y="2186"/>
                <a:ext cx="37" cy="15"/>
              </a:xfrm>
              <a:custGeom>
                <a:avLst/>
                <a:gdLst>
                  <a:gd name="T0" fmla="*/ 18 w 43"/>
                  <a:gd name="T1" fmla="*/ 2 h 23"/>
                  <a:gd name="T2" fmla="*/ 43 w 43"/>
                  <a:gd name="T3" fmla="*/ 0 h 23"/>
                  <a:gd name="T4" fmla="*/ 30 w 43"/>
                  <a:gd name="T5" fmla="*/ 23 h 23"/>
                  <a:gd name="T6" fmla="*/ 0 w 43"/>
                  <a:gd name="T7" fmla="*/ 14 h 23"/>
                  <a:gd name="T8" fmla="*/ 18 w 43"/>
                  <a:gd name="T9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23">
                    <a:moveTo>
                      <a:pt x="18" y="2"/>
                    </a:moveTo>
                    <a:lnTo>
                      <a:pt x="43" y="0"/>
                    </a:lnTo>
                    <a:lnTo>
                      <a:pt x="30" y="23"/>
                    </a:lnTo>
                    <a:lnTo>
                      <a:pt x="0" y="14"/>
                    </a:lnTo>
                    <a:lnTo>
                      <a:pt x="18" y="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24" name="Freeform 231"/>
              <p:cNvSpPr>
                <a:spLocks/>
              </p:cNvSpPr>
              <p:nvPr/>
            </p:nvSpPr>
            <p:spPr bwMode="auto">
              <a:xfrm rot="20180143" flipH="1">
                <a:off x="4025" y="2196"/>
                <a:ext cx="9" cy="32"/>
              </a:xfrm>
              <a:custGeom>
                <a:avLst/>
                <a:gdLst>
                  <a:gd name="T0" fmla="*/ 0 w 13"/>
                  <a:gd name="T1" fmla="*/ 23 h 50"/>
                  <a:gd name="T2" fmla="*/ 13 w 13"/>
                  <a:gd name="T3" fmla="*/ 0 h 50"/>
                  <a:gd name="T4" fmla="*/ 13 w 13"/>
                  <a:gd name="T5" fmla="*/ 27 h 50"/>
                  <a:gd name="T6" fmla="*/ 2 w 13"/>
                  <a:gd name="T7" fmla="*/ 50 h 50"/>
                  <a:gd name="T8" fmla="*/ 0 w 13"/>
                  <a:gd name="T9" fmla="*/ 2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0">
                    <a:moveTo>
                      <a:pt x="0" y="23"/>
                    </a:moveTo>
                    <a:lnTo>
                      <a:pt x="13" y="0"/>
                    </a:lnTo>
                    <a:lnTo>
                      <a:pt x="13" y="27"/>
                    </a:lnTo>
                    <a:lnTo>
                      <a:pt x="2" y="5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25" name="Freeform 232"/>
              <p:cNvSpPr>
                <a:spLocks/>
              </p:cNvSpPr>
              <p:nvPr/>
            </p:nvSpPr>
            <p:spPr bwMode="auto">
              <a:xfrm rot="20180143" flipH="1">
                <a:off x="4025" y="2196"/>
                <a:ext cx="9" cy="32"/>
              </a:xfrm>
              <a:custGeom>
                <a:avLst/>
                <a:gdLst>
                  <a:gd name="T0" fmla="*/ 0 w 13"/>
                  <a:gd name="T1" fmla="*/ 23 h 50"/>
                  <a:gd name="T2" fmla="*/ 13 w 13"/>
                  <a:gd name="T3" fmla="*/ 0 h 50"/>
                  <a:gd name="T4" fmla="*/ 13 w 13"/>
                  <a:gd name="T5" fmla="*/ 27 h 50"/>
                  <a:gd name="T6" fmla="*/ 2 w 13"/>
                  <a:gd name="T7" fmla="*/ 50 h 50"/>
                  <a:gd name="T8" fmla="*/ 0 w 13"/>
                  <a:gd name="T9" fmla="*/ 2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0">
                    <a:moveTo>
                      <a:pt x="0" y="23"/>
                    </a:moveTo>
                    <a:lnTo>
                      <a:pt x="13" y="0"/>
                    </a:lnTo>
                    <a:lnTo>
                      <a:pt x="13" y="27"/>
                    </a:lnTo>
                    <a:lnTo>
                      <a:pt x="2" y="5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26" name="Freeform 233"/>
              <p:cNvSpPr>
                <a:spLocks/>
              </p:cNvSpPr>
              <p:nvPr/>
            </p:nvSpPr>
            <p:spPr bwMode="auto">
              <a:xfrm rot="20180143" flipH="1">
                <a:off x="4025" y="2196"/>
                <a:ext cx="9" cy="32"/>
              </a:xfrm>
              <a:custGeom>
                <a:avLst/>
                <a:gdLst>
                  <a:gd name="T0" fmla="*/ 0 w 13"/>
                  <a:gd name="T1" fmla="*/ 23 h 50"/>
                  <a:gd name="T2" fmla="*/ 13 w 13"/>
                  <a:gd name="T3" fmla="*/ 0 h 50"/>
                  <a:gd name="T4" fmla="*/ 13 w 13"/>
                  <a:gd name="T5" fmla="*/ 27 h 50"/>
                  <a:gd name="T6" fmla="*/ 2 w 13"/>
                  <a:gd name="T7" fmla="*/ 50 h 50"/>
                  <a:gd name="T8" fmla="*/ 0 w 13"/>
                  <a:gd name="T9" fmla="*/ 2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0">
                    <a:moveTo>
                      <a:pt x="0" y="23"/>
                    </a:moveTo>
                    <a:lnTo>
                      <a:pt x="13" y="0"/>
                    </a:lnTo>
                    <a:lnTo>
                      <a:pt x="13" y="27"/>
                    </a:lnTo>
                    <a:lnTo>
                      <a:pt x="2" y="50"/>
                    </a:lnTo>
                    <a:lnTo>
                      <a:pt x="0" y="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27" name="Freeform 234"/>
              <p:cNvSpPr>
                <a:spLocks/>
              </p:cNvSpPr>
              <p:nvPr/>
            </p:nvSpPr>
            <p:spPr bwMode="auto">
              <a:xfrm rot="20180143" flipH="1">
                <a:off x="4027" y="2170"/>
                <a:ext cx="15" cy="28"/>
              </a:xfrm>
              <a:custGeom>
                <a:avLst/>
                <a:gdLst>
                  <a:gd name="T0" fmla="*/ 0 w 20"/>
                  <a:gd name="T1" fmla="*/ 0 h 42"/>
                  <a:gd name="T2" fmla="*/ 20 w 20"/>
                  <a:gd name="T3" fmla="*/ 15 h 42"/>
                  <a:gd name="T4" fmla="*/ 20 w 20"/>
                  <a:gd name="T5" fmla="*/ 42 h 42"/>
                  <a:gd name="T6" fmla="*/ 2 w 20"/>
                  <a:gd name="T7" fmla="*/ 27 h 42"/>
                  <a:gd name="T8" fmla="*/ 0 w 20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2">
                    <a:moveTo>
                      <a:pt x="0" y="0"/>
                    </a:moveTo>
                    <a:lnTo>
                      <a:pt x="20" y="15"/>
                    </a:lnTo>
                    <a:lnTo>
                      <a:pt x="20" y="42"/>
                    </a:lnTo>
                    <a:lnTo>
                      <a:pt x="2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28" name="Freeform 235"/>
              <p:cNvSpPr>
                <a:spLocks/>
              </p:cNvSpPr>
              <p:nvPr/>
            </p:nvSpPr>
            <p:spPr bwMode="auto">
              <a:xfrm rot="20180143" flipH="1">
                <a:off x="4027" y="2170"/>
                <a:ext cx="15" cy="28"/>
              </a:xfrm>
              <a:custGeom>
                <a:avLst/>
                <a:gdLst>
                  <a:gd name="T0" fmla="*/ 0 w 20"/>
                  <a:gd name="T1" fmla="*/ 0 h 42"/>
                  <a:gd name="T2" fmla="*/ 20 w 20"/>
                  <a:gd name="T3" fmla="*/ 15 h 42"/>
                  <a:gd name="T4" fmla="*/ 20 w 20"/>
                  <a:gd name="T5" fmla="*/ 42 h 42"/>
                  <a:gd name="T6" fmla="*/ 2 w 20"/>
                  <a:gd name="T7" fmla="*/ 27 h 42"/>
                  <a:gd name="T8" fmla="*/ 0 w 20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2">
                    <a:moveTo>
                      <a:pt x="0" y="0"/>
                    </a:moveTo>
                    <a:lnTo>
                      <a:pt x="20" y="15"/>
                    </a:lnTo>
                    <a:lnTo>
                      <a:pt x="20" y="42"/>
                    </a:lnTo>
                    <a:lnTo>
                      <a:pt x="2" y="27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29" name="Freeform 236"/>
              <p:cNvSpPr>
                <a:spLocks/>
              </p:cNvSpPr>
              <p:nvPr/>
            </p:nvSpPr>
            <p:spPr bwMode="auto">
              <a:xfrm rot="20180143" flipH="1">
                <a:off x="4015" y="2160"/>
                <a:ext cx="21" cy="18"/>
              </a:xfrm>
              <a:custGeom>
                <a:avLst/>
                <a:gdLst>
                  <a:gd name="T0" fmla="*/ 14 w 34"/>
                  <a:gd name="T1" fmla="*/ 0 h 26"/>
                  <a:gd name="T2" fmla="*/ 34 w 34"/>
                  <a:gd name="T3" fmla="*/ 15 h 26"/>
                  <a:gd name="T4" fmla="*/ 15 w 34"/>
                  <a:gd name="T5" fmla="*/ 26 h 26"/>
                  <a:gd name="T6" fmla="*/ 0 w 34"/>
                  <a:gd name="T7" fmla="*/ 23 h 26"/>
                  <a:gd name="T8" fmla="*/ 14 w 3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6">
                    <a:moveTo>
                      <a:pt x="14" y="0"/>
                    </a:moveTo>
                    <a:lnTo>
                      <a:pt x="34" y="15"/>
                    </a:lnTo>
                    <a:lnTo>
                      <a:pt x="15" y="26"/>
                    </a:lnTo>
                    <a:lnTo>
                      <a:pt x="0" y="2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30" name="Freeform 237"/>
              <p:cNvSpPr>
                <a:spLocks/>
              </p:cNvSpPr>
              <p:nvPr/>
            </p:nvSpPr>
            <p:spPr bwMode="auto">
              <a:xfrm rot="20180143" flipH="1">
                <a:off x="4015" y="2160"/>
                <a:ext cx="21" cy="18"/>
              </a:xfrm>
              <a:custGeom>
                <a:avLst/>
                <a:gdLst>
                  <a:gd name="T0" fmla="*/ 14 w 34"/>
                  <a:gd name="T1" fmla="*/ 0 h 26"/>
                  <a:gd name="T2" fmla="*/ 34 w 34"/>
                  <a:gd name="T3" fmla="*/ 15 h 26"/>
                  <a:gd name="T4" fmla="*/ 15 w 34"/>
                  <a:gd name="T5" fmla="*/ 26 h 26"/>
                  <a:gd name="T6" fmla="*/ 0 w 34"/>
                  <a:gd name="T7" fmla="*/ 23 h 26"/>
                  <a:gd name="T8" fmla="*/ 14 w 3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6">
                    <a:moveTo>
                      <a:pt x="14" y="0"/>
                    </a:moveTo>
                    <a:lnTo>
                      <a:pt x="34" y="15"/>
                    </a:lnTo>
                    <a:lnTo>
                      <a:pt x="15" y="26"/>
                    </a:lnTo>
                    <a:lnTo>
                      <a:pt x="0" y="23"/>
                    </a:lnTo>
                    <a:lnTo>
                      <a:pt x="14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31" name="Freeform 238"/>
              <p:cNvSpPr>
                <a:spLocks/>
              </p:cNvSpPr>
              <p:nvPr/>
            </p:nvSpPr>
            <p:spPr bwMode="auto">
              <a:xfrm rot="20180143" flipH="1">
                <a:off x="4008" y="2177"/>
                <a:ext cx="15" cy="28"/>
              </a:xfrm>
              <a:custGeom>
                <a:avLst/>
                <a:gdLst>
                  <a:gd name="T0" fmla="*/ 0 w 20"/>
                  <a:gd name="T1" fmla="*/ 11 h 38"/>
                  <a:gd name="T2" fmla="*/ 19 w 20"/>
                  <a:gd name="T3" fmla="*/ 0 h 38"/>
                  <a:gd name="T4" fmla="*/ 20 w 20"/>
                  <a:gd name="T5" fmla="*/ 26 h 38"/>
                  <a:gd name="T6" fmla="*/ 0 w 20"/>
                  <a:gd name="T7" fmla="*/ 38 h 38"/>
                  <a:gd name="T8" fmla="*/ 0 w 20"/>
                  <a:gd name="T9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8">
                    <a:moveTo>
                      <a:pt x="0" y="11"/>
                    </a:moveTo>
                    <a:lnTo>
                      <a:pt x="19" y="0"/>
                    </a:lnTo>
                    <a:lnTo>
                      <a:pt x="20" y="26"/>
                    </a:lnTo>
                    <a:lnTo>
                      <a:pt x="0" y="3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32" name="Freeform 239"/>
              <p:cNvSpPr>
                <a:spLocks/>
              </p:cNvSpPr>
              <p:nvPr/>
            </p:nvSpPr>
            <p:spPr bwMode="auto">
              <a:xfrm rot="20180143" flipH="1">
                <a:off x="4008" y="2177"/>
                <a:ext cx="15" cy="28"/>
              </a:xfrm>
              <a:custGeom>
                <a:avLst/>
                <a:gdLst>
                  <a:gd name="T0" fmla="*/ 0 w 20"/>
                  <a:gd name="T1" fmla="*/ 11 h 38"/>
                  <a:gd name="T2" fmla="*/ 19 w 20"/>
                  <a:gd name="T3" fmla="*/ 0 h 38"/>
                  <a:gd name="T4" fmla="*/ 20 w 20"/>
                  <a:gd name="T5" fmla="*/ 26 h 38"/>
                  <a:gd name="T6" fmla="*/ 0 w 20"/>
                  <a:gd name="T7" fmla="*/ 38 h 38"/>
                  <a:gd name="T8" fmla="*/ 0 w 20"/>
                  <a:gd name="T9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8">
                    <a:moveTo>
                      <a:pt x="0" y="11"/>
                    </a:moveTo>
                    <a:lnTo>
                      <a:pt x="19" y="0"/>
                    </a:lnTo>
                    <a:lnTo>
                      <a:pt x="20" y="26"/>
                    </a:lnTo>
                    <a:lnTo>
                      <a:pt x="0" y="3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33" name="Freeform 240"/>
              <p:cNvSpPr>
                <a:spLocks/>
              </p:cNvSpPr>
              <p:nvPr/>
            </p:nvSpPr>
            <p:spPr bwMode="auto">
              <a:xfrm rot="20180143" flipH="1">
                <a:off x="4008" y="2177"/>
                <a:ext cx="15" cy="28"/>
              </a:xfrm>
              <a:custGeom>
                <a:avLst/>
                <a:gdLst>
                  <a:gd name="T0" fmla="*/ 0 w 20"/>
                  <a:gd name="T1" fmla="*/ 11 h 38"/>
                  <a:gd name="T2" fmla="*/ 19 w 20"/>
                  <a:gd name="T3" fmla="*/ 0 h 38"/>
                  <a:gd name="T4" fmla="*/ 20 w 20"/>
                  <a:gd name="T5" fmla="*/ 26 h 38"/>
                  <a:gd name="T6" fmla="*/ 0 w 20"/>
                  <a:gd name="T7" fmla="*/ 38 h 38"/>
                  <a:gd name="T8" fmla="*/ 0 w 20"/>
                  <a:gd name="T9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8">
                    <a:moveTo>
                      <a:pt x="0" y="11"/>
                    </a:moveTo>
                    <a:lnTo>
                      <a:pt x="19" y="0"/>
                    </a:lnTo>
                    <a:lnTo>
                      <a:pt x="20" y="26"/>
                    </a:lnTo>
                    <a:lnTo>
                      <a:pt x="0" y="38"/>
                    </a:lnTo>
                    <a:lnTo>
                      <a:pt x="0" y="1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34" name="Freeform 241"/>
              <p:cNvSpPr>
                <a:spLocks/>
              </p:cNvSpPr>
              <p:nvPr/>
            </p:nvSpPr>
            <p:spPr bwMode="auto">
              <a:xfrm rot="20180143" flipH="1">
                <a:off x="4139" y="2092"/>
                <a:ext cx="293" cy="296"/>
              </a:xfrm>
              <a:custGeom>
                <a:avLst/>
                <a:gdLst>
                  <a:gd name="T0" fmla="*/ 57 w 425"/>
                  <a:gd name="T1" fmla="*/ 428 h 428"/>
                  <a:gd name="T2" fmla="*/ 0 w 425"/>
                  <a:gd name="T3" fmla="*/ 341 h 428"/>
                  <a:gd name="T4" fmla="*/ 369 w 425"/>
                  <a:gd name="T5" fmla="*/ 0 h 428"/>
                  <a:gd name="T6" fmla="*/ 425 w 425"/>
                  <a:gd name="T7" fmla="*/ 89 h 428"/>
                  <a:gd name="T8" fmla="*/ 57 w 425"/>
                  <a:gd name="T9" fmla="*/ 428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428">
                    <a:moveTo>
                      <a:pt x="57" y="428"/>
                    </a:moveTo>
                    <a:lnTo>
                      <a:pt x="0" y="341"/>
                    </a:lnTo>
                    <a:lnTo>
                      <a:pt x="369" y="0"/>
                    </a:lnTo>
                    <a:lnTo>
                      <a:pt x="425" y="89"/>
                    </a:lnTo>
                    <a:lnTo>
                      <a:pt x="57" y="428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35" name="Freeform 242"/>
              <p:cNvSpPr>
                <a:spLocks/>
              </p:cNvSpPr>
              <p:nvPr/>
            </p:nvSpPr>
            <p:spPr bwMode="auto">
              <a:xfrm rot="20180143" flipH="1">
                <a:off x="4139" y="2092"/>
                <a:ext cx="293" cy="296"/>
              </a:xfrm>
              <a:custGeom>
                <a:avLst/>
                <a:gdLst>
                  <a:gd name="T0" fmla="*/ 57 w 425"/>
                  <a:gd name="T1" fmla="*/ 428 h 428"/>
                  <a:gd name="T2" fmla="*/ 0 w 425"/>
                  <a:gd name="T3" fmla="*/ 341 h 428"/>
                  <a:gd name="T4" fmla="*/ 369 w 425"/>
                  <a:gd name="T5" fmla="*/ 0 h 428"/>
                  <a:gd name="T6" fmla="*/ 425 w 425"/>
                  <a:gd name="T7" fmla="*/ 89 h 428"/>
                  <a:gd name="T8" fmla="*/ 57 w 425"/>
                  <a:gd name="T9" fmla="*/ 428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428">
                    <a:moveTo>
                      <a:pt x="57" y="428"/>
                    </a:moveTo>
                    <a:lnTo>
                      <a:pt x="0" y="341"/>
                    </a:lnTo>
                    <a:lnTo>
                      <a:pt x="369" y="0"/>
                    </a:lnTo>
                    <a:lnTo>
                      <a:pt x="425" y="89"/>
                    </a:lnTo>
                    <a:lnTo>
                      <a:pt x="57" y="42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36" name="Line 243"/>
              <p:cNvSpPr>
                <a:spLocks noChangeShapeType="1"/>
              </p:cNvSpPr>
              <p:nvPr/>
            </p:nvSpPr>
            <p:spPr bwMode="auto">
              <a:xfrm rot="20180143" flipV="1">
                <a:off x="4315" y="2227"/>
                <a:ext cx="41" cy="6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37" name="Line 244"/>
              <p:cNvSpPr>
                <a:spLocks noChangeShapeType="1"/>
              </p:cNvSpPr>
              <p:nvPr/>
            </p:nvSpPr>
            <p:spPr bwMode="auto">
              <a:xfrm rot="20180143" flipV="1">
                <a:off x="4222" y="2191"/>
                <a:ext cx="45" cy="5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38" name="Freeform 245"/>
              <p:cNvSpPr>
                <a:spLocks/>
              </p:cNvSpPr>
              <p:nvPr/>
            </p:nvSpPr>
            <p:spPr bwMode="auto">
              <a:xfrm rot="20180143" flipH="1">
                <a:off x="4064" y="2145"/>
                <a:ext cx="52" cy="65"/>
              </a:xfrm>
              <a:custGeom>
                <a:avLst/>
                <a:gdLst>
                  <a:gd name="T0" fmla="*/ 56 w 76"/>
                  <a:gd name="T1" fmla="*/ 94 h 94"/>
                  <a:gd name="T2" fmla="*/ 70 w 76"/>
                  <a:gd name="T3" fmla="*/ 72 h 94"/>
                  <a:gd name="T4" fmla="*/ 76 w 76"/>
                  <a:gd name="T5" fmla="*/ 11 h 94"/>
                  <a:gd name="T6" fmla="*/ 8 w 76"/>
                  <a:gd name="T7" fmla="*/ 0 h 94"/>
                  <a:gd name="T8" fmla="*/ 0 w 76"/>
                  <a:gd name="T9" fmla="*/ 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94">
                    <a:moveTo>
                      <a:pt x="56" y="94"/>
                    </a:moveTo>
                    <a:lnTo>
                      <a:pt x="70" y="72"/>
                    </a:lnTo>
                    <a:lnTo>
                      <a:pt x="76" y="11"/>
                    </a:lnTo>
                    <a:lnTo>
                      <a:pt x="8" y="0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39" name="Line 246"/>
              <p:cNvSpPr>
                <a:spLocks noChangeShapeType="1"/>
              </p:cNvSpPr>
              <p:nvPr/>
            </p:nvSpPr>
            <p:spPr bwMode="auto">
              <a:xfrm rot="20180143" flipV="1">
                <a:off x="4068" y="2145"/>
                <a:ext cx="43" cy="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40" name="Line 247"/>
              <p:cNvSpPr>
                <a:spLocks noChangeShapeType="1"/>
              </p:cNvSpPr>
              <p:nvPr/>
            </p:nvSpPr>
            <p:spPr bwMode="auto">
              <a:xfrm rot="20180143" flipV="1">
                <a:off x="4102" y="2154"/>
                <a:ext cx="21" cy="3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41" name="Freeform 248"/>
              <p:cNvSpPr>
                <a:spLocks/>
              </p:cNvSpPr>
              <p:nvPr/>
            </p:nvSpPr>
            <p:spPr bwMode="auto">
              <a:xfrm rot="20180143" flipH="1">
                <a:off x="3655" y="1921"/>
                <a:ext cx="297" cy="293"/>
              </a:xfrm>
              <a:custGeom>
                <a:avLst/>
                <a:gdLst>
                  <a:gd name="T0" fmla="*/ 363 w 430"/>
                  <a:gd name="T1" fmla="*/ 0 h 422"/>
                  <a:gd name="T2" fmla="*/ 430 w 430"/>
                  <a:gd name="T3" fmla="*/ 83 h 422"/>
                  <a:gd name="T4" fmla="*/ 62 w 430"/>
                  <a:gd name="T5" fmla="*/ 422 h 422"/>
                  <a:gd name="T6" fmla="*/ 0 w 430"/>
                  <a:gd name="T7" fmla="*/ 350 h 422"/>
                  <a:gd name="T8" fmla="*/ 363 w 430"/>
                  <a:gd name="T9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422">
                    <a:moveTo>
                      <a:pt x="363" y="0"/>
                    </a:moveTo>
                    <a:lnTo>
                      <a:pt x="430" y="83"/>
                    </a:lnTo>
                    <a:lnTo>
                      <a:pt x="62" y="422"/>
                    </a:lnTo>
                    <a:lnTo>
                      <a:pt x="0" y="350"/>
                    </a:lnTo>
                    <a:lnTo>
                      <a:pt x="363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42" name="Freeform 249"/>
              <p:cNvSpPr>
                <a:spLocks/>
              </p:cNvSpPr>
              <p:nvPr/>
            </p:nvSpPr>
            <p:spPr bwMode="auto">
              <a:xfrm rot="20180143" flipH="1">
                <a:off x="3655" y="1921"/>
                <a:ext cx="297" cy="293"/>
              </a:xfrm>
              <a:custGeom>
                <a:avLst/>
                <a:gdLst>
                  <a:gd name="T0" fmla="*/ 363 w 430"/>
                  <a:gd name="T1" fmla="*/ 0 h 422"/>
                  <a:gd name="T2" fmla="*/ 430 w 430"/>
                  <a:gd name="T3" fmla="*/ 83 h 422"/>
                  <a:gd name="T4" fmla="*/ 62 w 430"/>
                  <a:gd name="T5" fmla="*/ 422 h 422"/>
                  <a:gd name="T6" fmla="*/ 0 w 430"/>
                  <a:gd name="T7" fmla="*/ 350 h 422"/>
                  <a:gd name="T8" fmla="*/ 363 w 430"/>
                  <a:gd name="T9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422">
                    <a:moveTo>
                      <a:pt x="363" y="0"/>
                    </a:moveTo>
                    <a:lnTo>
                      <a:pt x="430" y="83"/>
                    </a:lnTo>
                    <a:lnTo>
                      <a:pt x="62" y="422"/>
                    </a:lnTo>
                    <a:lnTo>
                      <a:pt x="0" y="350"/>
                    </a:lnTo>
                    <a:lnTo>
                      <a:pt x="36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43" name="Line 250"/>
              <p:cNvSpPr>
                <a:spLocks noChangeShapeType="1"/>
              </p:cNvSpPr>
              <p:nvPr/>
            </p:nvSpPr>
            <p:spPr bwMode="auto">
              <a:xfrm rot="20180143" flipH="1">
                <a:off x="3742" y="2030"/>
                <a:ext cx="49" cy="5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44" name="Line 251"/>
              <p:cNvSpPr>
                <a:spLocks noChangeShapeType="1"/>
              </p:cNvSpPr>
              <p:nvPr/>
            </p:nvSpPr>
            <p:spPr bwMode="auto">
              <a:xfrm rot="20180143" flipH="1">
                <a:off x="3851" y="2064"/>
                <a:ext cx="45" cy="5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45" name="Freeform 252"/>
              <p:cNvSpPr>
                <a:spLocks/>
              </p:cNvSpPr>
              <p:nvPr/>
            </p:nvSpPr>
            <p:spPr bwMode="auto">
              <a:xfrm rot="20180143" flipH="1">
                <a:off x="3940" y="2096"/>
                <a:ext cx="43" cy="66"/>
              </a:xfrm>
              <a:custGeom>
                <a:avLst/>
                <a:gdLst>
                  <a:gd name="T0" fmla="*/ 10 w 62"/>
                  <a:gd name="T1" fmla="*/ 0 h 94"/>
                  <a:gd name="T2" fmla="*/ 2 w 62"/>
                  <a:gd name="T3" fmla="*/ 5 h 94"/>
                  <a:gd name="T4" fmla="*/ 0 w 62"/>
                  <a:gd name="T5" fmla="*/ 77 h 94"/>
                  <a:gd name="T6" fmla="*/ 58 w 62"/>
                  <a:gd name="T7" fmla="*/ 94 h 94"/>
                  <a:gd name="T8" fmla="*/ 62 w 62"/>
                  <a:gd name="T9" fmla="*/ 7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94">
                    <a:moveTo>
                      <a:pt x="10" y="0"/>
                    </a:moveTo>
                    <a:lnTo>
                      <a:pt x="2" y="5"/>
                    </a:lnTo>
                    <a:lnTo>
                      <a:pt x="0" y="77"/>
                    </a:lnTo>
                    <a:lnTo>
                      <a:pt x="58" y="94"/>
                    </a:lnTo>
                    <a:lnTo>
                      <a:pt x="62" y="7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46" name="Line 253"/>
              <p:cNvSpPr>
                <a:spLocks noChangeShapeType="1"/>
              </p:cNvSpPr>
              <p:nvPr/>
            </p:nvSpPr>
            <p:spPr bwMode="auto">
              <a:xfrm rot="20180143" flipH="1">
                <a:off x="3965" y="2112"/>
                <a:ext cx="47" cy="5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47" name="Line 254"/>
              <p:cNvSpPr>
                <a:spLocks noChangeShapeType="1"/>
              </p:cNvSpPr>
              <p:nvPr/>
            </p:nvSpPr>
            <p:spPr bwMode="auto">
              <a:xfrm rot="20180143" flipH="1">
                <a:off x="3988" y="2126"/>
                <a:ext cx="24" cy="3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48" name="Freeform 255"/>
              <p:cNvSpPr>
                <a:spLocks/>
              </p:cNvSpPr>
              <p:nvPr/>
            </p:nvSpPr>
            <p:spPr bwMode="auto">
              <a:xfrm rot="20180143" flipH="1">
                <a:off x="3655" y="1921"/>
                <a:ext cx="297" cy="293"/>
              </a:xfrm>
              <a:custGeom>
                <a:avLst/>
                <a:gdLst>
                  <a:gd name="T0" fmla="*/ 363 w 430"/>
                  <a:gd name="T1" fmla="*/ 0 h 422"/>
                  <a:gd name="T2" fmla="*/ 430 w 430"/>
                  <a:gd name="T3" fmla="*/ 83 h 422"/>
                  <a:gd name="T4" fmla="*/ 62 w 430"/>
                  <a:gd name="T5" fmla="*/ 422 h 422"/>
                  <a:gd name="T6" fmla="*/ 0 w 430"/>
                  <a:gd name="T7" fmla="*/ 350 h 422"/>
                  <a:gd name="T8" fmla="*/ 363 w 430"/>
                  <a:gd name="T9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422">
                    <a:moveTo>
                      <a:pt x="363" y="0"/>
                    </a:moveTo>
                    <a:lnTo>
                      <a:pt x="430" y="83"/>
                    </a:lnTo>
                    <a:lnTo>
                      <a:pt x="62" y="422"/>
                    </a:lnTo>
                    <a:lnTo>
                      <a:pt x="0" y="350"/>
                    </a:lnTo>
                    <a:lnTo>
                      <a:pt x="363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49" name="Freeform 256"/>
              <p:cNvSpPr>
                <a:spLocks/>
              </p:cNvSpPr>
              <p:nvPr/>
            </p:nvSpPr>
            <p:spPr bwMode="auto">
              <a:xfrm rot="20180143" flipH="1">
                <a:off x="3655" y="1921"/>
                <a:ext cx="297" cy="293"/>
              </a:xfrm>
              <a:custGeom>
                <a:avLst/>
                <a:gdLst>
                  <a:gd name="T0" fmla="*/ 363 w 430"/>
                  <a:gd name="T1" fmla="*/ 0 h 422"/>
                  <a:gd name="T2" fmla="*/ 430 w 430"/>
                  <a:gd name="T3" fmla="*/ 83 h 422"/>
                  <a:gd name="T4" fmla="*/ 62 w 430"/>
                  <a:gd name="T5" fmla="*/ 422 h 422"/>
                  <a:gd name="T6" fmla="*/ 0 w 430"/>
                  <a:gd name="T7" fmla="*/ 350 h 422"/>
                  <a:gd name="T8" fmla="*/ 363 w 430"/>
                  <a:gd name="T9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422">
                    <a:moveTo>
                      <a:pt x="363" y="0"/>
                    </a:moveTo>
                    <a:lnTo>
                      <a:pt x="430" y="83"/>
                    </a:lnTo>
                    <a:lnTo>
                      <a:pt x="62" y="422"/>
                    </a:lnTo>
                    <a:lnTo>
                      <a:pt x="0" y="350"/>
                    </a:lnTo>
                    <a:lnTo>
                      <a:pt x="36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50" name="Line 257"/>
              <p:cNvSpPr>
                <a:spLocks noChangeShapeType="1"/>
              </p:cNvSpPr>
              <p:nvPr/>
            </p:nvSpPr>
            <p:spPr bwMode="auto">
              <a:xfrm rot="20180143" flipH="1">
                <a:off x="3742" y="2030"/>
                <a:ext cx="49" cy="5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51" name="Line 258"/>
              <p:cNvSpPr>
                <a:spLocks noChangeShapeType="1"/>
              </p:cNvSpPr>
              <p:nvPr/>
            </p:nvSpPr>
            <p:spPr bwMode="auto">
              <a:xfrm rot="20180143" flipH="1">
                <a:off x="3851" y="2064"/>
                <a:ext cx="45" cy="5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52" name="Freeform 259"/>
              <p:cNvSpPr>
                <a:spLocks/>
              </p:cNvSpPr>
              <p:nvPr/>
            </p:nvSpPr>
            <p:spPr bwMode="auto">
              <a:xfrm rot="20180143" flipH="1">
                <a:off x="3940" y="2096"/>
                <a:ext cx="43" cy="66"/>
              </a:xfrm>
              <a:custGeom>
                <a:avLst/>
                <a:gdLst>
                  <a:gd name="T0" fmla="*/ 10 w 62"/>
                  <a:gd name="T1" fmla="*/ 0 h 94"/>
                  <a:gd name="T2" fmla="*/ 2 w 62"/>
                  <a:gd name="T3" fmla="*/ 5 h 94"/>
                  <a:gd name="T4" fmla="*/ 0 w 62"/>
                  <a:gd name="T5" fmla="*/ 77 h 94"/>
                  <a:gd name="T6" fmla="*/ 58 w 62"/>
                  <a:gd name="T7" fmla="*/ 94 h 94"/>
                  <a:gd name="T8" fmla="*/ 62 w 62"/>
                  <a:gd name="T9" fmla="*/ 7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94">
                    <a:moveTo>
                      <a:pt x="10" y="0"/>
                    </a:moveTo>
                    <a:lnTo>
                      <a:pt x="2" y="5"/>
                    </a:lnTo>
                    <a:lnTo>
                      <a:pt x="0" y="77"/>
                    </a:lnTo>
                    <a:lnTo>
                      <a:pt x="58" y="94"/>
                    </a:lnTo>
                    <a:lnTo>
                      <a:pt x="62" y="7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53" name="Line 260"/>
              <p:cNvSpPr>
                <a:spLocks noChangeShapeType="1"/>
              </p:cNvSpPr>
              <p:nvPr/>
            </p:nvSpPr>
            <p:spPr bwMode="auto">
              <a:xfrm rot="20180143" flipH="1">
                <a:off x="3965" y="2112"/>
                <a:ext cx="47" cy="5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54" name="Line 261"/>
              <p:cNvSpPr>
                <a:spLocks noChangeShapeType="1"/>
              </p:cNvSpPr>
              <p:nvPr/>
            </p:nvSpPr>
            <p:spPr bwMode="auto">
              <a:xfrm rot="20180143" flipH="1">
                <a:off x="3988" y="2126"/>
                <a:ext cx="24" cy="3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55" name="Freeform 262"/>
              <p:cNvSpPr>
                <a:spLocks/>
              </p:cNvSpPr>
              <p:nvPr/>
            </p:nvSpPr>
            <p:spPr bwMode="auto">
              <a:xfrm rot="20180143" flipH="1">
                <a:off x="4023" y="2111"/>
                <a:ext cx="78" cy="103"/>
              </a:xfrm>
              <a:custGeom>
                <a:avLst/>
                <a:gdLst>
                  <a:gd name="T0" fmla="*/ 0 w 113"/>
                  <a:gd name="T1" fmla="*/ 0 h 150"/>
                  <a:gd name="T2" fmla="*/ 98 w 113"/>
                  <a:gd name="T3" fmla="*/ 49 h 150"/>
                  <a:gd name="T4" fmla="*/ 113 w 113"/>
                  <a:gd name="T5" fmla="*/ 150 h 150"/>
                  <a:gd name="T6" fmla="*/ 0 w 113"/>
                  <a:gd name="T7" fmla="*/ 99 h 150"/>
                  <a:gd name="T8" fmla="*/ 0 w 113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150">
                    <a:moveTo>
                      <a:pt x="0" y="0"/>
                    </a:moveTo>
                    <a:lnTo>
                      <a:pt x="98" y="49"/>
                    </a:lnTo>
                    <a:lnTo>
                      <a:pt x="113" y="150"/>
                    </a:lnTo>
                    <a:lnTo>
                      <a:pt x="0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56" name="Freeform 263"/>
              <p:cNvSpPr>
                <a:spLocks/>
              </p:cNvSpPr>
              <p:nvPr/>
            </p:nvSpPr>
            <p:spPr bwMode="auto">
              <a:xfrm rot="20180143" flipH="1">
                <a:off x="4023" y="2111"/>
                <a:ext cx="78" cy="103"/>
              </a:xfrm>
              <a:custGeom>
                <a:avLst/>
                <a:gdLst>
                  <a:gd name="T0" fmla="*/ 0 w 113"/>
                  <a:gd name="T1" fmla="*/ 0 h 150"/>
                  <a:gd name="T2" fmla="*/ 98 w 113"/>
                  <a:gd name="T3" fmla="*/ 49 h 150"/>
                  <a:gd name="T4" fmla="*/ 113 w 113"/>
                  <a:gd name="T5" fmla="*/ 150 h 150"/>
                  <a:gd name="T6" fmla="*/ 0 w 113"/>
                  <a:gd name="T7" fmla="*/ 99 h 150"/>
                  <a:gd name="T8" fmla="*/ 0 w 113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150">
                    <a:moveTo>
                      <a:pt x="0" y="0"/>
                    </a:moveTo>
                    <a:lnTo>
                      <a:pt x="98" y="49"/>
                    </a:lnTo>
                    <a:lnTo>
                      <a:pt x="113" y="150"/>
                    </a:lnTo>
                    <a:lnTo>
                      <a:pt x="0" y="99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57" name="Freeform 264"/>
              <p:cNvSpPr>
                <a:spLocks/>
              </p:cNvSpPr>
              <p:nvPr/>
            </p:nvSpPr>
            <p:spPr bwMode="auto">
              <a:xfrm rot="20180143" flipH="1">
                <a:off x="3982" y="2092"/>
                <a:ext cx="118" cy="74"/>
              </a:xfrm>
              <a:custGeom>
                <a:avLst/>
                <a:gdLst>
                  <a:gd name="T0" fmla="*/ 63 w 175"/>
                  <a:gd name="T1" fmla="*/ 0 h 110"/>
                  <a:gd name="T2" fmla="*/ 175 w 175"/>
                  <a:gd name="T3" fmla="*/ 51 h 110"/>
                  <a:gd name="T4" fmla="*/ 106 w 175"/>
                  <a:gd name="T5" fmla="*/ 110 h 110"/>
                  <a:gd name="T6" fmla="*/ 0 w 175"/>
                  <a:gd name="T7" fmla="*/ 68 h 110"/>
                  <a:gd name="T8" fmla="*/ 63 w 175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110">
                    <a:moveTo>
                      <a:pt x="63" y="0"/>
                    </a:moveTo>
                    <a:lnTo>
                      <a:pt x="175" y="51"/>
                    </a:lnTo>
                    <a:lnTo>
                      <a:pt x="106" y="110"/>
                    </a:lnTo>
                    <a:lnTo>
                      <a:pt x="0" y="68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58" name="Freeform 265"/>
              <p:cNvSpPr>
                <a:spLocks/>
              </p:cNvSpPr>
              <p:nvPr/>
            </p:nvSpPr>
            <p:spPr bwMode="auto">
              <a:xfrm rot="20180143" flipH="1">
                <a:off x="3982" y="2092"/>
                <a:ext cx="118" cy="74"/>
              </a:xfrm>
              <a:custGeom>
                <a:avLst/>
                <a:gdLst>
                  <a:gd name="T0" fmla="*/ 63 w 175"/>
                  <a:gd name="T1" fmla="*/ 0 h 110"/>
                  <a:gd name="T2" fmla="*/ 175 w 175"/>
                  <a:gd name="T3" fmla="*/ 51 h 110"/>
                  <a:gd name="T4" fmla="*/ 106 w 175"/>
                  <a:gd name="T5" fmla="*/ 110 h 110"/>
                  <a:gd name="T6" fmla="*/ 0 w 175"/>
                  <a:gd name="T7" fmla="*/ 68 h 110"/>
                  <a:gd name="T8" fmla="*/ 63 w 175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110">
                    <a:moveTo>
                      <a:pt x="63" y="0"/>
                    </a:moveTo>
                    <a:lnTo>
                      <a:pt x="175" y="51"/>
                    </a:lnTo>
                    <a:lnTo>
                      <a:pt x="106" y="110"/>
                    </a:lnTo>
                    <a:lnTo>
                      <a:pt x="0" y="68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59" name="Freeform 266"/>
              <p:cNvSpPr>
                <a:spLocks/>
              </p:cNvSpPr>
              <p:nvPr/>
            </p:nvSpPr>
            <p:spPr bwMode="auto">
              <a:xfrm rot="20180143" flipH="1">
                <a:off x="3982" y="2092"/>
                <a:ext cx="118" cy="74"/>
              </a:xfrm>
              <a:custGeom>
                <a:avLst/>
                <a:gdLst>
                  <a:gd name="T0" fmla="*/ 63 w 175"/>
                  <a:gd name="T1" fmla="*/ 0 h 110"/>
                  <a:gd name="T2" fmla="*/ 175 w 175"/>
                  <a:gd name="T3" fmla="*/ 51 h 110"/>
                  <a:gd name="T4" fmla="*/ 106 w 175"/>
                  <a:gd name="T5" fmla="*/ 110 h 110"/>
                  <a:gd name="T6" fmla="*/ 0 w 175"/>
                  <a:gd name="T7" fmla="*/ 68 h 110"/>
                  <a:gd name="T8" fmla="*/ 63 w 175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110">
                    <a:moveTo>
                      <a:pt x="63" y="0"/>
                    </a:moveTo>
                    <a:lnTo>
                      <a:pt x="175" y="51"/>
                    </a:lnTo>
                    <a:lnTo>
                      <a:pt x="106" y="110"/>
                    </a:lnTo>
                    <a:lnTo>
                      <a:pt x="0" y="68"/>
                    </a:lnTo>
                    <a:lnTo>
                      <a:pt x="6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60" name="Freeform 267"/>
              <p:cNvSpPr>
                <a:spLocks/>
              </p:cNvSpPr>
              <p:nvPr/>
            </p:nvSpPr>
            <p:spPr bwMode="auto">
              <a:xfrm rot="20180143" flipH="1">
                <a:off x="3997" y="2136"/>
                <a:ext cx="54" cy="115"/>
              </a:xfrm>
              <a:custGeom>
                <a:avLst/>
                <a:gdLst>
                  <a:gd name="T0" fmla="*/ 0 w 79"/>
                  <a:gd name="T1" fmla="*/ 59 h 167"/>
                  <a:gd name="T2" fmla="*/ 69 w 79"/>
                  <a:gd name="T3" fmla="*/ 0 h 167"/>
                  <a:gd name="T4" fmla="*/ 79 w 79"/>
                  <a:gd name="T5" fmla="*/ 93 h 167"/>
                  <a:gd name="T6" fmla="*/ 7 w 79"/>
                  <a:gd name="T7" fmla="*/ 167 h 167"/>
                  <a:gd name="T8" fmla="*/ 0 w 79"/>
                  <a:gd name="T9" fmla="*/ 5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67">
                    <a:moveTo>
                      <a:pt x="0" y="59"/>
                    </a:moveTo>
                    <a:lnTo>
                      <a:pt x="69" y="0"/>
                    </a:lnTo>
                    <a:lnTo>
                      <a:pt x="79" y="93"/>
                    </a:lnTo>
                    <a:lnTo>
                      <a:pt x="7" y="167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61" name="Freeform 268"/>
              <p:cNvSpPr>
                <a:spLocks/>
              </p:cNvSpPr>
              <p:nvPr/>
            </p:nvSpPr>
            <p:spPr bwMode="auto">
              <a:xfrm rot="20180143" flipH="1">
                <a:off x="3997" y="2136"/>
                <a:ext cx="54" cy="115"/>
              </a:xfrm>
              <a:custGeom>
                <a:avLst/>
                <a:gdLst>
                  <a:gd name="T0" fmla="*/ 0 w 79"/>
                  <a:gd name="T1" fmla="*/ 59 h 167"/>
                  <a:gd name="T2" fmla="*/ 69 w 79"/>
                  <a:gd name="T3" fmla="*/ 0 h 167"/>
                  <a:gd name="T4" fmla="*/ 79 w 79"/>
                  <a:gd name="T5" fmla="*/ 93 h 167"/>
                  <a:gd name="T6" fmla="*/ 7 w 79"/>
                  <a:gd name="T7" fmla="*/ 167 h 167"/>
                  <a:gd name="T8" fmla="*/ 0 w 79"/>
                  <a:gd name="T9" fmla="*/ 5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67">
                    <a:moveTo>
                      <a:pt x="0" y="59"/>
                    </a:moveTo>
                    <a:lnTo>
                      <a:pt x="69" y="0"/>
                    </a:lnTo>
                    <a:lnTo>
                      <a:pt x="79" y="93"/>
                    </a:lnTo>
                    <a:lnTo>
                      <a:pt x="7" y="167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62" name="Freeform 269"/>
              <p:cNvSpPr>
                <a:spLocks/>
              </p:cNvSpPr>
              <p:nvPr/>
            </p:nvSpPr>
            <p:spPr bwMode="auto">
              <a:xfrm rot="20180143" flipH="1">
                <a:off x="3997" y="2136"/>
                <a:ext cx="54" cy="115"/>
              </a:xfrm>
              <a:custGeom>
                <a:avLst/>
                <a:gdLst>
                  <a:gd name="T0" fmla="*/ 0 w 79"/>
                  <a:gd name="T1" fmla="*/ 59 h 167"/>
                  <a:gd name="T2" fmla="*/ 69 w 79"/>
                  <a:gd name="T3" fmla="*/ 0 h 167"/>
                  <a:gd name="T4" fmla="*/ 79 w 79"/>
                  <a:gd name="T5" fmla="*/ 93 h 167"/>
                  <a:gd name="T6" fmla="*/ 7 w 79"/>
                  <a:gd name="T7" fmla="*/ 167 h 167"/>
                  <a:gd name="T8" fmla="*/ 0 w 79"/>
                  <a:gd name="T9" fmla="*/ 5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67">
                    <a:moveTo>
                      <a:pt x="0" y="59"/>
                    </a:moveTo>
                    <a:lnTo>
                      <a:pt x="69" y="0"/>
                    </a:lnTo>
                    <a:lnTo>
                      <a:pt x="79" y="93"/>
                    </a:lnTo>
                    <a:lnTo>
                      <a:pt x="7" y="167"/>
                    </a:lnTo>
                    <a:lnTo>
                      <a:pt x="0" y="59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63" name="Freeform 270"/>
              <p:cNvSpPr>
                <a:spLocks/>
              </p:cNvSpPr>
              <p:nvPr/>
            </p:nvSpPr>
            <p:spPr bwMode="auto">
              <a:xfrm rot="20180143" flipH="1">
                <a:off x="4019" y="2205"/>
                <a:ext cx="22" cy="25"/>
              </a:xfrm>
              <a:custGeom>
                <a:avLst/>
                <a:gdLst>
                  <a:gd name="T0" fmla="*/ 0 w 30"/>
                  <a:gd name="T1" fmla="*/ 0 h 36"/>
                  <a:gd name="T2" fmla="*/ 30 w 30"/>
                  <a:gd name="T3" fmla="*/ 10 h 36"/>
                  <a:gd name="T4" fmla="*/ 30 w 30"/>
                  <a:gd name="T5" fmla="*/ 36 h 36"/>
                  <a:gd name="T6" fmla="*/ 1 w 30"/>
                  <a:gd name="T7" fmla="*/ 29 h 36"/>
                  <a:gd name="T8" fmla="*/ 0 w 3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6">
                    <a:moveTo>
                      <a:pt x="0" y="0"/>
                    </a:moveTo>
                    <a:lnTo>
                      <a:pt x="30" y="10"/>
                    </a:lnTo>
                    <a:lnTo>
                      <a:pt x="30" y="36"/>
                    </a:lnTo>
                    <a:lnTo>
                      <a:pt x="1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64" name="Freeform 271"/>
              <p:cNvSpPr>
                <a:spLocks/>
              </p:cNvSpPr>
              <p:nvPr/>
            </p:nvSpPr>
            <p:spPr bwMode="auto">
              <a:xfrm rot="20180143" flipH="1">
                <a:off x="4019" y="2205"/>
                <a:ext cx="22" cy="25"/>
              </a:xfrm>
              <a:custGeom>
                <a:avLst/>
                <a:gdLst>
                  <a:gd name="T0" fmla="*/ 0 w 30"/>
                  <a:gd name="T1" fmla="*/ 0 h 36"/>
                  <a:gd name="T2" fmla="*/ 30 w 30"/>
                  <a:gd name="T3" fmla="*/ 10 h 36"/>
                  <a:gd name="T4" fmla="*/ 30 w 30"/>
                  <a:gd name="T5" fmla="*/ 36 h 36"/>
                  <a:gd name="T6" fmla="*/ 1 w 30"/>
                  <a:gd name="T7" fmla="*/ 29 h 36"/>
                  <a:gd name="T8" fmla="*/ 0 w 30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6">
                    <a:moveTo>
                      <a:pt x="0" y="0"/>
                    </a:moveTo>
                    <a:lnTo>
                      <a:pt x="30" y="10"/>
                    </a:lnTo>
                    <a:lnTo>
                      <a:pt x="30" y="36"/>
                    </a:lnTo>
                    <a:lnTo>
                      <a:pt x="1" y="29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65" name="Freeform 272"/>
              <p:cNvSpPr>
                <a:spLocks/>
              </p:cNvSpPr>
              <p:nvPr/>
            </p:nvSpPr>
            <p:spPr bwMode="auto">
              <a:xfrm rot="20180143" flipH="1">
                <a:off x="4010" y="2193"/>
                <a:ext cx="36" cy="19"/>
              </a:xfrm>
              <a:custGeom>
                <a:avLst/>
                <a:gdLst>
                  <a:gd name="T0" fmla="*/ 28 w 48"/>
                  <a:gd name="T1" fmla="*/ 0 h 27"/>
                  <a:gd name="T2" fmla="*/ 48 w 48"/>
                  <a:gd name="T3" fmla="*/ 15 h 27"/>
                  <a:gd name="T4" fmla="*/ 30 w 48"/>
                  <a:gd name="T5" fmla="*/ 27 h 27"/>
                  <a:gd name="T6" fmla="*/ 0 w 48"/>
                  <a:gd name="T7" fmla="*/ 17 h 27"/>
                  <a:gd name="T8" fmla="*/ 28 w 48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7">
                    <a:moveTo>
                      <a:pt x="28" y="0"/>
                    </a:moveTo>
                    <a:lnTo>
                      <a:pt x="48" y="15"/>
                    </a:lnTo>
                    <a:lnTo>
                      <a:pt x="30" y="27"/>
                    </a:lnTo>
                    <a:lnTo>
                      <a:pt x="0" y="1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66" name="Freeform 273"/>
              <p:cNvSpPr>
                <a:spLocks/>
              </p:cNvSpPr>
              <p:nvPr/>
            </p:nvSpPr>
            <p:spPr bwMode="auto">
              <a:xfrm rot="20180143" flipH="1">
                <a:off x="4010" y="2193"/>
                <a:ext cx="36" cy="19"/>
              </a:xfrm>
              <a:custGeom>
                <a:avLst/>
                <a:gdLst>
                  <a:gd name="T0" fmla="*/ 28 w 48"/>
                  <a:gd name="T1" fmla="*/ 0 h 27"/>
                  <a:gd name="T2" fmla="*/ 48 w 48"/>
                  <a:gd name="T3" fmla="*/ 15 h 27"/>
                  <a:gd name="T4" fmla="*/ 30 w 48"/>
                  <a:gd name="T5" fmla="*/ 27 h 27"/>
                  <a:gd name="T6" fmla="*/ 0 w 48"/>
                  <a:gd name="T7" fmla="*/ 17 h 27"/>
                  <a:gd name="T8" fmla="*/ 28 w 48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7">
                    <a:moveTo>
                      <a:pt x="28" y="0"/>
                    </a:moveTo>
                    <a:lnTo>
                      <a:pt x="48" y="15"/>
                    </a:lnTo>
                    <a:lnTo>
                      <a:pt x="30" y="27"/>
                    </a:lnTo>
                    <a:lnTo>
                      <a:pt x="0" y="17"/>
                    </a:lnTo>
                    <a:lnTo>
                      <a:pt x="28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67" name="Freeform 274"/>
              <p:cNvSpPr>
                <a:spLocks/>
              </p:cNvSpPr>
              <p:nvPr/>
            </p:nvSpPr>
            <p:spPr bwMode="auto">
              <a:xfrm rot="20180143" flipH="1">
                <a:off x="4045" y="2219"/>
                <a:ext cx="6" cy="25"/>
              </a:xfrm>
              <a:custGeom>
                <a:avLst/>
                <a:gdLst>
                  <a:gd name="T0" fmla="*/ 0 w 18"/>
                  <a:gd name="T1" fmla="*/ 12 h 38"/>
                  <a:gd name="T2" fmla="*/ 18 w 18"/>
                  <a:gd name="T3" fmla="*/ 0 h 38"/>
                  <a:gd name="T4" fmla="*/ 18 w 18"/>
                  <a:gd name="T5" fmla="*/ 27 h 38"/>
                  <a:gd name="T6" fmla="*/ 0 w 18"/>
                  <a:gd name="T7" fmla="*/ 38 h 38"/>
                  <a:gd name="T8" fmla="*/ 0 w 18"/>
                  <a:gd name="T9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8">
                    <a:moveTo>
                      <a:pt x="0" y="12"/>
                    </a:moveTo>
                    <a:lnTo>
                      <a:pt x="18" y="0"/>
                    </a:lnTo>
                    <a:lnTo>
                      <a:pt x="18" y="27"/>
                    </a:lnTo>
                    <a:lnTo>
                      <a:pt x="0" y="3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68" name="Freeform 275"/>
              <p:cNvSpPr>
                <a:spLocks/>
              </p:cNvSpPr>
              <p:nvPr/>
            </p:nvSpPr>
            <p:spPr bwMode="auto">
              <a:xfrm rot="20180143" flipH="1">
                <a:off x="4045" y="2219"/>
                <a:ext cx="6" cy="25"/>
              </a:xfrm>
              <a:custGeom>
                <a:avLst/>
                <a:gdLst>
                  <a:gd name="T0" fmla="*/ 0 w 18"/>
                  <a:gd name="T1" fmla="*/ 12 h 38"/>
                  <a:gd name="T2" fmla="*/ 18 w 18"/>
                  <a:gd name="T3" fmla="*/ 0 h 38"/>
                  <a:gd name="T4" fmla="*/ 18 w 18"/>
                  <a:gd name="T5" fmla="*/ 27 h 38"/>
                  <a:gd name="T6" fmla="*/ 0 w 18"/>
                  <a:gd name="T7" fmla="*/ 38 h 38"/>
                  <a:gd name="T8" fmla="*/ 0 w 18"/>
                  <a:gd name="T9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8">
                    <a:moveTo>
                      <a:pt x="0" y="12"/>
                    </a:moveTo>
                    <a:lnTo>
                      <a:pt x="18" y="0"/>
                    </a:lnTo>
                    <a:lnTo>
                      <a:pt x="18" y="27"/>
                    </a:lnTo>
                    <a:lnTo>
                      <a:pt x="0" y="3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69" name="Freeform 276"/>
              <p:cNvSpPr>
                <a:spLocks/>
              </p:cNvSpPr>
              <p:nvPr/>
            </p:nvSpPr>
            <p:spPr bwMode="auto">
              <a:xfrm rot="20180143" flipH="1">
                <a:off x="4045" y="2219"/>
                <a:ext cx="6" cy="25"/>
              </a:xfrm>
              <a:custGeom>
                <a:avLst/>
                <a:gdLst>
                  <a:gd name="T0" fmla="*/ 0 w 18"/>
                  <a:gd name="T1" fmla="*/ 12 h 38"/>
                  <a:gd name="T2" fmla="*/ 18 w 18"/>
                  <a:gd name="T3" fmla="*/ 0 h 38"/>
                  <a:gd name="T4" fmla="*/ 18 w 18"/>
                  <a:gd name="T5" fmla="*/ 27 h 38"/>
                  <a:gd name="T6" fmla="*/ 0 w 18"/>
                  <a:gd name="T7" fmla="*/ 38 h 38"/>
                  <a:gd name="T8" fmla="*/ 0 w 18"/>
                  <a:gd name="T9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8">
                    <a:moveTo>
                      <a:pt x="0" y="12"/>
                    </a:moveTo>
                    <a:lnTo>
                      <a:pt x="18" y="0"/>
                    </a:lnTo>
                    <a:lnTo>
                      <a:pt x="18" y="27"/>
                    </a:lnTo>
                    <a:lnTo>
                      <a:pt x="0" y="38"/>
                    </a:lnTo>
                    <a:lnTo>
                      <a:pt x="0" y="1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70" name="Freeform 277"/>
              <p:cNvSpPr>
                <a:spLocks/>
              </p:cNvSpPr>
              <p:nvPr/>
            </p:nvSpPr>
            <p:spPr bwMode="auto">
              <a:xfrm rot="20180143" flipH="1">
                <a:off x="3978" y="2170"/>
                <a:ext cx="32" cy="28"/>
              </a:xfrm>
              <a:custGeom>
                <a:avLst/>
                <a:gdLst>
                  <a:gd name="T0" fmla="*/ 0 w 45"/>
                  <a:gd name="T1" fmla="*/ 0 h 39"/>
                  <a:gd name="T2" fmla="*/ 45 w 45"/>
                  <a:gd name="T3" fmla="*/ 13 h 39"/>
                  <a:gd name="T4" fmla="*/ 45 w 45"/>
                  <a:gd name="T5" fmla="*/ 39 h 39"/>
                  <a:gd name="T6" fmla="*/ 8 w 45"/>
                  <a:gd name="T7" fmla="*/ 37 h 39"/>
                  <a:gd name="T8" fmla="*/ 0 w 45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9">
                    <a:moveTo>
                      <a:pt x="0" y="0"/>
                    </a:moveTo>
                    <a:lnTo>
                      <a:pt x="45" y="13"/>
                    </a:lnTo>
                    <a:lnTo>
                      <a:pt x="45" y="39"/>
                    </a:lnTo>
                    <a:lnTo>
                      <a:pt x="8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71" name="Freeform 278"/>
              <p:cNvSpPr>
                <a:spLocks/>
              </p:cNvSpPr>
              <p:nvPr/>
            </p:nvSpPr>
            <p:spPr bwMode="auto">
              <a:xfrm rot="20180143" flipH="1">
                <a:off x="3978" y="2170"/>
                <a:ext cx="32" cy="28"/>
              </a:xfrm>
              <a:custGeom>
                <a:avLst/>
                <a:gdLst>
                  <a:gd name="T0" fmla="*/ 0 w 45"/>
                  <a:gd name="T1" fmla="*/ 0 h 39"/>
                  <a:gd name="T2" fmla="*/ 45 w 45"/>
                  <a:gd name="T3" fmla="*/ 13 h 39"/>
                  <a:gd name="T4" fmla="*/ 45 w 45"/>
                  <a:gd name="T5" fmla="*/ 39 h 39"/>
                  <a:gd name="T6" fmla="*/ 8 w 45"/>
                  <a:gd name="T7" fmla="*/ 37 h 39"/>
                  <a:gd name="T8" fmla="*/ 0 w 45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9">
                    <a:moveTo>
                      <a:pt x="0" y="0"/>
                    </a:moveTo>
                    <a:lnTo>
                      <a:pt x="45" y="13"/>
                    </a:lnTo>
                    <a:lnTo>
                      <a:pt x="45" y="39"/>
                    </a:lnTo>
                    <a:lnTo>
                      <a:pt x="8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72" name="Freeform 279"/>
              <p:cNvSpPr>
                <a:spLocks/>
              </p:cNvSpPr>
              <p:nvPr/>
            </p:nvSpPr>
            <p:spPr bwMode="auto">
              <a:xfrm rot="20180143" flipH="1">
                <a:off x="3978" y="2170"/>
                <a:ext cx="32" cy="28"/>
              </a:xfrm>
              <a:custGeom>
                <a:avLst/>
                <a:gdLst>
                  <a:gd name="T0" fmla="*/ 0 w 45"/>
                  <a:gd name="T1" fmla="*/ 0 h 39"/>
                  <a:gd name="T2" fmla="*/ 45 w 45"/>
                  <a:gd name="T3" fmla="*/ 13 h 39"/>
                  <a:gd name="T4" fmla="*/ 45 w 45"/>
                  <a:gd name="T5" fmla="*/ 39 h 39"/>
                  <a:gd name="T6" fmla="*/ 8 w 45"/>
                  <a:gd name="T7" fmla="*/ 37 h 39"/>
                  <a:gd name="T8" fmla="*/ 0 w 45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9">
                    <a:moveTo>
                      <a:pt x="0" y="0"/>
                    </a:moveTo>
                    <a:lnTo>
                      <a:pt x="45" y="13"/>
                    </a:lnTo>
                    <a:lnTo>
                      <a:pt x="45" y="39"/>
                    </a:lnTo>
                    <a:lnTo>
                      <a:pt x="8" y="37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73" name="Freeform 280"/>
              <p:cNvSpPr>
                <a:spLocks/>
              </p:cNvSpPr>
              <p:nvPr/>
            </p:nvSpPr>
            <p:spPr bwMode="auto">
              <a:xfrm rot="20180143" flipH="1">
                <a:off x="3997" y="2192"/>
                <a:ext cx="30" cy="22"/>
              </a:xfrm>
              <a:custGeom>
                <a:avLst/>
                <a:gdLst>
                  <a:gd name="T0" fmla="*/ 28 w 42"/>
                  <a:gd name="T1" fmla="*/ 31 h 31"/>
                  <a:gd name="T2" fmla="*/ 8 w 42"/>
                  <a:gd name="T3" fmla="*/ 17 h 31"/>
                  <a:gd name="T4" fmla="*/ 0 w 42"/>
                  <a:gd name="T5" fmla="*/ 23 h 31"/>
                  <a:gd name="T6" fmla="*/ 8 w 42"/>
                  <a:gd name="T7" fmla="*/ 17 h 31"/>
                  <a:gd name="T8" fmla="*/ 13 w 42"/>
                  <a:gd name="T9" fmla="*/ 0 h 31"/>
                  <a:gd name="T10" fmla="*/ 42 w 42"/>
                  <a:gd name="T11" fmla="*/ 10 h 31"/>
                  <a:gd name="T12" fmla="*/ 28 w 42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31">
                    <a:moveTo>
                      <a:pt x="28" y="31"/>
                    </a:moveTo>
                    <a:lnTo>
                      <a:pt x="8" y="17"/>
                    </a:lnTo>
                    <a:lnTo>
                      <a:pt x="0" y="23"/>
                    </a:lnTo>
                    <a:lnTo>
                      <a:pt x="8" y="17"/>
                    </a:lnTo>
                    <a:lnTo>
                      <a:pt x="13" y="0"/>
                    </a:lnTo>
                    <a:lnTo>
                      <a:pt x="42" y="10"/>
                    </a:lnTo>
                    <a:lnTo>
                      <a:pt x="28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74" name="Freeform 281"/>
              <p:cNvSpPr>
                <a:spLocks/>
              </p:cNvSpPr>
              <p:nvPr/>
            </p:nvSpPr>
            <p:spPr bwMode="auto">
              <a:xfrm rot="20180143" flipH="1">
                <a:off x="3997" y="2192"/>
                <a:ext cx="30" cy="22"/>
              </a:xfrm>
              <a:custGeom>
                <a:avLst/>
                <a:gdLst>
                  <a:gd name="T0" fmla="*/ 28 w 42"/>
                  <a:gd name="T1" fmla="*/ 31 h 31"/>
                  <a:gd name="T2" fmla="*/ 8 w 42"/>
                  <a:gd name="T3" fmla="*/ 17 h 31"/>
                  <a:gd name="T4" fmla="*/ 0 w 42"/>
                  <a:gd name="T5" fmla="*/ 23 h 31"/>
                  <a:gd name="T6" fmla="*/ 8 w 42"/>
                  <a:gd name="T7" fmla="*/ 17 h 31"/>
                  <a:gd name="T8" fmla="*/ 3 w 42"/>
                  <a:gd name="T9" fmla="*/ 6 h 31"/>
                  <a:gd name="T10" fmla="*/ 13 w 42"/>
                  <a:gd name="T11" fmla="*/ 0 h 31"/>
                  <a:gd name="T12" fmla="*/ 42 w 42"/>
                  <a:gd name="T13" fmla="*/ 1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31">
                    <a:moveTo>
                      <a:pt x="28" y="31"/>
                    </a:moveTo>
                    <a:lnTo>
                      <a:pt x="8" y="17"/>
                    </a:lnTo>
                    <a:lnTo>
                      <a:pt x="0" y="23"/>
                    </a:lnTo>
                    <a:lnTo>
                      <a:pt x="8" y="17"/>
                    </a:lnTo>
                    <a:lnTo>
                      <a:pt x="3" y="6"/>
                    </a:lnTo>
                    <a:lnTo>
                      <a:pt x="13" y="0"/>
                    </a:lnTo>
                    <a:lnTo>
                      <a:pt x="42" y="1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75" name="Freeform 282"/>
              <p:cNvSpPr>
                <a:spLocks/>
              </p:cNvSpPr>
              <p:nvPr/>
            </p:nvSpPr>
            <p:spPr bwMode="auto">
              <a:xfrm rot="20180143" flipH="1">
                <a:off x="3999" y="2200"/>
                <a:ext cx="13" cy="25"/>
              </a:xfrm>
              <a:custGeom>
                <a:avLst/>
                <a:gdLst>
                  <a:gd name="T0" fmla="*/ 10 w 19"/>
                  <a:gd name="T1" fmla="*/ 15 h 32"/>
                  <a:gd name="T2" fmla="*/ 4 w 19"/>
                  <a:gd name="T3" fmla="*/ 6 h 32"/>
                  <a:gd name="T4" fmla="*/ 14 w 19"/>
                  <a:gd name="T5" fmla="*/ 0 h 32"/>
                  <a:gd name="T6" fmla="*/ 19 w 19"/>
                  <a:gd name="T7" fmla="*/ 9 h 32"/>
                  <a:gd name="T8" fmla="*/ 10 w 19"/>
                  <a:gd name="T9" fmla="*/ 15 h 32"/>
                  <a:gd name="T10" fmla="*/ 15 w 19"/>
                  <a:gd name="T11" fmla="*/ 26 h 32"/>
                  <a:gd name="T12" fmla="*/ 5 w 19"/>
                  <a:gd name="T13" fmla="*/ 32 h 32"/>
                  <a:gd name="T14" fmla="*/ 0 w 19"/>
                  <a:gd name="T15" fmla="*/ 21 h 32"/>
                  <a:gd name="T16" fmla="*/ 10 w 19"/>
                  <a:gd name="T17" fmla="*/ 1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32">
                    <a:moveTo>
                      <a:pt x="10" y="15"/>
                    </a:moveTo>
                    <a:lnTo>
                      <a:pt x="4" y="6"/>
                    </a:lnTo>
                    <a:lnTo>
                      <a:pt x="14" y="0"/>
                    </a:lnTo>
                    <a:lnTo>
                      <a:pt x="19" y="9"/>
                    </a:lnTo>
                    <a:lnTo>
                      <a:pt x="10" y="15"/>
                    </a:lnTo>
                    <a:lnTo>
                      <a:pt x="15" y="26"/>
                    </a:lnTo>
                    <a:lnTo>
                      <a:pt x="5" y="32"/>
                    </a:lnTo>
                    <a:lnTo>
                      <a:pt x="0" y="21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76" name="Freeform 283"/>
              <p:cNvSpPr>
                <a:spLocks/>
              </p:cNvSpPr>
              <p:nvPr/>
            </p:nvSpPr>
            <p:spPr bwMode="auto">
              <a:xfrm rot="20180143" flipH="1">
                <a:off x="3986" y="2192"/>
                <a:ext cx="11" cy="22"/>
              </a:xfrm>
              <a:custGeom>
                <a:avLst/>
                <a:gdLst>
                  <a:gd name="T0" fmla="*/ 10 w 19"/>
                  <a:gd name="T1" fmla="*/ 15 h 26"/>
                  <a:gd name="T2" fmla="*/ 4 w 19"/>
                  <a:gd name="T3" fmla="*/ 6 h 26"/>
                  <a:gd name="T4" fmla="*/ 14 w 19"/>
                  <a:gd name="T5" fmla="*/ 0 h 26"/>
                  <a:gd name="T6" fmla="*/ 19 w 19"/>
                  <a:gd name="T7" fmla="*/ 9 h 26"/>
                  <a:gd name="T8" fmla="*/ 10 w 19"/>
                  <a:gd name="T9" fmla="*/ 15 h 26"/>
                  <a:gd name="T10" fmla="*/ 15 w 19"/>
                  <a:gd name="T11" fmla="*/ 26 h 26"/>
                  <a:gd name="T12" fmla="*/ 0 w 19"/>
                  <a:gd name="T13" fmla="*/ 21 h 26"/>
                  <a:gd name="T14" fmla="*/ 10 w 19"/>
                  <a:gd name="T15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26">
                    <a:moveTo>
                      <a:pt x="10" y="15"/>
                    </a:moveTo>
                    <a:lnTo>
                      <a:pt x="4" y="6"/>
                    </a:lnTo>
                    <a:lnTo>
                      <a:pt x="14" y="0"/>
                    </a:lnTo>
                    <a:lnTo>
                      <a:pt x="19" y="9"/>
                    </a:lnTo>
                    <a:lnTo>
                      <a:pt x="10" y="15"/>
                    </a:lnTo>
                    <a:lnTo>
                      <a:pt x="15" y="26"/>
                    </a:lnTo>
                    <a:lnTo>
                      <a:pt x="0" y="21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77" name="Freeform 284"/>
              <p:cNvSpPr>
                <a:spLocks/>
              </p:cNvSpPr>
              <p:nvPr/>
            </p:nvSpPr>
            <p:spPr bwMode="auto">
              <a:xfrm rot="20180143" flipH="1">
                <a:off x="3986" y="2192"/>
                <a:ext cx="11" cy="22"/>
              </a:xfrm>
              <a:custGeom>
                <a:avLst/>
                <a:gdLst>
                  <a:gd name="T0" fmla="*/ 10 w 19"/>
                  <a:gd name="T1" fmla="*/ 15 h 26"/>
                  <a:gd name="T2" fmla="*/ 4 w 19"/>
                  <a:gd name="T3" fmla="*/ 6 h 26"/>
                  <a:gd name="T4" fmla="*/ 14 w 19"/>
                  <a:gd name="T5" fmla="*/ 0 h 26"/>
                  <a:gd name="T6" fmla="*/ 19 w 19"/>
                  <a:gd name="T7" fmla="*/ 9 h 26"/>
                  <a:gd name="T8" fmla="*/ 10 w 19"/>
                  <a:gd name="T9" fmla="*/ 15 h 26"/>
                  <a:gd name="T10" fmla="*/ 15 w 19"/>
                  <a:gd name="T11" fmla="*/ 26 h 26"/>
                  <a:gd name="T12" fmla="*/ 0 w 19"/>
                  <a:gd name="T13" fmla="*/ 21 h 26"/>
                  <a:gd name="T14" fmla="*/ 10 w 19"/>
                  <a:gd name="T15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26">
                    <a:moveTo>
                      <a:pt x="10" y="15"/>
                    </a:moveTo>
                    <a:lnTo>
                      <a:pt x="4" y="6"/>
                    </a:lnTo>
                    <a:lnTo>
                      <a:pt x="14" y="0"/>
                    </a:lnTo>
                    <a:lnTo>
                      <a:pt x="19" y="9"/>
                    </a:lnTo>
                    <a:lnTo>
                      <a:pt x="10" y="15"/>
                    </a:lnTo>
                    <a:lnTo>
                      <a:pt x="15" y="26"/>
                    </a:lnTo>
                    <a:lnTo>
                      <a:pt x="0" y="21"/>
                    </a:lnTo>
                    <a:lnTo>
                      <a:pt x="10" y="1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78" name="Freeform 285"/>
              <p:cNvSpPr>
                <a:spLocks/>
              </p:cNvSpPr>
              <p:nvPr/>
            </p:nvSpPr>
            <p:spPr bwMode="auto">
              <a:xfrm rot="20180143" flipH="1">
                <a:off x="4010" y="2189"/>
                <a:ext cx="22" cy="25"/>
              </a:xfrm>
              <a:custGeom>
                <a:avLst/>
                <a:gdLst>
                  <a:gd name="T0" fmla="*/ 0 w 32"/>
                  <a:gd name="T1" fmla="*/ 0 h 36"/>
                  <a:gd name="T2" fmla="*/ 30 w 32"/>
                  <a:gd name="T3" fmla="*/ 9 h 36"/>
                  <a:gd name="T4" fmla="*/ 32 w 32"/>
                  <a:gd name="T5" fmla="*/ 36 h 36"/>
                  <a:gd name="T6" fmla="*/ 12 w 32"/>
                  <a:gd name="T7" fmla="*/ 21 h 36"/>
                  <a:gd name="T8" fmla="*/ 0 w 3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6">
                    <a:moveTo>
                      <a:pt x="0" y="0"/>
                    </a:moveTo>
                    <a:lnTo>
                      <a:pt x="30" y="9"/>
                    </a:lnTo>
                    <a:lnTo>
                      <a:pt x="32" y="36"/>
                    </a:lnTo>
                    <a:lnTo>
                      <a:pt x="12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79" name="Freeform 286"/>
              <p:cNvSpPr>
                <a:spLocks/>
              </p:cNvSpPr>
              <p:nvPr/>
            </p:nvSpPr>
            <p:spPr bwMode="auto">
              <a:xfrm rot="20180143" flipH="1">
                <a:off x="4010" y="2189"/>
                <a:ext cx="22" cy="25"/>
              </a:xfrm>
              <a:custGeom>
                <a:avLst/>
                <a:gdLst>
                  <a:gd name="T0" fmla="*/ 0 w 32"/>
                  <a:gd name="T1" fmla="*/ 0 h 36"/>
                  <a:gd name="T2" fmla="*/ 30 w 32"/>
                  <a:gd name="T3" fmla="*/ 9 h 36"/>
                  <a:gd name="T4" fmla="*/ 32 w 32"/>
                  <a:gd name="T5" fmla="*/ 36 h 36"/>
                  <a:gd name="T6" fmla="*/ 12 w 32"/>
                  <a:gd name="T7" fmla="*/ 21 h 36"/>
                  <a:gd name="T8" fmla="*/ 0 w 3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6">
                    <a:moveTo>
                      <a:pt x="0" y="0"/>
                    </a:moveTo>
                    <a:lnTo>
                      <a:pt x="30" y="9"/>
                    </a:lnTo>
                    <a:lnTo>
                      <a:pt x="32" y="36"/>
                    </a:lnTo>
                    <a:lnTo>
                      <a:pt x="12" y="21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80" name="Freeform 287"/>
              <p:cNvSpPr>
                <a:spLocks/>
              </p:cNvSpPr>
              <p:nvPr/>
            </p:nvSpPr>
            <p:spPr bwMode="auto">
              <a:xfrm rot="20180143" flipH="1">
                <a:off x="4016" y="2186"/>
                <a:ext cx="37" cy="15"/>
              </a:xfrm>
              <a:custGeom>
                <a:avLst/>
                <a:gdLst>
                  <a:gd name="T0" fmla="*/ 18 w 43"/>
                  <a:gd name="T1" fmla="*/ 2 h 23"/>
                  <a:gd name="T2" fmla="*/ 43 w 43"/>
                  <a:gd name="T3" fmla="*/ 0 h 23"/>
                  <a:gd name="T4" fmla="*/ 30 w 43"/>
                  <a:gd name="T5" fmla="*/ 23 h 23"/>
                  <a:gd name="T6" fmla="*/ 0 w 43"/>
                  <a:gd name="T7" fmla="*/ 14 h 23"/>
                  <a:gd name="T8" fmla="*/ 18 w 43"/>
                  <a:gd name="T9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23">
                    <a:moveTo>
                      <a:pt x="18" y="2"/>
                    </a:moveTo>
                    <a:lnTo>
                      <a:pt x="43" y="0"/>
                    </a:lnTo>
                    <a:lnTo>
                      <a:pt x="30" y="23"/>
                    </a:lnTo>
                    <a:lnTo>
                      <a:pt x="0" y="14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81" name="Freeform 288"/>
              <p:cNvSpPr>
                <a:spLocks/>
              </p:cNvSpPr>
              <p:nvPr/>
            </p:nvSpPr>
            <p:spPr bwMode="auto">
              <a:xfrm rot="20180143" flipH="1">
                <a:off x="4016" y="2186"/>
                <a:ext cx="37" cy="15"/>
              </a:xfrm>
              <a:custGeom>
                <a:avLst/>
                <a:gdLst>
                  <a:gd name="T0" fmla="*/ 18 w 43"/>
                  <a:gd name="T1" fmla="*/ 2 h 23"/>
                  <a:gd name="T2" fmla="*/ 43 w 43"/>
                  <a:gd name="T3" fmla="*/ 0 h 23"/>
                  <a:gd name="T4" fmla="*/ 30 w 43"/>
                  <a:gd name="T5" fmla="*/ 23 h 23"/>
                  <a:gd name="T6" fmla="*/ 0 w 43"/>
                  <a:gd name="T7" fmla="*/ 14 h 23"/>
                  <a:gd name="T8" fmla="*/ 18 w 43"/>
                  <a:gd name="T9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23">
                    <a:moveTo>
                      <a:pt x="18" y="2"/>
                    </a:moveTo>
                    <a:lnTo>
                      <a:pt x="43" y="0"/>
                    </a:lnTo>
                    <a:lnTo>
                      <a:pt x="30" y="23"/>
                    </a:lnTo>
                    <a:lnTo>
                      <a:pt x="0" y="14"/>
                    </a:lnTo>
                    <a:lnTo>
                      <a:pt x="18" y="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82" name="Freeform 289"/>
              <p:cNvSpPr>
                <a:spLocks/>
              </p:cNvSpPr>
              <p:nvPr/>
            </p:nvSpPr>
            <p:spPr bwMode="auto">
              <a:xfrm rot="20180143" flipH="1">
                <a:off x="4025" y="2196"/>
                <a:ext cx="9" cy="32"/>
              </a:xfrm>
              <a:custGeom>
                <a:avLst/>
                <a:gdLst>
                  <a:gd name="T0" fmla="*/ 0 w 13"/>
                  <a:gd name="T1" fmla="*/ 23 h 50"/>
                  <a:gd name="T2" fmla="*/ 13 w 13"/>
                  <a:gd name="T3" fmla="*/ 0 h 50"/>
                  <a:gd name="T4" fmla="*/ 13 w 13"/>
                  <a:gd name="T5" fmla="*/ 27 h 50"/>
                  <a:gd name="T6" fmla="*/ 2 w 13"/>
                  <a:gd name="T7" fmla="*/ 50 h 50"/>
                  <a:gd name="T8" fmla="*/ 0 w 13"/>
                  <a:gd name="T9" fmla="*/ 2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0">
                    <a:moveTo>
                      <a:pt x="0" y="23"/>
                    </a:moveTo>
                    <a:lnTo>
                      <a:pt x="13" y="0"/>
                    </a:lnTo>
                    <a:lnTo>
                      <a:pt x="13" y="27"/>
                    </a:lnTo>
                    <a:lnTo>
                      <a:pt x="2" y="5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83" name="Freeform 290"/>
              <p:cNvSpPr>
                <a:spLocks/>
              </p:cNvSpPr>
              <p:nvPr/>
            </p:nvSpPr>
            <p:spPr bwMode="auto">
              <a:xfrm rot="20180143" flipH="1">
                <a:off x="4025" y="2196"/>
                <a:ext cx="9" cy="32"/>
              </a:xfrm>
              <a:custGeom>
                <a:avLst/>
                <a:gdLst>
                  <a:gd name="T0" fmla="*/ 0 w 13"/>
                  <a:gd name="T1" fmla="*/ 23 h 50"/>
                  <a:gd name="T2" fmla="*/ 13 w 13"/>
                  <a:gd name="T3" fmla="*/ 0 h 50"/>
                  <a:gd name="T4" fmla="*/ 13 w 13"/>
                  <a:gd name="T5" fmla="*/ 27 h 50"/>
                  <a:gd name="T6" fmla="*/ 2 w 13"/>
                  <a:gd name="T7" fmla="*/ 50 h 50"/>
                  <a:gd name="T8" fmla="*/ 0 w 13"/>
                  <a:gd name="T9" fmla="*/ 2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0">
                    <a:moveTo>
                      <a:pt x="0" y="23"/>
                    </a:moveTo>
                    <a:lnTo>
                      <a:pt x="13" y="0"/>
                    </a:lnTo>
                    <a:lnTo>
                      <a:pt x="13" y="27"/>
                    </a:lnTo>
                    <a:lnTo>
                      <a:pt x="2" y="5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84" name="Freeform 291"/>
              <p:cNvSpPr>
                <a:spLocks/>
              </p:cNvSpPr>
              <p:nvPr/>
            </p:nvSpPr>
            <p:spPr bwMode="auto">
              <a:xfrm rot="20180143" flipH="1">
                <a:off x="4025" y="2196"/>
                <a:ext cx="9" cy="32"/>
              </a:xfrm>
              <a:custGeom>
                <a:avLst/>
                <a:gdLst>
                  <a:gd name="T0" fmla="*/ 0 w 13"/>
                  <a:gd name="T1" fmla="*/ 23 h 50"/>
                  <a:gd name="T2" fmla="*/ 13 w 13"/>
                  <a:gd name="T3" fmla="*/ 0 h 50"/>
                  <a:gd name="T4" fmla="*/ 13 w 13"/>
                  <a:gd name="T5" fmla="*/ 27 h 50"/>
                  <a:gd name="T6" fmla="*/ 2 w 13"/>
                  <a:gd name="T7" fmla="*/ 50 h 50"/>
                  <a:gd name="T8" fmla="*/ 0 w 13"/>
                  <a:gd name="T9" fmla="*/ 2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0">
                    <a:moveTo>
                      <a:pt x="0" y="23"/>
                    </a:moveTo>
                    <a:lnTo>
                      <a:pt x="13" y="0"/>
                    </a:lnTo>
                    <a:lnTo>
                      <a:pt x="13" y="27"/>
                    </a:lnTo>
                    <a:lnTo>
                      <a:pt x="2" y="50"/>
                    </a:lnTo>
                    <a:lnTo>
                      <a:pt x="0" y="2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85" name="Freeform 292"/>
              <p:cNvSpPr>
                <a:spLocks/>
              </p:cNvSpPr>
              <p:nvPr/>
            </p:nvSpPr>
            <p:spPr bwMode="auto">
              <a:xfrm rot="20180143" flipH="1">
                <a:off x="4027" y="2170"/>
                <a:ext cx="15" cy="28"/>
              </a:xfrm>
              <a:custGeom>
                <a:avLst/>
                <a:gdLst>
                  <a:gd name="T0" fmla="*/ 0 w 20"/>
                  <a:gd name="T1" fmla="*/ 0 h 42"/>
                  <a:gd name="T2" fmla="*/ 20 w 20"/>
                  <a:gd name="T3" fmla="*/ 15 h 42"/>
                  <a:gd name="T4" fmla="*/ 20 w 20"/>
                  <a:gd name="T5" fmla="*/ 42 h 42"/>
                  <a:gd name="T6" fmla="*/ 2 w 20"/>
                  <a:gd name="T7" fmla="*/ 27 h 42"/>
                  <a:gd name="T8" fmla="*/ 0 w 20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2">
                    <a:moveTo>
                      <a:pt x="0" y="0"/>
                    </a:moveTo>
                    <a:lnTo>
                      <a:pt x="20" y="15"/>
                    </a:lnTo>
                    <a:lnTo>
                      <a:pt x="20" y="42"/>
                    </a:lnTo>
                    <a:lnTo>
                      <a:pt x="2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86" name="Freeform 293"/>
              <p:cNvSpPr>
                <a:spLocks/>
              </p:cNvSpPr>
              <p:nvPr/>
            </p:nvSpPr>
            <p:spPr bwMode="auto">
              <a:xfrm rot="20180143" flipH="1">
                <a:off x="4027" y="2170"/>
                <a:ext cx="15" cy="28"/>
              </a:xfrm>
              <a:custGeom>
                <a:avLst/>
                <a:gdLst>
                  <a:gd name="T0" fmla="*/ 0 w 20"/>
                  <a:gd name="T1" fmla="*/ 0 h 42"/>
                  <a:gd name="T2" fmla="*/ 20 w 20"/>
                  <a:gd name="T3" fmla="*/ 15 h 42"/>
                  <a:gd name="T4" fmla="*/ 20 w 20"/>
                  <a:gd name="T5" fmla="*/ 42 h 42"/>
                  <a:gd name="T6" fmla="*/ 2 w 20"/>
                  <a:gd name="T7" fmla="*/ 27 h 42"/>
                  <a:gd name="T8" fmla="*/ 0 w 20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2">
                    <a:moveTo>
                      <a:pt x="0" y="0"/>
                    </a:moveTo>
                    <a:lnTo>
                      <a:pt x="20" y="15"/>
                    </a:lnTo>
                    <a:lnTo>
                      <a:pt x="20" y="42"/>
                    </a:lnTo>
                    <a:lnTo>
                      <a:pt x="2" y="27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87" name="Freeform 294"/>
              <p:cNvSpPr>
                <a:spLocks/>
              </p:cNvSpPr>
              <p:nvPr/>
            </p:nvSpPr>
            <p:spPr bwMode="auto">
              <a:xfrm rot="20180143" flipH="1">
                <a:off x="4015" y="2160"/>
                <a:ext cx="21" cy="18"/>
              </a:xfrm>
              <a:custGeom>
                <a:avLst/>
                <a:gdLst>
                  <a:gd name="T0" fmla="*/ 14 w 34"/>
                  <a:gd name="T1" fmla="*/ 0 h 26"/>
                  <a:gd name="T2" fmla="*/ 34 w 34"/>
                  <a:gd name="T3" fmla="*/ 15 h 26"/>
                  <a:gd name="T4" fmla="*/ 15 w 34"/>
                  <a:gd name="T5" fmla="*/ 26 h 26"/>
                  <a:gd name="T6" fmla="*/ 0 w 34"/>
                  <a:gd name="T7" fmla="*/ 23 h 26"/>
                  <a:gd name="T8" fmla="*/ 14 w 3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6">
                    <a:moveTo>
                      <a:pt x="14" y="0"/>
                    </a:moveTo>
                    <a:lnTo>
                      <a:pt x="34" y="15"/>
                    </a:lnTo>
                    <a:lnTo>
                      <a:pt x="15" y="26"/>
                    </a:lnTo>
                    <a:lnTo>
                      <a:pt x="0" y="2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88" name="Freeform 295"/>
              <p:cNvSpPr>
                <a:spLocks/>
              </p:cNvSpPr>
              <p:nvPr/>
            </p:nvSpPr>
            <p:spPr bwMode="auto">
              <a:xfrm rot="20180143" flipH="1">
                <a:off x="4015" y="2160"/>
                <a:ext cx="21" cy="18"/>
              </a:xfrm>
              <a:custGeom>
                <a:avLst/>
                <a:gdLst>
                  <a:gd name="T0" fmla="*/ 14 w 34"/>
                  <a:gd name="T1" fmla="*/ 0 h 26"/>
                  <a:gd name="T2" fmla="*/ 34 w 34"/>
                  <a:gd name="T3" fmla="*/ 15 h 26"/>
                  <a:gd name="T4" fmla="*/ 15 w 34"/>
                  <a:gd name="T5" fmla="*/ 26 h 26"/>
                  <a:gd name="T6" fmla="*/ 0 w 34"/>
                  <a:gd name="T7" fmla="*/ 23 h 26"/>
                  <a:gd name="T8" fmla="*/ 14 w 3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6">
                    <a:moveTo>
                      <a:pt x="14" y="0"/>
                    </a:moveTo>
                    <a:lnTo>
                      <a:pt x="34" y="15"/>
                    </a:lnTo>
                    <a:lnTo>
                      <a:pt x="15" y="26"/>
                    </a:lnTo>
                    <a:lnTo>
                      <a:pt x="0" y="23"/>
                    </a:lnTo>
                    <a:lnTo>
                      <a:pt x="14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89" name="Freeform 296"/>
              <p:cNvSpPr>
                <a:spLocks/>
              </p:cNvSpPr>
              <p:nvPr/>
            </p:nvSpPr>
            <p:spPr bwMode="auto">
              <a:xfrm rot="20180143" flipH="1">
                <a:off x="4008" y="2177"/>
                <a:ext cx="15" cy="28"/>
              </a:xfrm>
              <a:custGeom>
                <a:avLst/>
                <a:gdLst>
                  <a:gd name="T0" fmla="*/ 0 w 20"/>
                  <a:gd name="T1" fmla="*/ 11 h 38"/>
                  <a:gd name="T2" fmla="*/ 19 w 20"/>
                  <a:gd name="T3" fmla="*/ 0 h 38"/>
                  <a:gd name="T4" fmla="*/ 20 w 20"/>
                  <a:gd name="T5" fmla="*/ 26 h 38"/>
                  <a:gd name="T6" fmla="*/ 0 w 20"/>
                  <a:gd name="T7" fmla="*/ 38 h 38"/>
                  <a:gd name="T8" fmla="*/ 0 w 20"/>
                  <a:gd name="T9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8">
                    <a:moveTo>
                      <a:pt x="0" y="11"/>
                    </a:moveTo>
                    <a:lnTo>
                      <a:pt x="19" y="0"/>
                    </a:lnTo>
                    <a:lnTo>
                      <a:pt x="20" y="26"/>
                    </a:lnTo>
                    <a:lnTo>
                      <a:pt x="0" y="3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90" name="Freeform 297"/>
              <p:cNvSpPr>
                <a:spLocks/>
              </p:cNvSpPr>
              <p:nvPr/>
            </p:nvSpPr>
            <p:spPr bwMode="auto">
              <a:xfrm rot="20180143" flipH="1">
                <a:off x="4008" y="2177"/>
                <a:ext cx="15" cy="28"/>
              </a:xfrm>
              <a:custGeom>
                <a:avLst/>
                <a:gdLst>
                  <a:gd name="T0" fmla="*/ 0 w 20"/>
                  <a:gd name="T1" fmla="*/ 11 h 38"/>
                  <a:gd name="T2" fmla="*/ 19 w 20"/>
                  <a:gd name="T3" fmla="*/ 0 h 38"/>
                  <a:gd name="T4" fmla="*/ 20 w 20"/>
                  <a:gd name="T5" fmla="*/ 26 h 38"/>
                  <a:gd name="T6" fmla="*/ 0 w 20"/>
                  <a:gd name="T7" fmla="*/ 38 h 38"/>
                  <a:gd name="T8" fmla="*/ 0 w 20"/>
                  <a:gd name="T9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8">
                    <a:moveTo>
                      <a:pt x="0" y="11"/>
                    </a:moveTo>
                    <a:lnTo>
                      <a:pt x="19" y="0"/>
                    </a:lnTo>
                    <a:lnTo>
                      <a:pt x="20" y="26"/>
                    </a:lnTo>
                    <a:lnTo>
                      <a:pt x="0" y="3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91" name="Freeform 298"/>
              <p:cNvSpPr>
                <a:spLocks/>
              </p:cNvSpPr>
              <p:nvPr/>
            </p:nvSpPr>
            <p:spPr bwMode="auto">
              <a:xfrm rot="20180143" flipH="1">
                <a:off x="4008" y="2177"/>
                <a:ext cx="15" cy="28"/>
              </a:xfrm>
              <a:custGeom>
                <a:avLst/>
                <a:gdLst>
                  <a:gd name="T0" fmla="*/ 0 w 20"/>
                  <a:gd name="T1" fmla="*/ 11 h 38"/>
                  <a:gd name="T2" fmla="*/ 19 w 20"/>
                  <a:gd name="T3" fmla="*/ 0 h 38"/>
                  <a:gd name="T4" fmla="*/ 20 w 20"/>
                  <a:gd name="T5" fmla="*/ 26 h 38"/>
                  <a:gd name="T6" fmla="*/ 0 w 20"/>
                  <a:gd name="T7" fmla="*/ 38 h 38"/>
                  <a:gd name="T8" fmla="*/ 0 w 20"/>
                  <a:gd name="T9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8">
                    <a:moveTo>
                      <a:pt x="0" y="11"/>
                    </a:moveTo>
                    <a:lnTo>
                      <a:pt x="19" y="0"/>
                    </a:lnTo>
                    <a:lnTo>
                      <a:pt x="20" y="26"/>
                    </a:lnTo>
                    <a:lnTo>
                      <a:pt x="0" y="38"/>
                    </a:lnTo>
                    <a:lnTo>
                      <a:pt x="0" y="1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92" name="Freeform 299"/>
              <p:cNvSpPr>
                <a:spLocks/>
              </p:cNvSpPr>
              <p:nvPr/>
            </p:nvSpPr>
            <p:spPr bwMode="auto">
              <a:xfrm rot="20180143" flipH="1">
                <a:off x="4139" y="2092"/>
                <a:ext cx="293" cy="296"/>
              </a:xfrm>
              <a:custGeom>
                <a:avLst/>
                <a:gdLst>
                  <a:gd name="T0" fmla="*/ 57 w 425"/>
                  <a:gd name="T1" fmla="*/ 428 h 428"/>
                  <a:gd name="T2" fmla="*/ 0 w 425"/>
                  <a:gd name="T3" fmla="*/ 341 h 428"/>
                  <a:gd name="T4" fmla="*/ 369 w 425"/>
                  <a:gd name="T5" fmla="*/ 0 h 428"/>
                  <a:gd name="T6" fmla="*/ 425 w 425"/>
                  <a:gd name="T7" fmla="*/ 89 h 428"/>
                  <a:gd name="T8" fmla="*/ 57 w 425"/>
                  <a:gd name="T9" fmla="*/ 428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428">
                    <a:moveTo>
                      <a:pt x="57" y="428"/>
                    </a:moveTo>
                    <a:lnTo>
                      <a:pt x="0" y="341"/>
                    </a:lnTo>
                    <a:lnTo>
                      <a:pt x="369" y="0"/>
                    </a:lnTo>
                    <a:lnTo>
                      <a:pt x="425" y="89"/>
                    </a:lnTo>
                    <a:lnTo>
                      <a:pt x="57" y="428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93" name="Freeform 300"/>
              <p:cNvSpPr>
                <a:spLocks/>
              </p:cNvSpPr>
              <p:nvPr/>
            </p:nvSpPr>
            <p:spPr bwMode="auto">
              <a:xfrm rot="20180143" flipH="1">
                <a:off x="4139" y="2092"/>
                <a:ext cx="293" cy="296"/>
              </a:xfrm>
              <a:custGeom>
                <a:avLst/>
                <a:gdLst>
                  <a:gd name="T0" fmla="*/ 57 w 425"/>
                  <a:gd name="T1" fmla="*/ 428 h 428"/>
                  <a:gd name="T2" fmla="*/ 0 w 425"/>
                  <a:gd name="T3" fmla="*/ 341 h 428"/>
                  <a:gd name="T4" fmla="*/ 369 w 425"/>
                  <a:gd name="T5" fmla="*/ 0 h 428"/>
                  <a:gd name="T6" fmla="*/ 425 w 425"/>
                  <a:gd name="T7" fmla="*/ 89 h 428"/>
                  <a:gd name="T8" fmla="*/ 57 w 425"/>
                  <a:gd name="T9" fmla="*/ 428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428">
                    <a:moveTo>
                      <a:pt x="57" y="428"/>
                    </a:moveTo>
                    <a:lnTo>
                      <a:pt x="0" y="341"/>
                    </a:lnTo>
                    <a:lnTo>
                      <a:pt x="369" y="0"/>
                    </a:lnTo>
                    <a:lnTo>
                      <a:pt x="425" y="89"/>
                    </a:lnTo>
                    <a:lnTo>
                      <a:pt x="57" y="42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94" name="Line 301"/>
              <p:cNvSpPr>
                <a:spLocks noChangeShapeType="1"/>
              </p:cNvSpPr>
              <p:nvPr/>
            </p:nvSpPr>
            <p:spPr bwMode="auto">
              <a:xfrm rot="20180143" flipV="1">
                <a:off x="4315" y="2227"/>
                <a:ext cx="41" cy="6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95" name="Line 302"/>
              <p:cNvSpPr>
                <a:spLocks noChangeShapeType="1"/>
              </p:cNvSpPr>
              <p:nvPr/>
            </p:nvSpPr>
            <p:spPr bwMode="auto">
              <a:xfrm rot="20180143" flipV="1">
                <a:off x="4222" y="2191"/>
                <a:ext cx="45" cy="5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96" name="Freeform 303"/>
              <p:cNvSpPr>
                <a:spLocks/>
              </p:cNvSpPr>
              <p:nvPr/>
            </p:nvSpPr>
            <p:spPr bwMode="auto">
              <a:xfrm rot="20180143" flipH="1">
                <a:off x="4064" y="2145"/>
                <a:ext cx="52" cy="65"/>
              </a:xfrm>
              <a:custGeom>
                <a:avLst/>
                <a:gdLst>
                  <a:gd name="T0" fmla="*/ 56 w 76"/>
                  <a:gd name="T1" fmla="*/ 94 h 94"/>
                  <a:gd name="T2" fmla="*/ 70 w 76"/>
                  <a:gd name="T3" fmla="*/ 72 h 94"/>
                  <a:gd name="T4" fmla="*/ 76 w 76"/>
                  <a:gd name="T5" fmla="*/ 11 h 94"/>
                  <a:gd name="T6" fmla="*/ 8 w 76"/>
                  <a:gd name="T7" fmla="*/ 0 h 94"/>
                  <a:gd name="T8" fmla="*/ 0 w 76"/>
                  <a:gd name="T9" fmla="*/ 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94">
                    <a:moveTo>
                      <a:pt x="56" y="94"/>
                    </a:moveTo>
                    <a:lnTo>
                      <a:pt x="70" y="72"/>
                    </a:lnTo>
                    <a:lnTo>
                      <a:pt x="76" y="11"/>
                    </a:lnTo>
                    <a:lnTo>
                      <a:pt x="8" y="0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97" name="Line 304"/>
              <p:cNvSpPr>
                <a:spLocks noChangeShapeType="1"/>
              </p:cNvSpPr>
              <p:nvPr/>
            </p:nvSpPr>
            <p:spPr bwMode="auto">
              <a:xfrm rot="20180143" flipV="1">
                <a:off x="4068" y="2145"/>
                <a:ext cx="43" cy="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98" name="Line 305"/>
              <p:cNvSpPr>
                <a:spLocks noChangeShapeType="1"/>
              </p:cNvSpPr>
              <p:nvPr/>
            </p:nvSpPr>
            <p:spPr bwMode="auto">
              <a:xfrm rot="20180143" flipV="1">
                <a:off x="4102" y="2154"/>
                <a:ext cx="21" cy="3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188" name="正方形/長方形 187"/>
            <p:cNvSpPr/>
            <p:nvPr/>
          </p:nvSpPr>
          <p:spPr bwMode="auto">
            <a:xfrm>
              <a:off x="1208088" y="2708275"/>
              <a:ext cx="792162" cy="360363"/>
            </a:xfrm>
            <a:prstGeom prst="rect">
              <a:avLst/>
            </a:prstGeom>
            <a:solidFill>
              <a:srgbClr val="CC0000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/>
            <a:lstStyle/>
            <a:p>
              <a:pPr algn="ctr" eaLnBrk="1" hangingPunct="1">
                <a:defRPr/>
              </a:pPr>
              <a:r>
                <a:rPr lang="en-US" altLang="ja-JP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GEO</a:t>
              </a:r>
              <a:endParaRPr lang="ja-JP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89" name="正方形/長方形 188"/>
            <p:cNvSpPr/>
            <p:nvPr/>
          </p:nvSpPr>
          <p:spPr bwMode="auto">
            <a:xfrm>
              <a:off x="2505075" y="2565400"/>
              <a:ext cx="863600" cy="358775"/>
            </a:xfrm>
            <a:prstGeom prst="rect">
              <a:avLst/>
            </a:prstGeom>
            <a:solidFill>
              <a:srgbClr val="008000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/>
            <a:lstStyle/>
            <a:p>
              <a:pPr algn="ctr" eaLnBrk="1" hangingPunct="1">
                <a:defRPr/>
              </a:pPr>
              <a:r>
                <a:rPr lang="en-US" altLang="ja-JP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IGSOs</a:t>
              </a:r>
              <a:endParaRPr lang="ja-JP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88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1619672" y="260648"/>
            <a:ext cx="146706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200" i="1" dirty="0" smtClean="0">
                <a:solidFill>
                  <a:srgbClr val="0033CC"/>
                </a:solidFill>
              </a:rPr>
              <a:t>Mission</a:t>
            </a:r>
            <a:endParaRPr lang="ja-JP" altLang="en-US" sz="3200" i="1" dirty="0">
              <a:solidFill>
                <a:srgbClr val="0033CC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9768" y="959651"/>
            <a:ext cx="8193318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200"/>
              </a:spcBef>
              <a:buFont typeface="Wingdings" panose="05000000000000000000" pitchFamily="2" charset="2"/>
              <a:buChar char="p"/>
              <a:defRPr/>
            </a:pPr>
            <a:r>
              <a:rPr lang="en-US" altLang="ja-JP" sz="2000" dirty="0">
                <a:solidFill>
                  <a:schemeClr val="tx2"/>
                </a:solidFill>
              </a:rPr>
              <a:t>Mission 1: Positioning </a:t>
            </a:r>
            <a:r>
              <a:rPr lang="en-US" altLang="ja-JP" sz="2000" dirty="0" smtClean="0">
                <a:solidFill>
                  <a:schemeClr val="tx2"/>
                </a:solidFill>
              </a:rPr>
              <a:t>Services</a:t>
            </a:r>
            <a:endParaRPr lang="en-US" altLang="ja-JP" sz="2000" dirty="0">
              <a:solidFill>
                <a:schemeClr val="tx2"/>
              </a:solidFill>
            </a:endParaRPr>
          </a:p>
          <a:p>
            <a:pPr marL="800100" lvl="1" indent="-342900">
              <a:spcBef>
                <a:spcPts val="200"/>
              </a:spcBef>
              <a:buFont typeface="Wingdings" panose="05000000000000000000" pitchFamily="2" charset="2"/>
              <a:buChar char="n"/>
              <a:defRPr/>
            </a:pPr>
            <a:r>
              <a:rPr lang="en-US" altLang="ja-JP" dirty="0"/>
              <a:t>Ranging Service:</a:t>
            </a:r>
          </a:p>
          <a:p>
            <a:pPr marL="1257300" lvl="2" indent="-342900">
              <a:spcBef>
                <a:spcPts val="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ja-JP" i="1" dirty="0"/>
              <a:t>Broadcasts GPS-like ranging signals on three frequencies (L1C/A, L2C, L5I/Q, and L1C) to improve availability of navigation in urban and mountain areas.</a:t>
            </a:r>
          </a:p>
          <a:p>
            <a:pPr marL="800100" lvl="1" indent="-342900">
              <a:spcBef>
                <a:spcPts val="200"/>
              </a:spcBef>
              <a:buFont typeface="Wingdings" panose="05000000000000000000" pitchFamily="2" charset="2"/>
              <a:buChar char="n"/>
              <a:defRPr/>
            </a:pPr>
            <a:r>
              <a:rPr lang="en-US" altLang="ja-JP" dirty="0" err="1"/>
              <a:t>Submeter</a:t>
            </a:r>
            <a:r>
              <a:rPr lang="en-US" altLang="ja-JP" dirty="0"/>
              <a:t> Level Augmentation Service:</a:t>
            </a:r>
          </a:p>
          <a:p>
            <a:pPr marL="1257300" lvl="2" indent="-342900">
              <a:spcBef>
                <a:spcPts val="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ja-JP" i="1" dirty="0"/>
              <a:t>SLAS on L1S</a:t>
            </a:r>
          </a:p>
          <a:p>
            <a:pPr marL="1257300" lvl="2" indent="-342900">
              <a:spcBef>
                <a:spcPts val="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ja-JP" i="1" dirty="0"/>
              <a:t>Code-phase differential </a:t>
            </a:r>
            <a:r>
              <a:rPr lang="en-US" altLang="ja-JP" i="1" dirty="0" smtClean="0"/>
              <a:t>correction</a:t>
            </a:r>
          </a:p>
          <a:p>
            <a:pPr marL="1257300" lvl="2">
              <a:spcBef>
                <a:spcPts val="200"/>
              </a:spcBef>
              <a:defRPr/>
            </a:pPr>
            <a:r>
              <a:rPr lang="en-US" altLang="ja-JP" i="1" dirty="0" smtClean="0"/>
              <a:t>service </a:t>
            </a:r>
            <a:r>
              <a:rPr lang="en-US" altLang="ja-JP" i="1" dirty="0"/>
              <a:t>for mobile users.</a:t>
            </a:r>
          </a:p>
          <a:p>
            <a:pPr marL="800100" lvl="1" indent="-342900">
              <a:spcBef>
                <a:spcPts val="200"/>
              </a:spcBef>
              <a:buFont typeface="Wingdings" panose="05000000000000000000" pitchFamily="2" charset="2"/>
              <a:buChar char="n"/>
              <a:defRPr/>
            </a:pPr>
            <a:r>
              <a:rPr lang="en-US" altLang="ja-JP" dirty="0"/>
              <a:t>Centimeter Level Augmentation Service:</a:t>
            </a:r>
          </a:p>
          <a:p>
            <a:pPr marL="1257300" lvl="2" indent="-342900">
              <a:spcBef>
                <a:spcPts val="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ja-JP" i="1" dirty="0"/>
              <a:t>CLAS on L6D</a:t>
            </a:r>
          </a:p>
          <a:p>
            <a:pPr marL="1257300" lvl="2" indent="-342900">
              <a:spcBef>
                <a:spcPts val="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ja-JP" i="1" dirty="0"/>
              <a:t>Carrier-phase differential </a:t>
            </a:r>
            <a:r>
              <a:rPr lang="en-US" altLang="ja-JP" i="1" dirty="0" smtClean="0"/>
              <a:t>correction</a:t>
            </a:r>
          </a:p>
          <a:p>
            <a:pPr marL="1257300" lvl="2">
              <a:spcBef>
                <a:spcPts val="200"/>
              </a:spcBef>
              <a:defRPr/>
            </a:pPr>
            <a:r>
              <a:rPr lang="en-US" altLang="ja-JP" i="1" dirty="0" smtClean="0"/>
              <a:t>service </a:t>
            </a:r>
            <a:r>
              <a:rPr lang="en-US" altLang="ja-JP" i="1" dirty="0"/>
              <a:t>for precision applications</a:t>
            </a:r>
            <a:r>
              <a:rPr lang="en-US" altLang="ja-JP" i="1" dirty="0" smtClean="0"/>
              <a:t>.</a:t>
            </a:r>
            <a:endParaRPr lang="en-US" altLang="ja-JP" sz="2000" dirty="0">
              <a:solidFill>
                <a:schemeClr val="tx2"/>
              </a:solidFill>
            </a:endParaRPr>
          </a:p>
          <a:p>
            <a:pPr marL="342900" indent="-342900">
              <a:spcBef>
                <a:spcPts val="200"/>
              </a:spcBef>
              <a:buFont typeface="Wingdings" panose="05000000000000000000" pitchFamily="2" charset="2"/>
              <a:buChar char="p"/>
              <a:defRPr/>
            </a:pPr>
            <a:r>
              <a:rPr lang="en-US" altLang="ja-JP" sz="2000" dirty="0">
                <a:solidFill>
                  <a:schemeClr val="tx2"/>
                </a:solidFill>
              </a:rPr>
              <a:t>Mission 2: Messaging </a:t>
            </a:r>
            <a:r>
              <a:rPr lang="en-US" altLang="ja-JP" sz="2000" dirty="0" smtClean="0">
                <a:solidFill>
                  <a:schemeClr val="tx2"/>
                </a:solidFill>
              </a:rPr>
              <a:t>Service</a:t>
            </a:r>
            <a:endParaRPr lang="en-US" altLang="ja-JP" sz="2000" dirty="0">
              <a:solidFill>
                <a:schemeClr val="tx2"/>
              </a:solidFill>
            </a:endParaRPr>
          </a:p>
          <a:p>
            <a:pPr marL="800100" lvl="1" indent="-342900">
              <a:spcBef>
                <a:spcPts val="200"/>
              </a:spcBef>
              <a:buFont typeface="Wingdings" panose="05000000000000000000" pitchFamily="2" charset="2"/>
              <a:buChar char="n"/>
              <a:defRPr/>
            </a:pPr>
            <a:r>
              <a:rPr lang="en-US" altLang="ja-JP" dirty="0"/>
              <a:t>Provides </a:t>
            </a:r>
            <a:r>
              <a:rPr lang="en-US" altLang="ja-JP" dirty="0" smtClean="0"/>
              <a:t>two-way mobile communication</a:t>
            </a:r>
          </a:p>
          <a:p>
            <a:pPr marL="811213" lvl="1">
              <a:spcBef>
                <a:spcPts val="200"/>
              </a:spcBef>
              <a:defRPr/>
            </a:pPr>
            <a:r>
              <a:rPr lang="en-US" altLang="ja-JP" dirty="0" smtClean="0"/>
              <a:t>service for disaster </a:t>
            </a:r>
            <a:r>
              <a:rPr lang="en-US" altLang="ja-JP" dirty="0"/>
              <a:t>and crisis management.</a:t>
            </a:r>
          </a:p>
          <a:p>
            <a:pPr marL="800100" lvl="1" indent="-342900">
              <a:spcBef>
                <a:spcPts val="200"/>
              </a:spcBef>
              <a:buFont typeface="Wingdings" panose="05000000000000000000" pitchFamily="2" charset="2"/>
              <a:buChar char="n"/>
              <a:defRPr/>
            </a:pPr>
            <a:r>
              <a:rPr lang="en-US" altLang="ja-JP" dirty="0" smtClean="0"/>
              <a:t>Downlink short messages on </a:t>
            </a:r>
            <a:r>
              <a:rPr lang="en-US" altLang="ja-JP" dirty="0"/>
              <a:t>L1 frequency</a:t>
            </a:r>
            <a:r>
              <a:rPr lang="en-US" altLang="ja-JP" dirty="0" smtClean="0"/>
              <a:t>.</a:t>
            </a:r>
          </a:p>
          <a:p>
            <a:pPr marL="800100" lvl="1" indent="-342900">
              <a:spcBef>
                <a:spcPts val="200"/>
              </a:spcBef>
              <a:buFont typeface="Wingdings" panose="05000000000000000000" pitchFamily="2" charset="2"/>
              <a:buChar char="n"/>
              <a:defRPr/>
            </a:pPr>
            <a:r>
              <a:rPr lang="en-US" altLang="ja-JP" dirty="0" smtClean="0"/>
              <a:t>S-band</a:t>
            </a:r>
            <a:r>
              <a:rPr lang="ja-JP" altLang="en-US" dirty="0"/>
              <a:t> </a:t>
            </a:r>
            <a:r>
              <a:rPr lang="en-US" altLang="ja-JP" dirty="0" smtClean="0"/>
              <a:t>two-way communication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for</a:t>
            </a:r>
            <a:r>
              <a:rPr lang="ja-JP" altLang="en-US" dirty="0" smtClean="0"/>
              <a:t> </a:t>
            </a:r>
            <a:r>
              <a:rPr lang="en-US" altLang="ja-JP" dirty="0" smtClean="0"/>
              <a:t>emergency safety report.</a:t>
            </a:r>
            <a:endParaRPr lang="en-US" altLang="ja-JP" dirty="0"/>
          </a:p>
        </p:txBody>
      </p:sp>
      <p:sp>
        <p:nvSpPr>
          <p:cNvPr id="12" name="テキスト ボックス 7"/>
          <p:cNvSpPr txBox="1">
            <a:spLocks noChangeArrowheads="1"/>
          </p:cNvSpPr>
          <p:nvPr/>
        </p:nvSpPr>
        <p:spPr bwMode="auto">
          <a:xfrm>
            <a:off x="6091262" y="5135514"/>
            <a:ext cx="21296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600" dirty="0">
                <a:latin typeface="+mn-lt"/>
              </a:rPr>
              <a:t>QZSS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600" dirty="0">
                <a:latin typeface="+mn-lt"/>
              </a:rPr>
              <a:t>Orbit and Ground Track</a:t>
            </a:r>
            <a:endParaRPr lang="ja-JP" altLang="en-US" sz="1600" dirty="0">
              <a:latin typeface="+mn-lt"/>
            </a:endParaRPr>
          </a:p>
        </p:txBody>
      </p:sp>
      <p:grpSp>
        <p:nvGrpSpPr>
          <p:cNvPr id="13" name="グループ化 15"/>
          <p:cNvGrpSpPr>
            <a:grpSpLocks/>
          </p:cNvGrpSpPr>
          <p:nvPr/>
        </p:nvGrpSpPr>
        <p:grpSpPr bwMode="auto">
          <a:xfrm>
            <a:off x="5292080" y="2564904"/>
            <a:ext cx="3748943" cy="2679190"/>
            <a:chOff x="6540219" y="1106167"/>
            <a:chExt cx="2517260" cy="1844619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219" y="1106167"/>
              <a:ext cx="2503231" cy="1769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テキスト ボックス 17"/>
            <p:cNvSpPr txBox="1">
              <a:spLocks noChangeArrowheads="1"/>
            </p:cNvSpPr>
            <p:nvPr/>
          </p:nvSpPr>
          <p:spPr bwMode="auto">
            <a:xfrm>
              <a:off x="8258862" y="2673787"/>
              <a:ext cx="7986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200">
                  <a:solidFill>
                    <a:srgbClr val="FFFFFF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(C)JAXA</a:t>
              </a:r>
              <a:endParaRPr lang="ja-JP" altLang="en-US" sz="1200">
                <a:solidFill>
                  <a:srgbClr val="FFFF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14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19672" y="260648"/>
            <a:ext cx="545187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200" i="1" dirty="0" smtClean="0">
                <a:solidFill>
                  <a:srgbClr val="0033CC"/>
                </a:solidFill>
              </a:rPr>
              <a:t>4-Satellite Constellation in 2020</a:t>
            </a:r>
            <a:endParaRPr lang="ja-JP" altLang="en-US" sz="3200" i="1" dirty="0">
              <a:solidFill>
                <a:srgbClr val="0033CC"/>
              </a:solidFill>
            </a:endParaRPr>
          </a:p>
        </p:txBody>
      </p:sp>
      <p:grpSp>
        <p:nvGrpSpPr>
          <p:cNvPr id="3" name="グループ化 2"/>
          <p:cNvGrpSpPr>
            <a:grpSpLocks/>
          </p:cNvGrpSpPr>
          <p:nvPr/>
        </p:nvGrpSpPr>
        <p:grpSpPr bwMode="auto">
          <a:xfrm>
            <a:off x="5076056" y="1108745"/>
            <a:ext cx="3884612" cy="4456112"/>
            <a:chOff x="5392738" y="2136000"/>
            <a:chExt cx="3884612" cy="4456113"/>
          </a:xfrm>
        </p:grpSpPr>
        <p:pic>
          <p:nvPicPr>
            <p:cNvPr id="4" name="図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2738" y="2136000"/>
              <a:ext cx="3884612" cy="445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2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79215">
              <a:off x="6900069" y="3063082"/>
              <a:ext cx="584200" cy="436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2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79215">
              <a:off x="7749382" y="5844381"/>
              <a:ext cx="584200" cy="436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直線コネクタ 9"/>
            <p:cNvCxnSpPr>
              <a:cxnSpLocks noChangeShapeType="1"/>
            </p:cNvCxnSpPr>
            <p:nvPr/>
          </p:nvCxnSpPr>
          <p:spPr bwMode="auto">
            <a:xfrm>
              <a:off x="5392738" y="4718050"/>
              <a:ext cx="3863975" cy="0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8" name="Picture 42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79215">
              <a:off x="7404894" y="4094956"/>
              <a:ext cx="585788" cy="43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2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79215">
              <a:off x="6852444" y="4421981"/>
              <a:ext cx="585788" cy="43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テキスト ボックス 12"/>
            <p:cNvSpPr txBox="1">
              <a:spLocks noChangeArrowheads="1"/>
            </p:cNvSpPr>
            <p:nvPr/>
          </p:nvSpPr>
          <p:spPr bwMode="auto">
            <a:xfrm>
              <a:off x="8195745" y="4668679"/>
              <a:ext cx="94138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b="1">
                  <a:solidFill>
                    <a:srgbClr val="FF0000"/>
                  </a:solidFill>
                  <a:latin typeface="ＭＳ Ｐゴシック" panose="020B0600070205080204" pitchFamily="50" charset="-128"/>
                  <a:ea typeface="HGP創英角ｺﾞｼｯｸUB" panose="020B0900000000000000" pitchFamily="50" charset="-128"/>
                </a:rPr>
                <a:t>Equator</a:t>
              </a:r>
              <a:endParaRPr lang="ja-JP" altLang="en-US" sz="1800" b="1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12" name="線吹き出し 1 (枠付き) 11"/>
          <p:cNvSpPr/>
          <p:nvPr/>
        </p:nvSpPr>
        <p:spPr>
          <a:xfrm>
            <a:off x="870809" y="908720"/>
            <a:ext cx="4679950" cy="946150"/>
          </a:xfrm>
          <a:prstGeom prst="borderCallout1">
            <a:avLst>
              <a:gd name="adj1" fmla="val 32642"/>
              <a:gd name="adj2" fmla="val 99465"/>
              <a:gd name="adj3" fmla="val 127539"/>
              <a:gd name="adj4" fmla="val 129723"/>
            </a:avLst>
          </a:prstGeom>
          <a:solidFill>
            <a:srgbClr val="BBE0E3">
              <a:lumMod val="20000"/>
              <a:lumOff val="80000"/>
            </a:srgbClr>
          </a:solidFill>
          <a:ln w="12700" cap="flat" cmpd="sng" algn="ctr">
            <a:solidFill>
              <a:srgbClr val="0000CC"/>
            </a:solidFill>
            <a:prstDash val="solid"/>
          </a:ln>
          <a:effectLst>
            <a:outerShdw blurRad="50800" dist="63500" dir="2700000" algn="tl" rotWithShape="0">
              <a:prstClr val="black">
                <a:alpha val="70000"/>
              </a:prstClr>
            </a:outerShdw>
          </a:effectLst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u="sng" kern="0" dirty="0">
                <a:solidFill>
                  <a:srgbClr val="000000"/>
                </a:solidFill>
                <a:latin typeface="+mj-lt"/>
                <a:ea typeface="HGP創英角ｺﾞｼｯｸUB" panose="020B0900000000000000" pitchFamily="50" charset="-128"/>
              </a:rPr>
              <a:t>QZS Visibility </a:t>
            </a:r>
            <a:r>
              <a:rPr kumimoji="0" lang="en-US" altLang="ja-JP" u="sng" kern="0" dirty="0" smtClean="0">
                <a:solidFill>
                  <a:srgbClr val="000000"/>
                </a:solidFill>
                <a:latin typeface="+mj-lt"/>
                <a:ea typeface="HGP創英角ｺﾞｼｯｸUB" panose="020B0900000000000000" pitchFamily="50" charset="-128"/>
              </a:rPr>
              <a:t>from Japan</a:t>
            </a:r>
            <a:endParaRPr kumimoji="0" lang="en-US" altLang="ja-JP" u="sng" kern="0" dirty="0">
              <a:solidFill>
                <a:srgbClr val="000000"/>
              </a:solidFill>
              <a:latin typeface="+mj-lt"/>
              <a:ea typeface="HGP創英角ｺﾞｼｯｸUB" panose="020B0900000000000000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kern="0" dirty="0">
                <a:solidFill>
                  <a:srgbClr val="000000"/>
                </a:solidFill>
                <a:latin typeface="+mj-lt"/>
                <a:ea typeface="HGP創英角ｺﾞｼｯｸUB" panose="020B0900000000000000" pitchFamily="50" charset="-128"/>
              </a:rPr>
              <a:t> ・ </a:t>
            </a:r>
            <a:r>
              <a:rPr kumimoji="0" lang="en-US" altLang="ja-JP" kern="0" dirty="0">
                <a:solidFill>
                  <a:srgbClr val="000000"/>
                </a:solidFill>
                <a:latin typeface="+mj-lt"/>
                <a:ea typeface="HGP創英角ｺﾞｼｯｸUB" panose="020B0900000000000000" pitchFamily="50" charset="-128"/>
              </a:rPr>
              <a:t>2 to 3 IGSOs above 20 deg. elevation;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kern="0" dirty="0">
                <a:solidFill>
                  <a:srgbClr val="000000"/>
                </a:solidFill>
                <a:latin typeface="+mj-lt"/>
                <a:ea typeface="HGP創英角ｺﾞｼｯｸUB" panose="020B0900000000000000" pitchFamily="50" charset="-128"/>
              </a:rPr>
              <a:t> ・ </a:t>
            </a:r>
            <a:r>
              <a:rPr kumimoji="0" lang="en-US" altLang="ja-JP" kern="0" dirty="0">
                <a:solidFill>
                  <a:srgbClr val="000000"/>
                </a:solidFill>
                <a:latin typeface="+mj-lt"/>
                <a:ea typeface="HGP創英角ｺﾞｼｯｸUB" panose="020B0900000000000000" pitchFamily="50" charset="-128"/>
              </a:rPr>
              <a:t>At least 1 IGSO above 60 deg. elevation.</a:t>
            </a:r>
            <a:endParaRPr kumimoji="0" lang="ja-JP" altLang="en-US" kern="0" dirty="0">
              <a:solidFill>
                <a:srgbClr val="000000"/>
              </a:solidFill>
              <a:latin typeface="+mj-lt"/>
              <a:ea typeface="HGP創英角ｺﾞｼｯｸUB" panose="020B0900000000000000" pitchFamily="50" charset="-128"/>
            </a:endParaRPr>
          </a:p>
        </p:txBody>
      </p:sp>
      <p:sp>
        <p:nvSpPr>
          <p:cNvPr id="13" name="Text Box 34"/>
          <p:cNvSpPr txBox="1">
            <a:spLocks noChangeArrowheads="1"/>
          </p:cNvSpPr>
          <p:nvPr/>
        </p:nvSpPr>
        <p:spPr bwMode="auto">
          <a:xfrm>
            <a:off x="299309" y="5564857"/>
            <a:ext cx="826135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8913" indent="-188913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25000"/>
              </a:spcBef>
              <a:buFontTx/>
              <a:buChar char="•"/>
              <a:defRPr/>
            </a:pPr>
            <a:r>
              <a:rPr lang="en-US" altLang="ja-JP" sz="1800" dirty="0" smtClean="0">
                <a:latin typeface="+mn-lt"/>
              </a:rPr>
              <a:t>Now we have the QZS-1 satellite on orbit.</a:t>
            </a:r>
          </a:p>
          <a:p>
            <a:pPr eaLnBrk="1" hangingPunct="1">
              <a:spcBef>
                <a:spcPct val="25000"/>
              </a:spcBef>
              <a:buFontTx/>
              <a:buChar char="•"/>
              <a:defRPr/>
            </a:pPr>
            <a:r>
              <a:rPr lang="en-US" altLang="ja-JP" sz="1800" dirty="0" smtClean="0">
                <a:latin typeface="+mn-lt"/>
              </a:rPr>
              <a:t>Three additional satellites will be launched by mid-2017; 2 IGSO and 1 GEO.</a:t>
            </a:r>
          </a:p>
        </p:txBody>
      </p:sp>
      <p:pic>
        <p:nvPicPr>
          <p:cNvPr id="14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1916832"/>
            <a:ext cx="5019923" cy="311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テキスト ボックス 7"/>
          <p:cNvSpPr txBox="1">
            <a:spLocks noChangeArrowheads="1"/>
          </p:cNvSpPr>
          <p:nvPr/>
        </p:nvSpPr>
        <p:spPr bwMode="auto">
          <a:xfrm>
            <a:off x="454849" y="5013176"/>
            <a:ext cx="41891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+mn-lt"/>
              </a:rPr>
              <a:t>Contour of QZSS Minimum Elevation Angle</a:t>
            </a:r>
            <a:endParaRPr lang="ja-JP" altLang="en-US" sz="1800" dirty="0">
              <a:latin typeface="+mn-lt"/>
            </a:endParaRPr>
          </a:p>
        </p:txBody>
      </p:sp>
      <p:sp>
        <p:nvSpPr>
          <p:cNvPr id="16" name="正方形/長方形 6"/>
          <p:cNvSpPr>
            <a:spLocks noChangeArrowheads="1"/>
          </p:cNvSpPr>
          <p:nvPr/>
        </p:nvSpPr>
        <p:spPr bwMode="auto">
          <a:xfrm>
            <a:off x="7523981" y="2680370"/>
            <a:ext cx="1344612" cy="5810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b="1" dirty="0">
                <a:solidFill>
                  <a:schemeClr val="bg1"/>
                </a:solidFill>
              </a:rPr>
              <a:t>Quasi-Zenith Orbit (IGSO)</a:t>
            </a:r>
            <a:endParaRPr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線吹き出し 1 (枠付き) 10"/>
          <p:cNvSpPr/>
          <p:nvPr/>
        </p:nvSpPr>
        <p:spPr>
          <a:xfrm>
            <a:off x="4211960" y="2281907"/>
            <a:ext cx="2401887" cy="892175"/>
          </a:xfrm>
          <a:prstGeom prst="borderCallout1">
            <a:avLst>
              <a:gd name="adj1" fmla="val 32642"/>
              <a:gd name="adj2" fmla="val 99465"/>
              <a:gd name="adj3" fmla="val 135897"/>
              <a:gd name="adj4" fmla="val 106985"/>
            </a:avLst>
          </a:prstGeom>
          <a:solidFill>
            <a:srgbClr val="BBE0E3">
              <a:lumMod val="20000"/>
              <a:lumOff val="80000"/>
            </a:srgbClr>
          </a:solidFill>
          <a:ln w="12700" cap="flat" cmpd="sng" algn="ctr">
            <a:solidFill>
              <a:srgbClr val="0000CC"/>
            </a:solidFill>
            <a:prstDash val="solid"/>
          </a:ln>
          <a:effectLst>
            <a:outerShdw blurRad="50800" dist="63500" dir="2700000" algn="tl" rotWithShape="0">
              <a:prstClr val="black">
                <a:alpha val="70000"/>
              </a:prstClr>
            </a:outerShdw>
          </a:effectLst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u="sng" kern="0" dirty="0">
                <a:solidFill>
                  <a:srgbClr val="000000"/>
                </a:solidFill>
                <a:latin typeface="+mj-lt"/>
                <a:ea typeface="HGP創英角ｺﾞｼｯｸUB" panose="020B0900000000000000" pitchFamily="50" charset="-128"/>
              </a:rPr>
              <a:t>GEO @127E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kern="0" dirty="0">
                <a:solidFill>
                  <a:srgbClr val="000000"/>
                </a:solidFill>
                <a:latin typeface="+mj-lt"/>
                <a:ea typeface="HGP創英角ｺﾞｼｯｸUB" panose="020B0900000000000000" pitchFamily="50" charset="-128"/>
              </a:rPr>
              <a:t> ・ </a:t>
            </a:r>
            <a:r>
              <a:rPr kumimoji="0" lang="en-US" altLang="ja-JP" kern="0" dirty="0">
                <a:solidFill>
                  <a:srgbClr val="000000"/>
                </a:solidFill>
                <a:latin typeface="+mj-lt"/>
                <a:ea typeface="HGP創英角ｺﾞｼｯｸUB" panose="020B0900000000000000" pitchFamily="50" charset="-128"/>
              </a:rPr>
              <a:t>Improved visibility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kern="0" dirty="0">
                <a:solidFill>
                  <a:srgbClr val="000000"/>
                </a:solidFill>
                <a:ea typeface="HGP創英角ｺﾞｼｯｸUB" panose="020B0900000000000000" pitchFamily="50" charset="-128"/>
              </a:rPr>
              <a:t> ・ </a:t>
            </a:r>
            <a:r>
              <a:rPr kumimoji="0" lang="en-US" altLang="ja-JP" kern="0" dirty="0">
                <a:solidFill>
                  <a:srgbClr val="000000"/>
                </a:solidFill>
                <a:ea typeface="HGP創英角ｺﾞｼｯｸUB" panose="020B0900000000000000" pitchFamily="50" charset="-128"/>
              </a:rPr>
              <a:t>Additional services</a:t>
            </a:r>
            <a:endParaRPr kumimoji="0" lang="ja-JP" altLang="en-US" kern="0" dirty="0">
              <a:solidFill>
                <a:srgbClr val="000000"/>
              </a:solidFill>
              <a:latin typeface="+mj-lt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7401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19672" y="260648"/>
            <a:ext cx="375295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200" i="1" dirty="0" smtClean="0">
                <a:solidFill>
                  <a:srgbClr val="0033CC"/>
                </a:solidFill>
              </a:rPr>
              <a:t>QZSS Ranging Signals</a:t>
            </a:r>
            <a:endParaRPr lang="ja-JP" altLang="en-US" sz="3200" i="1" dirty="0">
              <a:solidFill>
                <a:srgbClr val="0033CC"/>
              </a:solidFill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862694"/>
              </p:ext>
            </p:extLst>
          </p:nvPr>
        </p:nvGraphicFramePr>
        <p:xfrm>
          <a:off x="175433" y="836712"/>
          <a:ext cx="8861063" cy="5331159"/>
        </p:xfrm>
        <a:graphic>
          <a:graphicData uri="http://schemas.openxmlformats.org/drawingml/2006/table">
            <a:tbl>
              <a:tblPr/>
              <a:tblGrid>
                <a:gridCol w="1245544"/>
                <a:gridCol w="1150065"/>
                <a:gridCol w="1701512"/>
                <a:gridCol w="1957388"/>
                <a:gridCol w="935518"/>
                <a:gridCol w="935518"/>
                <a:gridCol w="935518"/>
              </a:tblGrid>
              <a:tr h="2924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anose="020B0900000000000000" pitchFamily="50" charset="-128"/>
                        </a:rPr>
                        <a:t>Signal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HGP創英角ｺﾞｼｯｸUB" panose="020B0900000000000000" pitchFamily="50" charset="-128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anose="020B0900000000000000" pitchFamily="50" charset="-128"/>
                        </a:rPr>
                        <a:t>Frequency</a:t>
                      </a:r>
                    </a:p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anose="020B0900000000000000" pitchFamily="50" charset="-128"/>
                        </a:rPr>
                        <a:t>MHz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HGP創英角ｺﾞｼｯｸUB" panose="020B0900000000000000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anose="020B0900000000000000" pitchFamily="50" charset="-128"/>
                        </a:rPr>
                        <a:t>Service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HGP創英角ｺﾞｼｯｸUB" panose="020B0900000000000000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anose="020B0900000000000000" pitchFamily="50" charset="-128"/>
                        </a:rPr>
                        <a:t>Compatibility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HGP創英角ｺﾞｼｯｸUB" panose="020B0900000000000000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anose="020B0900000000000000" pitchFamily="50" charset="-128"/>
                        </a:rPr>
                        <a:t>QZS-1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HGP創英角ｺﾞｼｯｸUB" panose="020B0900000000000000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anose="020B0900000000000000" pitchFamily="50" charset="-128"/>
                          <a:cs typeface="+mn-cs"/>
                        </a:rPr>
                        <a:t>QZS-2/4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anose="020B0900000000000000" pitchFamily="50" charset="-128"/>
                          <a:cs typeface="+mn-cs"/>
                        </a:rPr>
                        <a:t>QZS-3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2403"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chemeClr val="bg2"/>
                        </a:solidFill>
                        <a:effectLst/>
                        <a:latin typeface="+mj-lt"/>
                        <a:ea typeface="HGP創英角ｺﾞｼｯｸUB" panose="020B0900000000000000" pitchFamily="50" charset="-128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chemeClr val="bg2"/>
                        </a:solidFill>
                        <a:effectLst/>
                        <a:latin typeface="+mj-lt"/>
                        <a:ea typeface="HGP創英角ｺﾞｼｯｸUB" panose="020B0900000000000000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chemeClr val="bg2"/>
                        </a:solidFill>
                        <a:effectLst/>
                        <a:latin typeface="+mj-lt"/>
                        <a:ea typeface="HGP創英角ｺﾞｼｯｸUB" panose="020B0900000000000000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DB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chemeClr val="bg2"/>
                        </a:solidFill>
                        <a:effectLst/>
                        <a:latin typeface="+mj-lt"/>
                        <a:ea typeface="HGP創英角ｺﾞｼｯｸUB" panose="020B0900000000000000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anose="020B0900000000000000" pitchFamily="50" charset="-128"/>
                        </a:rPr>
                        <a:t>IGSO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HGP創英角ｺﾞｼｯｸUB" panose="020B0900000000000000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anose="020B0900000000000000" pitchFamily="50" charset="-128"/>
                          <a:cs typeface="+mn-cs"/>
                        </a:rPr>
                        <a:t>IGSO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anose="020B0900000000000000" pitchFamily="50" charset="-128"/>
                          <a:cs typeface="+mn-cs"/>
                        </a:rPr>
                        <a:t>GEO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2403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anose="020B0900000000000000" pitchFamily="50" charset="-128"/>
                        </a:rPr>
                        <a:t>L1C/A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HGP創英角ｺﾞｼｯｸUB" panose="020B0900000000000000" pitchFamily="50" charset="-128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anose="020B0900000000000000" pitchFamily="50" charset="-128"/>
                        </a:rPr>
                        <a:t>1575.42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HGP創英角ｺﾞｼｯｸUB" panose="020B0900000000000000" pitchFamily="50" charset="-128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anose="020B0900000000000000" pitchFamily="50" charset="-128"/>
                        </a:rPr>
                        <a:t>Positioning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HGP創英角ｺﾞｼｯｸUB" panose="020B0900000000000000" pitchFamily="50" charset="-128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anose="020B0900000000000000" pitchFamily="50" charset="-128"/>
                        </a:rPr>
                        <a:t>Complement 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anose="020B0900000000000000" pitchFamily="50" charset="-128"/>
                        </a:rPr>
                        <a:t>GPS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HGP創英角ｺﾞｼｯｸUB" panose="020B0900000000000000" pitchFamily="50" charset="-128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ja-JP" alt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sym typeface="Wingdings" panose="05000000000000000000" pitchFamily="2" charset="2"/>
                        </a:rPr>
                        <a:t>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sym typeface="Wingdings" panose="05000000000000000000" pitchFamily="2" charset="2"/>
                        </a:rPr>
                        <a:t></a:t>
                      </a:r>
                      <a:endParaRPr kumimoji="1" lang="en-US" altLang="ja-JP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sym typeface="Wingdings" panose="05000000000000000000" pitchFamily="2" charset="2"/>
                        </a:rPr>
                        <a:t></a:t>
                      </a:r>
                      <a:endParaRPr kumimoji="1" lang="en-US" altLang="ja-JP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292403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anose="020B0900000000000000" pitchFamily="50" charset="-128"/>
                        </a:rPr>
                        <a:t>L1C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HGP創英角ｺﾞｼｯｸUB" panose="020B0900000000000000" pitchFamily="50" charset="-128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anose="020B0900000000000000" pitchFamily="50" charset="-128"/>
                        </a:rPr>
                        <a:t>Positioning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HGP創英角ｺﾞｼｯｸUB" panose="020B0900000000000000" pitchFamily="50" charset="-128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anose="020B0900000000000000" pitchFamily="50" charset="-128"/>
                        </a:rPr>
                        <a:t>Complement 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anose="020B0900000000000000" pitchFamily="50" charset="-128"/>
                        </a:rPr>
                        <a:t>GPS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HGP創英角ｺﾞｼｯｸUB" panose="020B0900000000000000" pitchFamily="50" charset="-128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sym typeface="Wingdings" panose="05000000000000000000" pitchFamily="2" charset="2"/>
                        </a:rPr>
                        <a:t></a:t>
                      </a:r>
                      <a:endParaRPr kumimoji="1" lang="en-US" altLang="ja-JP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sym typeface="Wingdings" panose="05000000000000000000" pitchFamily="2" charset="2"/>
                        </a:rPr>
                        <a:t></a:t>
                      </a:r>
                      <a:endParaRPr kumimoji="1" lang="en-US" altLang="ja-JP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sym typeface="Wingdings" panose="05000000000000000000" pitchFamily="2" charset="2"/>
                        </a:rPr>
                        <a:t></a:t>
                      </a:r>
                      <a:endParaRPr kumimoji="1" lang="en-US" altLang="ja-JP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53007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anose="020B0900000000000000" pitchFamily="50" charset="-128"/>
                        </a:rPr>
                        <a:t>L1S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HGP創英角ｺﾞｼｯｸUB" panose="020B0900000000000000" pitchFamily="50" charset="-128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anose="020B0900000000000000" pitchFamily="50" charset="-128"/>
                          <a:cs typeface="+mn-cs"/>
                        </a:rPr>
                        <a:t>Augmentation</a:t>
                      </a:r>
                      <a:br>
                        <a:rPr kumimoji="1" lang="en-US" altLang="ja-JP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anose="020B0900000000000000" pitchFamily="50" charset="-128"/>
                          <a:cs typeface="+mn-cs"/>
                        </a:rPr>
                      </a:br>
                      <a:r>
                        <a:rPr kumimoji="1" lang="en-US" altLang="ja-JP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anose="020B0900000000000000" pitchFamily="50" charset="-128"/>
                          <a:cs typeface="+mn-cs"/>
                        </a:rPr>
                        <a:t>(SLAS)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en-US" altLang="ja-JP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anose="020B0900000000000000" pitchFamily="50" charset="-128"/>
                        </a:rPr>
                        <a:t>QZSS Service</a:t>
                      </a:r>
                      <a:endParaRPr lang="ja-JP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HGP創英角ｺﾞｼｯｸUB" panose="020B0900000000000000" pitchFamily="50" charset="-128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sym typeface="Wingdings" panose="05000000000000000000" pitchFamily="2" charset="2"/>
                        </a:rPr>
                        <a:t></a:t>
                      </a:r>
                      <a:endParaRPr kumimoji="1" lang="en-US" altLang="ja-JP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sym typeface="Wingdings" panose="05000000000000000000" pitchFamily="2" charset="2"/>
                        </a:rPr>
                        <a:t></a:t>
                      </a:r>
                      <a:endParaRPr kumimoji="1" lang="en-US" altLang="ja-JP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sym typeface="Wingdings" panose="05000000000000000000" pitchFamily="2" charset="2"/>
                        </a:rPr>
                        <a:t></a:t>
                      </a:r>
                      <a:endParaRPr kumimoji="1" lang="en-US" altLang="ja-JP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530075"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HGP創英角ｺﾞｼｯｸUB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anose="020B0900000000000000" pitchFamily="50" charset="-128"/>
                        </a:rPr>
                        <a:t>Messaging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HGP創英角ｺﾞｼｯｸUB" panose="020B0900000000000000" pitchFamily="50" charset="-128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ja-JP" alt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anose="020B0900000000000000" pitchFamily="50" charset="-128"/>
                        </a:rPr>
                        <a:t>　</a:t>
                      </a:r>
                      <a:r>
                        <a:rPr lang="en-US" altLang="ja-JP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anose="020B0900000000000000" pitchFamily="50" charset="-128"/>
                        </a:rPr>
                        <a:t>QZSS Service</a:t>
                      </a:r>
                      <a:endParaRPr lang="ja-JP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HGP創英角ｺﾞｼｯｸUB" panose="020B0900000000000000" pitchFamily="50" charset="-128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sym typeface="Wingdings" panose="05000000000000000000" pitchFamily="2" charset="2"/>
                        </a:rPr>
                        <a:t></a:t>
                      </a:r>
                      <a:endParaRPr kumimoji="1" lang="en-US" altLang="ja-JP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sym typeface="Wingdings" panose="05000000000000000000" pitchFamily="2" charset="2"/>
                        </a:rPr>
                        <a:t></a:t>
                      </a:r>
                      <a:endParaRPr kumimoji="1" lang="en-US" altLang="ja-JP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sym typeface="Wingdings" panose="05000000000000000000" pitchFamily="2" charset="2"/>
                        </a:rPr>
                        <a:t></a:t>
                      </a:r>
                      <a:endParaRPr kumimoji="1" lang="en-US" altLang="ja-JP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4578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anose="020B0900000000000000" pitchFamily="50" charset="-128"/>
                        </a:rPr>
                        <a:t>L1Sb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HGP創英角ｺﾞｼｯｸUB" panose="020B0900000000000000" pitchFamily="50" charset="-128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chemeClr val="bg2"/>
                        </a:solidFill>
                        <a:effectLst/>
                        <a:latin typeface="+mj-lt"/>
                        <a:ea typeface="HGP創英角ｺﾞｼｯｸUB" panose="020B0900000000000000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anose="020B0900000000000000" pitchFamily="50" charset="-128"/>
                        </a:rPr>
                        <a:t>Augmentation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anose="020B0900000000000000" pitchFamily="50" charset="-128"/>
                        </a:rPr>
                        <a:t>(SBAS)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HGP創英角ｺﾞｼｯｸUB" panose="020B0900000000000000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anose="020B0900000000000000" pitchFamily="50" charset="-128"/>
                        </a:rPr>
                        <a:t>SBAS (L1) Service</a:t>
                      </a:r>
                      <a:endParaRPr lang="ja-JP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HGP創英角ｺﾞｼｯｸUB" panose="020B0900000000000000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—</a:t>
                      </a:r>
                      <a:endParaRPr kumimoji="1" lang="en-US" altLang="ja-JP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—</a:t>
                      </a:r>
                      <a:endParaRPr kumimoji="1" lang="en-US" altLang="ja-JP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sym typeface="Wingdings" panose="05000000000000000000" pitchFamily="2" charset="2"/>
                        </a:rPr>
                        <a:t></a:t>
                      </a:r>
                      <a:endParaRPr kumimoji="1" lang="en-US" altLang="ja-JP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457803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anose="020B0900000000000000" pitchFamily="50" charset="-128"/>
                        </a:rPr>
                        <a:t>L2C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HGP創英角ｺﾞｼｯｸUB" panose="020B0900000000000000" pitchFamily="50" charset="-128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anose="020B0900000000000000" pitchFamily="50" charset="-128"/>
                        </a:rPr>
                        <a:t>1227.60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HGP創英角ｺﾞｼｯｸUB" panose="020B0900000000000000" pitchFamily="50" charset="-128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anose="020B0900000000000000" pitchFamily="50" charset="-128"/>
                        </a:rPr>
                        <a:t>Positioning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HGP創英角ｺﾞｼｯｸUB" panose="020B0900000000000000" pitchFamily="50" charset="-128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anose="020B0900000000000000" pitchFamily="50" charset="-128"/>
                        </a:rPr>
                        <a:t>Complement 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anose="020B0900000000000000" pitchFamily="50" charset="-128"/>
                        </a:rPr>
                        <a:t>GPS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HGP創英角ｺﾞｼｯｸUB" panose="020B0900000000000000" pitchFamily="50" charset="-128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sym typeface="Wingdings" panose="05000000000000000000" pitchFamily="2" charset="2"/>
                        </a:rPr>
                        <a:t></a:t>
                      </a:r>
                      <a:endParaRPr kumimoji="1" lang="en-US" altLang="ja-JP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sym typeface="Wingdings" panose="05000000000000000000" pitchFamily="2" charset="2"/>
                        </a:rPr>
                        <a:t></a:t>
                      </a:r>
                      <a:endParaRPr kumimoji="1" lang="en-US" altLang="ja-JP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sym typeface="Wingdings" panose="05000000000000000000" pitchFamily="2" charset="2"/>
                        </a:rPr>
                        <a:t></a:t>
                      </a:r>
                      <a:endParaRPr kumimoji="1" lang="en-US" altLang="ja-JP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292403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anose="020B0900000000000000" pitchFamily="50" charset="-128"/>
                        </a:rPr>
                        <a:t>L5 I/Q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HGP創英角ｺﾞｼｯｸUB" panose="020B0900000000000000" pitchFamily="50" charset="-128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anose="020B0900000000000000" pitchFamily="50" charset="-128"/>
                        </a:rPr>
                        <a:t>1176.45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HGP創英角ｺﾞｼｯｸUB" panose="020B0900000000000000" pitchFamily="50" charset="-128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anose="020B0900000000000000" pitchFamily="50" charset="-128"/>
                        </a:rPr>
                        <a:t>Positioning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HGP創英角ｺﾞｼｯｸUB" panose="020B0900000000000000" pitchFamily="50" charset="-128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anose="020B0900000000000000" pitchFamily="50" charset="-128"/>
                        </a:rPr>
                        <a:t>Complement 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anose="020B0900000000000000" pitchFamily="50" charset="-128"/>
                        </a:rPr>
                        <a:t>GPS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HGP創英角ｺﾞｼｯｸUB" panose="020B0900000000000000" pitchFamily="50" charset="-128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sym typeface="Wingdings" panose="05000000000000000000" pitchFamily="2" charset="2"/>
                        </a:rPr>
                        <a:t></a:t>
                      </a:r>
                      <a:endParaRPr kumimoji="1" lang="en-US" altLang="ja-JP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sym typeface="Wingdings" panose="05000000000000000000" pitchFamily="2" charset="2"/>
                        </a:rPr>
                        <a:t></a:t>
                      </a:r>
                      <a:endParaRPr kumimoji="1" lang="en-US" altLang="ja-JP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sym typeface="Wingdings" panose="05000000000000000000" pitchFamily="2" charset="2"/>
                        </a:rPr>
                        <a:t></a:t>
                      </a:r>
                      <a:endParaRPr kumimoji="1" lang="en-US" altLang="ja-JP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686706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anose="020B0900000000000000" pitchFamily="50" charset="-128"/>
                        </a:rPr>
                        <a:t>L5S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HGP創英角ｺﾞｼｯｸUB" panose="020B0900000000000000" pitchFamily="50" charset="-128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anose="020B0900000000000000" pitchFamily="50" charset="-128"/>
                        </a:rPr>
                        <a:t>Experimental Use (L5 SBAS)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HGP創英角ｺﾞｼｯｸUB" panose="020B0900000000000000" pitchFamily="50" charset="-128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en-US" altLang="ja-JP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anose="020B0900000000000000" pitchFamily="50" charset="-128"/>
                        </a:rPr>
                        <a:t>SBAS (L5) Service</a:t>
                      </a:r>
                      <a:r>
                        <a:rPr lang="ja-JP" alt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anose="020B0900000000000000" pitchFamily="50" charset="-128"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HGP創英角ｺﾞｼｯｸUB" panose="020B0900000000000000" pitchFamily="50" charset="-128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—</a:t>
                      </a:r>
                      <a:endParaRPr kumimoji="1" lang="en-US" altLang="ja-JP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sym typeface="Wingdings" panose="05000000000000000000" pitchFamily="2" charset="2"/>
                        </a:rPr>
                        <a:t></a:t>
                      </a:r>
                      <a:endParaRPr kumimoji="1" lang="en-US" altLang="ja-JP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sym typeface="Wingdings" panose="05000000000000000000" pitchFamily="2" charset="2"/>
                        </a:rPr>
                        <a:t></a:t>
                      </a:r>
                      <a:endParaRPr kumimoji="1" lang="en-US" altLang="ja-JP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530075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anose="020B0900000000000000" pitchFamily="50" charset="-128"/>
                        </a:rPr>
                        <a:t>L6D (D1)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HGP創英角ｺﾞｼｯｸUB" panose="020B0900000000000000" pitchFamily="50" charset="-128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anose="020B0900000000000000" pitchFamily="50" charset="-128"/>
                        </a:rPr>
                        <a:t>1278.75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HGP創英角ｺﾞｼｯｸUB" panose="020B0900000000000000" pitchFamily="50" charset="-128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anose="020B0900000000000000" pitchFamily="50" charset="-128"/>
                          <a:cs typeface="+mn-cs"/>
                        </a:rPr>
                        <a:t>Augmentation</a:t>
                      </a:r>
                      <a:br>
                        <a:rPr kumimoji="1" lang="en-US" altLang="ja-JP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anose="020B0900000000000000" pitchFamily="50" charset="-128"/>
                          <a:cs typeface="+mn-cs"/>
                        </a:rPr>
                      </a:br>
                      <a:r>
                        <a:rPr kumimoji="1" lang="en-US" altLang="ja-JP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anose="020B0900000000000000" pitchFamily="50" charset="-128"/>
                          <a:cs typeface="+mn-cs"/>
                        </a:rPr>
                        <a:t>(CLAS)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HGP創英角ｺﾞｼｯｸUB" panose="020B0900000000000000" pitchFamily="50" charset="-128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 fontAlgn="ctr"/>
                      <a:r>
                        <a:rPr lang="en-US" altLang="ja-JP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HGP創英角ｺﾞｼｯｸUB" panose="020B0900000000000000" pitchFamily="50" charset="-128"/>
                        </a:rPr>
                        <a:t>QZSS Service</a:t>
                      </a:r>
                      <a:endParaRPr lang="ja-JP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HGP創英角ｺﾞｼｯｸUB" panose="020B0900000000000000" pitchFamily="50" charset="-128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sym typeface="Wingdings" panose="05000000000000000000" pitchFamily="2" charset="2"/>
                        </a:rPr>
                        <a:t></a:t>
                      </a:r>
                      <a:endParaRPr kumimoji="1" lang="en-US" altLang="ja-JP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sym typeface="Wingdings" panose="05000000000000000000" pitchFamily="2" charset="2"/>
                        </a:rPr>
                        <a:t></a:t>
                      </a:r>
                      <a:endParaRPr kumimoji="1" lang="en-US" altLang="ja-JP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sym typeface="Wingdings" panose="05000000000000000000" pitchFamily="2" charset="2"/>
                        </a:rPr>
                        <a:t></a:t>
                      </a:r>
                      <a:endParaRPr kumimoji="1" lang="en-US" altLang="ja-JP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5300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anose="020B0900000000000000" pitchFamily="50" charset="-128"/>
                          <a:cs typeface="+mn-cs"/>
                        </a:rPr>
                        <a:t>L6E (D2)</a:t>
                      </a:r>
                      <a:endParaRPr lang="ja-JP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anose="020B0900000000000000" pitchFamily="50" charset="-128"/>
                          <a:cs typeface="+mn-cs"/>
                        </a:rPr>
                        <a:t>Experimental Use (MADOCA)</a:t>
                      </a:r>
                      <a:endParaRPr lang="ja-JP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anose="020B0900000000000000" pitchFamily="50" charset="-128"/>
                          <a:cs typeface="+mn-cs"/>
                        </a:rPr>
                        <a:t>　</a:t>
                      </a:r>
                      <a:r>
                        <a:rPr kumimoji="1" lang="en-US" altLang="ja-JP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anose="020B0900000000000000" pitchFamily="50" charset="-128"/>
                          <a:cs typeface="+mn-cs"/>
                        </a:rPr>
                        <a:t>QZSS Service</a:t>
                      </a:r>
                      <a:endParaRPr lang="ja-JP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HGP創英角ｺﾞｼｯｸUB" panose="020B0900000000000000" pitchFamily="50" charset="-128"/>
                          <a:cs typeface="Arial" panose="020B0604020202020204" pitchFamily="34" charset="0"/>
                        </a:rPr>
                        <a:t>—</a:t>
                      </a:r>
                      <a:endParaRPr kumimoji="1" lang="en-US" altLang="ja-JP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sym typeface="Wingdings" panose="05000000000000000000" pitchFamily="2" charset="2"/>
                        </a:rPr>
                        <a:t></a:t>
                      </a:r>
                      <a:endParaRPr kumimoji="1" lang="en-US" altLang="ja-JP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  <a:sym typeface="Wingdings" panose="05000000000000000000" pitchFamily="2" charset="2"/>
                        </a:rPr>
                        <a:t></a:t>
                      </a:r>
                      <a:endParaRPr kumimoji="1" lang="en-US" altLang="ja-JP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9696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19672" y="260648"/>
            <a:ext cx="234448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200" i="1" dirty="0" smtClean="0">
                <a:solidFill>
                  <a:srgbClr val="0033CC"/>
                </a:solidFill>
              </a:rPr>
              <a:t>Organization</a:t>
            </a:r>
            <a:endParaRPr lang="ja-JP" altLang="en-US" sz="3200" i="1" dirty="0">
              <a:solidFill>
                <a:srgbClr val="0033CC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92075" y="1591690"/>
            <a:ext cx="5613400" cy="4784845"/>
          </a:xfrm>
          <a:prstGeom prst="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200" kern="0">
              <a:solidFill>
                <a:srgbClr val="FFFFFF"/>
              </a:solidFill>
              <a:latin typeface="+mj-lt"/>
              <a:ea typeface="ＭＳ Ｐゴシック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4150" y="980728"/>
            <a:ext cx="8783637" cy="4467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400" kern="0" dirty="0">
                <a:solidFill>
                  <a:srgbClr val="000000"/>
                </a:solidFill>
                <a:latin typeface="+mj-lt"/>
                <a:ea typeface="HGP創英角ｺﾞｼｯｸUB" pitchFamily="50" charset="-128"/>
              </a:rPr>
              <a:t>Government of Japan</a:t>
            </a:r>
            <a:endParaRPr kumimoji="0" lang="ja-JP" altLang="en-US" sz="2400" kern="0" dirty="0">
              <a:solidFill>
                <a:srgbClr val="000000"/>
              </a:solidFill>
              <a:latin typeface="+mj-lt"/>
              <a:ea typeface="HGP創英角ｺﾞｼｯｸUB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2887" y="2026118"/>
            <a:ext cx="5043488" cy="707886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000" kern="0" dirty="0">
                <a:solidFill>
                  <a:srgbClr val="000000"/>
                </a:solidFill>
                <a:latin typeface="+mj-lt"/>
                <a:ea typeface="HGP創英角ｺﾞｼｯｸUB" pitchFamily="50" charset="-128"/>
              </a:rPr>
              <a:t>Office of National Space </a:t>
            </a:r>
            <a:r>
              <a:rPr kumimoji="0" lang="en-US" altLang="ja-JP" sz="2000" kern="0" dirty="0" smtClean="0">
                <a:solidFill>
                  <a:srgbClr val="000000"/>
                </a:solidFill>
                <a:latin typeface="+mj-lt"/>
                <a:ea typeface="HGP創英角ｺﾞｼｯｸUB" pitchFamily="50" charset="-128"/>
              </a:rPr>
              <a:t>Policy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000" kern="0" dirty="0" smtClean="0">
                <a:solidFill>
                  <a:srgbClr val="000000"/>
                </a:solidFill>
                <a:latin typeface="+mj-lt"/>
                <a:ea typeface="HGP創英角ｺﾞｼｯｸUB" pitchFamily="50" charset="-128"/>
              </a:rPr>
              <a:t>Cabinet </a:t>
            </a:r>
            <a:r>
              <a:rPr kumimoji="0" lang="en-US" altLang="ja-JP" sz="2000" kern="0" dirty="0">
                <a:solidFill>
                  <a:srgbClr val="000000"/>
                </a:solidFill>
                <a:latin typeface="+mj-lt"/>
                <a:ea typeface="HGP創英角ｺﾞｼｯｸUB" pitchFamily="50" charset="-128"/>
              </a:rPr>
              <a:t>Office</a:t>
            </a:r>
            <a:endParaRPr kumimoji="0" lang="ja-JP" altLang="en-US" sz="2000" kern="0" dirty="0">
              <a:solidFill>
                <a:srgbClr val="000000"/>
              </a:solidFill>
              <a:latin typeface="+mj-lt"/>
              <a:ea typeface="HGP創英角ｺﾞｼｯｸUB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16000" y="3477809"/>
            <a:ext cx="3495675" cy="40011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000" kern="0" dirty="0">
                <a:solidFill>
                  <a:srgbClr val="000000"/>
                </a:solidFill>
                <a:latin typeface="+mj-lt"/>
                <a:ea typeface="HGP創英角ｺﾞｼｯｸUB" pitchFamily="50" charset="-128"/>
              </a:rPr>
              <a:t>QZS System Service Inc</a:t>
            </a:r>
            <a:r>
              <a:rPr kumimoji="0" lang="en-US" altLang="ja-JP" sz="2000" kern="0" dirty="0" smtClean="0">
                <a:solidFill>
                  <a:srgbClr val="000000"/>
                </a:solidFill>
                <a:latin typeface="+mj-lt"/>
                <a:ea typeface="HGP創英角ｺﾞｼｯｸUB" pitchFamily="50" charset="-128"/>
              </a:rPr>
              <a:t>. (QSS)</a:t>
            </a:r>
            <a:endParaRPr kumimoji="0" lang="ja-JP" altLang="en-US" sz="2000" kern="0" dirty="0">
              <a:solidFill>
                <a:srgbClr val="000000"/>
              </a:solidFill>
              <a:latin typeface="+mj-lt"/>
              <a:ea typeface="HGP創英角ｺﾞｼｯｸUB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8125" y="5229829"/>
            <a:ext cx="2476500" cy="707886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000" kern="0" dirty="0">
                <a:solidFill>
                  <a:srgbClr val="000000"/>
                </a:solidFill>
                <a:latin typeface="+mj-lt"/>
                <a:ea typeface="HGP創英角ｺﾞｼｯｸUB" pitchFamily="50" charset="-128"/>
              </a:rPr>
              <a:t>NEC Corp.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kern="0" dirty="0">
                <a:solidFill>
                  <a:srgbClr val="000000"/>
                </a:solidFill>
                <a:latin typeface="+mj-lt"/>
                <a:ea typeface="HGP創英角ｺﾞｼｯｸUB" pitchFamily="50" charset="-128"/>
              </a:rPr>
              <a:t>(</a:t>
            </a:r>
            <a:r>
              <a:rPr kumimoji="0" lang="en-US" altLang="ja-JP" sz="2000" kern="0" dirty="0" smtClean="0">
                <a:solidFill>
                  <a:srgbClr val="000000"/>
                </a:solidFill>
                <a:latin typeface="+mj-lt"/>
                <a:ea typeface="HGP創英角ｺﾞｼｯｸUB" pitchFamily="50" charset="-128"/>
              </a:rPr>
              <a:t>NEC)</a:t>
            </a:r>
            <a:endParaRPr kumimoji="0" lang="ja-JP" altLang="en-US" sz="2000" kern="0" dirty="0">
              <a:solidFill>
                <a:srgbClr val="000000"/>
              </a:solidFill>
              <a:latin typeface="+mj-lt"/>
              <a:ea typeface="HGP創英角ｺﾞｼｯｸUB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71787" y="5229829"/>
            <a:ext cx="2447925" cy="707886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000" kern="0" dirty="0">
                <a:solidFill>
                  <a:srgbClr val="000000"/>
                </a:solidFill>
                <a:latin typeface="+mj-lt"/>
                <a:ea typeface="HGP創英角ｺﾞｼｯｸUB" pitchFamily="50" charset="-128"/>
              </a:rPr>
              <a:t>Mitsubishi Electric Corp. </a:t>
            </a:r>
            <a:r>
              <a:rPr kumimoji="0" lang="en-US" altLang="ja-JP" sz="2000" kern="0" dirty="0" smtClean="0">
                <a:solidFill>
                  <a:srgbClr val="000000"/>
                </a:solidFill>
                <a:latin typeface="+mj-lt"/>
                <a:ea typeface="HGP創英角ｺﾞｼｯｸUB" pitchFamily="50" charset="-128"/>
              </a:rPr>
              <a:t> (MELCO)</a:t>
            </a:r>
            <a:endParaRPr kumimoji="0" lang="ja-JP" altLang="en-US" sz="2000" kern="0" dirty="0">
              <a:solidFill>
                <a:srgbClr val="000000"/>
              </a:solidFill>
              <a:latin typeface="+mj-lt"/>
              <a:ea typeface="HGP創英角ｺﾞｼｯｸUB" pitchFamily="50" charset="-128"/>
            </a:endParaRPr>
          </a:p>
        </p:txBody>
      </p:sp>
      <p:cxnSp>
        <p:nvCxnSpPr>
          <p:cNvPr id="9" name="直線矢印コネクタ 11"/>
          <p:cNvCxnSpPr>
            <a:cxnSpLocks noChangeShapeType="1"/>
          </p:cNvCxnSpPr>
          <p:nvPr/>
        </p:nvCxnSpPr>
        <p:spPr bwMode="auto">
          <a:xfrm>
            <a:off x="2714625" y="1427437"/>
            <a:ext cx="0" cy="597146"/>
          </a:xfrm>
          <a:prstGeom prst="straightConnector1">
            <a:avLst/>
          </a:prstGeom>
          <a:noFill/>
          <a:ln w="34925" algn="ctr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テキスト ボックス 9"/>
          <p:cNvSpPr txBox="1"/>
          <p:nvPr/>
        </p:nvSpPr>
        <p:spPr>
          <a:xfrm>
            <a:off x="2735262" y="1603970"/>
            <a:ext cx="1776413" cy="3576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b="1" dirty="0">
                <a:solidFill>
                  <a:srgbClr val="000000"/>
                </a:solidFill>
                <a:latin typeface="+mj-lt"/>
                <a:ea typeface="HGP創英角ｺﾞｼｯｸUB" pitchFamily="50" charset="-128"/>
              </a:rPr>
              <a:t>QZSS Project</a:t>
            </a:r>
            <a:r>
              <a:rPr lang="en-US" altLang="ja-JP" dirty="0">
                <a:solidFill>
                  <a:srgbClr val="000000"/>
                </a:solidFill>
                <a:latin typeface="+mj-lt"/>
                <a:ea typeface="HGP創英角ｺﾞｼｯｸUB" pitchFamily="50" charset="-128"/>
              </a:rPr>
              <a:t> </a:t>
            </a:r>
            <a:endParaRPr lang="ja-JP" altLang="en-US" dirty="0">
              <a:solidFill>
                <a:srgbClr val="000000"/>
              </a:solidFill>
              <a:latin typeface="+mj-lt"/>
              <a:ea typeface="HGP創英角ｺﾞｼｯｸUB" pitchFamily="50" charset="-128"/>
            </a:endParaRPr>
          </a:p>
        </p:txBody>
      </p:sp>
      <p:cxnSp>
        <p:nvCxnSpPr>
          <p:cNvPr id="11" name="直線矢印コネクタ 13"/>
          <p:cNvCxnSpPr>
            <a:cxnSpLocks noChangeShapeType="1"/>
            <a:stCxn id="5" idx="2"/>
            <a:endCxn id="6" idx="0"/>
          </p:cNvCxnSpPr>
          <p:nvPr/>
        </p:nvCxnSpPr>
        <p:spPr bwMode="auto">
          <a:xfrm flipH="1">
            <a:off x="2763838" y="2734004"/>
            <a:ext cx="793" cy="743805"/>
          </a:xfrm>
          <a:prstGeom prst="straightConnector1">
            <a:avLst/>
          </a:prstGeom>
          <a:noFill/>
          <a:ln w="38100" algn="ctr">
            <a:solidFill>
              <a:srgbClr val="80808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テキスト ボックス 11"/>
          <p:cNvSpPr txBox="1"/>
          <p:nvPr/>
        </p:nvSpPr>
        <p:spPr>
          <a:xfrm>
            <a:off x="2763837" y="2894973"/>
            <a:ext cx="150177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dirty="0">
                <a:solidFill>
                  <a:srgbClr val="000000"/>
                </a:solidFill>
                <a:latin typeface="+mj-lt"/>
                <a:ea typeface="HGP創英角ｺﾞｼｯｸUB" pitchFamily="50" charset="-128"/>
              </a:rPr>
              <a:t>Contract (PFI) </a:t>
            </a:r>
            <a:endParaRPr lang="ja-JP" altLang="en-US" dirty="0">
              <a:solidFill>
                <a:srgbClr val="000000"/>
              </a:solidFill>
              <a:latin typeface="+mj-lt"/>
              <a:ea typeface="HGP創英角ｺﾞｼｯｸUB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-4762" y="4234793"/>
            <a:ext cx="28797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ja-JP" dirty="0">
                <a:solidFill>
                  <a:srgbClr val="000000"/>
                </a:solidFill>
                <a:latin typeface="+mj-lt"/>
                <a:ea typeface="HGP創英角ｺﾞｼｯｸUB" pitchFamily="50" charset="-128"/>
              </a:rPr>
              <a:t>System and Service</a:t>
            </a:r>
          </a:p>
          <a:p>
            <a:pPr algn="ctr" eaLnBrk="1" hangingPunct="1"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+mj-lt"/>
                <a:ea typeface="HGP創英角ｺﾞｼｯｸUB" pitchFamily="50" charset="-128"/>
              </a:rPr>
              <a:t>Provision</a:t>
            </a:r>
            <a:endParaRPr lang="ja-JP" altLang="en-US" dirty="0">
              <a:solidFill>
                <a:srgbClr val="000000"/>
              </a:solidFill>
              <a:latin typeface="+mj-lt"/>
              <a:ea typeface="HGP創英角ｺﾞｼｯｸUB" pitchFamily="50" charset="-128"/>
            </a:endParaRPr>
          </a:p>
        </p:txBody>
      </p:sp>
      <p:cxnSp>
        <p:nvCxnSpPr>
          <p:cNvPr id="14" name="カギ線コネクタ 16"/>
          <p:cNvCxnSpPr>
            <a:cxnSpLocks noChangeShapeType="1"/>
            <a:stCxn id="6" idx="2"/>
            <a:endCxn id="7" idx="0"/>
          </p:cNvCxnSpPr>
          <p:nvPr/>
        </p:nvCxnSpPr>
        <p:spPr bwMode="auto">
          <a:xfrm rot="5400000">
            <a:off x="1444152" y="3910143"/>
            <a:ext cx="1351910" cy="1287463"/>
          </a:xfrm>
          <a:prstGeom prst="bentConnector3">
            <a:avLst>
              <a:gd name="adj1" fmla="val 78746"/>
            </a:avLst>
          </a:prstGeom>
          <a:noFill/>
          <a:ln w="38100" algn="ctr">
            <a:solidFill>
              <a:srgbClr val="80808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カギ線コネクタ 17"/>
          <p:cNvCxnSpPr>
            <a:cxnSpLocks noChangeShapeType="1"/>
            <a:endCxn id="8" idx="0"/>
          </p:cNvCxnSpPr>
          <p:nvPr/>
        </p:nvCxnSpPr>
        <p:spPr bwMode="auto">
          <a:xfrm>
            <a:off x="2762250" y="4936630"/>
            <a:ext cx="1333500" cy="293199"/>
          </a:xfrm>
          <a:prstGeom prst="bentConnector2">
            <a:avLst/>
          </a:prstGeom>
          <a:noFill/>
          <a:ln w="38100" algn="ctr">
            <a:solidFill>
              <a:srgbClr val="80808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テキスト ボックス 15"/>
          <p:cNvSpPr txBox="1"/>
          <p:nvPr/>
        </p:nvSpPr>
        <p:spPr>
          <a:xfrm>
            <a:off x="2714625" y="4230708"/>
            <a:ext cx="22367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ja-JP" dirty="0">
                <a:solidFill>
                  <a:srgbClr val="000000"/>
                </a:solidFill>
                <a:latin typeface="+mj-lt"/>
                <a:ea typeface="HGP創英角ｺﾞｼｯｸUB" pitchFamily="50" charset="-128"/>
              </a:rPr>
              <a:t>Contract for Ground</a:t>
            </a:r>
          </a:p>
          <a:p>
            <a:pPr algn="ctr" eaLnBrk="1" hangingPunct="1">
              <a:defRPr/>
            </a:pPr>
            <a:r>
              <a:rPr lang="en-US" altLang="ja-JP" dirty="0">
                <a:solidFill>
                  <a:srgbClr val="000000"/>
                </a:solidFill>
                <a:latin typeface="+mj-lt"/>
                <a:ea typeface="HGP創英角ｺﾞｼｯｸUB" pitchFamily="50" charset="-128"/>
              </a:rPr>
              <a:t>System Procurement</a:t>
            </a:r>
            <a:endParaRPr lang="ja-JP" altLang="en-US" dirty="0">
              <a:solidFill>
                <a:srgbClr val="000000"/>
              </a:solidFill>
              <a:latin typeface="+mj-lt"/>
              <a:ea typeface="HGP創英角ｺﾞｼｯｸUB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179512" y="5909870"/>
            <a:ext cx="332422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ja-JP" dirty="0">
                <a:solidFill>
                  <a:srgbClr val="000000"/>
                </a:solidFill>
                <a:latin typeface="+mj-lt"/>
                <a:ea typeface="HGP創英角ｺﾞｼｯｸUB" pitchFamily="50" charset="-128"/>
              </a:rPr>
              <a:t>System Developers</a:t>
            </a:r>
            <a:endParaRPr lang="ja-JP" altLang="en-US" dirty="0">
              <a:solidFill>
                <a:srgbClr val="000000"/>
              </a:solidFill>
              <a:latin typeface="+mj-lt"/>
              <a:ea typeface="HGP創英角ｺﾞｼｯｸUB" pitchFamily="50" charset="-128"/>
            </a:endParaRPr>
          </a:p>
        </p:txBody>
      </p:sp>
      <p:cxnSp>
        <p:nvCxnSpPr>
          <p:cNvPr id="18" name="直線矢印コネクタ 21"/>
          <p:cNvCxnSpPr>
            <a:cxnSpLocks noChangeShapeType="1"/>
          </p:cNvCxnSpPr>
          <p:nvPr/>
        </p:nvCxnSpPr>
        <p:spPr bwMode="auto">
          <a:xfrm>
            <a:off x="5008562" y="2734004"/>
            <a:ext cx="0" cy="2495826"/>
          </a:xfrm>
          <a:prstGeom prst="straightConnector1">
            <a:avLst/>
          </a:prstGeom>
          <a:noFill/>
          <a:ln w="38100" algn="ctr">
            <a:solidFill>
              <a:srgbClr val="80808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テキスト ボックス 18"/>
          <p:cNvSpPr txBox="1"/>
          <p:nvPr/>
        </p:nvSpPr>
        <p:spPr>
          <a:xfrm>
            <a:off x="4364671" y="2784656"/>
            <a:ext cx="150177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ja-JP" dirty="0">
                <a:solidFill>
                  <a:srgbClr val="000000"/>
                </a:solidFill>
                <a:latin typeface="+mj-lt"/>
                <a:ea typeface="HGP創英角ｺﾞｼｯｸUB" pitchFamily="50" charset="-128"/>
              </a:rPr>
              <a:t>Contract for satellites</a:t>
            </a:r>
            <a:endParaRPr lang="ja-JP" altLang="en-US" dirty="0">
              <a:solidFill>
                <a:srgbClr val="000000"/>
              </a:solidFill>
              <a:latin typeface="+mj-lt"/>
              <a:ea typeface="HGP創英角ｺﾞｼｯｸUB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802312" y="1594761"/>
            <a:ext cx="3224213" cy="3490424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</a:ln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2400" kern="0" dirty="0">
              <a:solidFill>
                <a:srgbClr val="7030A0"/>
              </a:solidFill>
              <a:latin typeface="+mj-lt"/>
              <a:ea typeface="HGP創英角ｺﾞｼｯｸUB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2400" kern="0" dirty="0">
              <a:solidFill>
                <a:srgbClr val="7030A0"/>
              </a:solidFill>
              <a:latin typeface="+mj-lt"/>
              <a:ea typeface="HGP創英角ｺﾞｼｯｸUB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2400" kern="0" dirty="0">
              <a:solidFill>
                <a:srgbClr val="7030A0"/>
              </a:solidFill>
              <a:latin typeface="+mj-lt"/>
              <a:ea typeface="HGP創英角ｺﾞｼｯｸUB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2400" kern="0" dirty="0">
              <a:solidFill>
                <a:srgbClr val="7030A0"/>
              </a:solidFill>
              <a:latin typeface="+mj-lt"/>
              <a:ea typeface="HGP創英角ｺﾞｼｯｸUB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2400" kern="0" dirty="0">
              <a:solidFill>
                <a:srgbClr val="7030A0"/>
              </a:solidFill>
              <a:latin typeface="+mj-lt"/>
              <a:ea typeface="HGP創英角ｺﾞｼｯｸUB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2400" kern="0" dirty="0">
              <a:solidFill>
                <a:srgbClr val="7030A0"/>
              </a:solidFill>
              <a:latin typeface="+mj-lt"/>
              <a:ea typeface="HGP創英角ｺﾞｼｯｸUB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2400" kern="0" dirty="0">
              <a:solidFill>
                <a:srgbClr val="7030A0"/>
              </a:solidFill>
              <a:latin typeface="+mj-lt"/>
              <a:ea typeface="HGP創英角ｺﾞｼｯｸUB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2400" kern="0" dirty="0">
              <a:solidFill>
                <a:srgbClr val="7030A0"/>
              </a:solidFill>
              <a:latin typeface="+mj-lt"/>
              <a:ea typeface="HGP創英角ｺﾞｼｯｸUB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2400" kern="0" dirty="0">
              <a:solidFill>
                <a:srgbClr val="7030A0"/>
              </a:solidFill>
              <a:latin typeface="+mj-lt"/>
              <a:ea typeface="HGP創英角ｺﾞｼｯｸUB" pitchFamily="50" charset="-128"/>
            </a:endParaRPr>
          </a:p>
        </p:txBody>
      </p:sp>
      <p:cxnSp>
        <p:nvCxnSpPr>
          <p:cNvPr id="21" name="直線矢印コネクタ 24"/>
          <p:cNvCxnSpPr>
            <a:cxnSpLocks noChangeShapeType="1"/>
          </p:cNvCxnSpPr>
          <p:nvPr/>
        </p:nvCxnSpPr>
        <p:spPr bwMode="auto">
          <a:xfrm>
            <a:off x="7346950" y="1427437"/>
            <a:ext cx="0" cy="597146"/>
          </a:xfrm>
          <a:prstGeom prst="straightConnector1">
            <a:avLst/>
          </a:prstGeom>
          <a:noFill/>
          <a:ln w="34925" algn="ctr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テキスト ボックス 21"/>
          <p:cNvSpPr txBox="1"/>
          <p:nvPr/>
        </p:nvSpPr>
        <p:spPr>
          <a:xfrm>
            <a:off x="7346950" y="1591690"/>
            <a:ext cx="1797050" cy="3576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b="1" dirty="0">
                <a:solidFill>
                  <a:srgbClr val="7030A0"/>
                </a:solidFill>
                <a:latin typeface="+mj-lt"/>
                <a:ea typeface="HGP創英角ｺﾞｼｯｸUB" pitchFamily="50" charset="-128"/>
              </a:rPr>
              <a:t>SBAS Project </a:t>
            </a:r>
            <a:endParaRPr lang="ja-JP" altLang="en-US" b="1" dirty="0">
              <a:solidFill>
                <a:srgbClr val="7030A0"/>
              </a:solidFill>
              <a:latin typeface="+mj-lt"/>
              <a:ea typeface="HGP創英角ｺﾞｼｯｸUB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881687" y="2024582"/>
            <a:ext cx="3024188" cy="286232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000" kern="0" dirty="0">
                <a:solidFill>
                  <a:srgbClr val="7030A0"/>
                </a:solidFill>
                <a:latin typeface="+mj-lt"/>
                <a:ea typeface="HGP創英角ｺﾞｼｯｸUB" pitchFamily="50" charset="-128"/>
              </a:rPr>
              <a:t>Ministry of Land, Infrastructure, Transport and </a:t>
            </a:r>
            <a:r>
              <a:rPr kumimoji="0" lang="en-US" altLang="ja-JP" sz="2000" kern="0" dirty="0" smtClean="0">
                <a:solidFill>
                  <a:srgbClr val="7030A0"/>
                </a:solidFill>
                <a:latin typeface="+mj-lt"/>
                <a:ea typeface="HGP創英角ｺﾞｼｯｸUB" pitchFamily="50" charset="-128"/>
              </a:rPr>
              <a:t>Tourism</a:t>
            </a:r>
            <a:endParaRPr lang="en-US" altLang="ja-JP" sz="2000" kern="0" dirty="0">
              <a:solidFill>
                <a:srgbClr val="7030A0"/>
              </a:solidFill>
              <a:latin typeface="+mj-lt"/>
              <a:ea typeface="HGP創英角ｺﾞｼｯｸUB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2400" kern="0" dirty="0">
              <a:solidFill>
                <a:srgbClr val="7030A0"/>
              </a:solidFill>
              <a:latin typeface="+mj-lt"/>
              <a:ea typeface="HGP創英角ｺﾞｼｯｸUB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2400" kern="0" dirty="0">
              <a:solidFill>
                <a:srgbClr val="7030A0"/>
              </a:solidFill>
              <a:latin typeface="+mj-lt"/>
              <a:ea typeface="HGP創英角ｺﾞｼｯｸUB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2400" kern="0" dirty="0">
              <a:solidFill>
                <a:srgbClr val="7030A0"/>
              </a:solidFill>
              <a:latin typeface="+mj-lt"/>
              <a:ea typeface="HGP創英角ｺﾞｼｯｸUB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2400" kern="0" dirty="0">
              <a:solidFill>
                <a:srgbClr val="7030A0"/>
              </a:solidFill>
              <a:latin typeface="+mj-lt"/>
              <a:ea typeface="HGP創英角ｺﾞｼｯｸUB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2400" kern="0" dirty="0">
              <a:solidFill>
                <a:srgbClr val="7030A0"/>
              </a:solidFill>
              <a:latin typeface="+mj-lt"/>
              <a:ea typeface="HGP創英角ｺﾞｼｯｸUB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026150" y="3234722"/>
            <a:ext cx="2736850" cy="684646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000" kern="0" dirty="0">
                <a:solidFill>
                  <a:srgbClr val="7030A0"/>
                </a:solidFill>
                <a:latin typeface="+mj-lt"/>
                <a:ea typeface="HGP創英角ｺﾞｼｯｸUB" pitchFamily="50" charset="-128"/>
              </a:rPr>
              <a:t>Civil Aviation Bureau of Japan(JCAB)</a:t>
            </a:r>
            <a:endParaRPr kumimoji="0" lang="ja-JP" altLang="en-US" sz="2000" kern="0" dirty="0">
              <a:solidFill>
                <a:srgbClr val="7030A0"/>
              </a:solidFill>
              <a:latin typeface="+mj-lt"/>
              <a:ea typeface="HGP創英角ｺﾞｼｯｸUB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024562" y="4266296"/>
            <a:ext cx="2736850" cy="38684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000" kern="0" dirty="0">
                <a:solidFill>
                  <a:srgbClr val="7030A0"/>
                </a:solidFill>
                <a:latin typeface="+mj-lt"/>
                <a:ea typeface="HGP創英角ｺﾞｼｯｸUB" pitchFamily="50" charset="-128"/>
              </a:rPr>
              <a:t>SBAS Facility</a:t>
            </a:r>
            <a:endParaRPr kumimoji="0" lang="ja-JP" altLang="en-US" sz="2000" kern="0" dirty="0">
              <a:solidFill>
                <a:srgbClr val="7030A0"/>
              </a:solidFill>
              <a:latin typeface="+mj-lt"/>
              <a:ea typeface="HGP創英角ｺﾞｼｯｸUB" pitchFamily="50" charset="-128"/>
            </a:endParaRPr>
          </a:p>
        </p:txBody>
      </p:sp>
      <p:cxnSp>
        <p:nvCxnSpPr>
          <p:cNvPr id="26" name="直線矢印コネクタ 39"/>
          <p:cNvCxnSpPr>
            <a:cxnSpLocks noChangeShapeType="1"/>
            <a:endCxn id="25" idx="0"/>
          </p:cNvCxnSpPr>
          <p:nvPr/>
        </p:nvCxnSpPr>
        <p:spPr bwMode="auto">
          <a:xfrm>
            <a:off x="7392987" y="3919368"/>
            <a:ext cx="0" cy="346928"/>
          </a:xfrm>
          <a:prstGeom prst="straightConnector1">
            <a:avLst/>
          </a:prstGeom>
          <a:noFill/>
          <a:ln w="34925" algn="ctr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直線矢印コネクタ 47"/>
          <p:cNvCxnSpPr>
            <a:cxnSpLocks noChangeShapeType="1"/>
            <a:stCxn id="20" idx="2"/>
          </p:cNvCxnSpPr>
          <p:nvPr/>
        </p:nvCxnSpPr>
        <p:spPr bwMode="auto">
          <a:xfrm rot="5400000">
            <a:off x="6373612" y="4474198"/>
            <a:ext cx="429821" cy="1651794"/>
          </a:xfrm>
          <a:prstGeom prst="bentConnector2">
            <a:avLst/>
          </a:prstGeom>
          <a:noFill/>
          <a:ln w="38100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テキスト ボックス 46"/>
          <p:cNvSpPr txBox="1">
            <a:spLocks noChangeArrowheads="1"/>
          </p:cNvSpPr>
          <p:nvPr/>
        </p:nvSpPr>
        <p:spPr bwMode="auto">
          <a:xfrm>
            <a:off x="5727149" y="5589240"/>
            <a:ext cx="2521228" cy="56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600" dirty="0" smtClean="0"/>
              <a:t>I/F: Data and operational </a:t>
            </a:r>
            <a:r>
              <a:rPr lang="en-US" altLang="ja-JP" sz="1600" dirty="0"/>
              <a:t>information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690577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佈景主題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1815</Words>
  <Application>Microsoft Office PowerPoint</Application>
  <PresentationFormat>画面に合わせる (4:3)</PresentationFormat>
  <Paragraphs>408</Paragraphs>
  <Slides>27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27</vt:i4>
      </vt:variant>
    </vt:vector>
  </HeadingPairs>
  <TitlesOfParts>
    <vt:vector size="39" baseType="lpstr">
      <vt:lpstr>HGP創英角ｺﾞｼｯｸUB</vt:lpstr>
      <vt:lpstr>HGSｺﾞｼｯｸE</vt:lpstr>
      <vt:lpstr>HG丸ｺﾞｼｯｸM-PRO</vt:lpstr>
      <vt:lpstr>ＭＳ Ｐゴシック</vt:lpstr>
      <vt:lpstr>ＭＳ ゴシック</vt:lpstr>
      <vt:lpstr>新細明體</vt:lpstr>
      <vt:lpstr>Arial</vt:lpstr>
      <vt:lpstr>Calibri</vt:lpstr>
      <vt:lpstr>Times New Roman</vt:lpstr>
      <vt:lpstr>Wingdings</vt:lpstr>
      <vt:lpstr>Office 佈景主題</vt:lpstr>
      <vt:lpstr>佈景主題1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ENRI, MPAT, Japan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Japanese QZSS and SBAS Programs</dc:title>
  <dc:subject>APEC TPTWG-44 GIT/22</dc:subject>
  <dc:creator>T Sakai &lt;sakai@mpat.go.jp&gt;</dc:creator>
  <cp:lastModifiedBy>sakai</cp:lastModifiedBy>
  <cp:revision>67</cp:revision>
  <cp:lastPrinted>2017-04-17T00:50:41Z</cp:lastPrinted>
  <dcterms:created xsi:type="dcterms:W3CDTF">2016-12-21T08:54:18Z</dcterms:created>
  <dcterms:modified xsi:type="dcterms:W3CDTF">2017-04-17T01:51:22Z</dcterms:modified>
</cp:coreProperties>
</file>